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7"/>
  </p:notesMasterIdLst>
  <p:handoutMasterIdLst>
    <p:handoutMasterId r:id="rId148"/>
  </p:handoutMasterIdLst>
  <p:sldIdLst>
    <p:sldId id="848" r:id="rId2"/>
    <p:sldId id="1663" r:id="rId3"/>
    <p:sldId id="1576" r:id="rId4"/>
    <p:sldId id="1574" r:id="rId5"/>
    <p:sldId id="1738" r:id="rId6"/>
    <p:sldId id="1739" r:id="rId7"/>
    <p:sldId id="1740" r:id="rId8"/>
    <p:sldId id="1661" r:id="rId9"/>
    <p:sldId id="1662" r:id="rId10"/>
    <p:sldId id="1548" r:id="rId11"/>
    <p:sldId id="1513" r:id="rId12"/>
    <p:sldId id="1549" r:id="rId13"/>
    <p:sldId id="1550" r:id="rId14"/>
    <p:sldId id="1551" r:id="rId15"/>
    <p:sldId id="1552" r:id="rId16"/>
    <p:sldId id="1514" r:id="rId17"/>
    <p:sldId id="1515" r:id="rId18"/>
    <p:sldId id="1516" r:id="rId19"/>
    <p:sldId id="1517" r:id="rId20"/>
    <p:sldId id="1518" r:id="rId21"/>
    <p:sldId id="1519" r:id="rId22"/>
    <p:sldId id="1520" r:id="rId23"/>
    <p:sldId id="1521" r:id="rId24"/>
    <p:sldId id="1522" r:id="rId25"/>
    <p:sldId id="1523" r:id="rId26"/>
    <p:sldId id="1524" r:id="rId27"/>
    <p:sldId id="1525" r:id="rId28"/>
    <p:sldId id="1526" r:id="rId29"/>
    <p:sldId id="1527" r:id="rId30"/>
    <p:sldId id="1528" r:id="rId31"/>
    <p:sldId id="1529" r:id="rId32"/>
    <p:sldId id="1530" r:id="rId33"/>
    <p:sldId id="1531" r:id="rId34"/>
    <p:sldId id="1532" r:id="rId35"/>
    <p:sldId id="1533" r:id="rId36"/>
    <p:sldId id="1534" r:id="rId37"/>
    <p:sldId id="1535" r:id="rId38"/>
    <p:sldId id="1536" r:id="rId39"/>
    <p:sldId id="1537" r:id="rId40"/>
    <p:sldId id="1538" r:id="rId41"/>
    <p:sldId id="1539" r:id="rId42"/>
    <p:sldId id="1540" r:id="rId43"/>
    <p:sldId id="1541" r:id="rId44"/>
    <p:sldId id="1542" r:id="rId45"/>
    <p:sldId id="1543" r:id="rId46"/>
    <p:sldId id="1544" r:id="rId47"/>
    <p:sldId id="1545" r:id="rId48"/>
    <p:sldId id="1546" r:id="rId49"/>
    <p:sldId id="1573" r:id="rId50"/>
    <p:sldId id="1560" r:id="rId51"/>
    <p:sldId id="1561" r:id="rId52"/>
    <p:sldId id="1562" r:id="rId53"/>
    <p:sldId id="1563" r:id="rId54"/>
    <p:sldId id="1564" r:id="rId55"/>
    <p:sldId id="1565" r:id="rId56"/>
    <p:sldId id="1566" r:id="rId57"/>
    <p:sldId id="1567" r:id="rId58"/>
    <p:sldId id="1570" r:id="rId59"/>
    <p:sldId id="1571" r:id="rId60"/>
    <p:sldId id="1572" r:id="rId61"/>
    <p:sldId id="1575" r:id="rId62"/>
    <p:sldId id="1547" r:id="rId63"/>
    <p:sldId id="1578" r:id="rId64"/>
    <p:sldId id="1579" r:id="rId65"/>
    <p:sldId id="1580" r:id="rId66"/>
    <p:sldId id="1581" r:id="rId67"/>
    <p:sldId id="1582" r:id="rId68"/>
    <p:sldId id="1583" r:id="rId69"/>
    <p:sldId id="1584" r:id="rId70"/>
    <p:sldId id="1585" r:id="rId71"/>
    <p:sldId id="1586" r:id="rId72"/>
    <p:sldId id="1587" r:id="rId73"/>
    <p:sldId id="1588" r:id="rId74"/>
    <p:sldId id="1589" r:id="rId75"/>
    <p:sldId id="1590" r:id="rId76"/>
    <p:sldId id="1591" r:id="rId77"/>
    <p:sldId id="1592" r:id="rId78"/>
    <p:sldId id="1593" r:id="rId79"/>
    <p:sldId id="1594" r:id="rId80"/>
    <p:sldId id="1595" r:id="rId81"/>
    <p:sldId id="1596" r:id="rId82"/>
    <p:sldId id="1597" r:id="rId83"/>
    <p:sldId id="1598" r:id="rId84"/>
    <p:sldId id="1599" r:id="rId85"/>
    <p:sldId id="1600" r:id="rId86"/>
    <p:sldId id="1601" r:id="rId87"/>
    <p:sldId id="1602" r:id="rId88"/>
    <p:sldId id="1603" r:id="rId89"/>
    <p:sldId id="1604" r:id="rId90"/>
    <p:sldId id="1605" r:id="rId91"/>
    <p:sldId id="1606" r:id="rId92"/>
    <p:sldId id="1607" r:id="rId93"/>
    <p:sldId id="1608" r:id="rId94"/>
    <p:sldId id="1609" r:id="rId95"/>
    <p:sldId id="1610" r:id="rId96"/>
    <p:sldId id="1611" r:id="rId97"/>
    <p:sldId id="1612" r:id="rId98"/>
    <p:sldId id="1613" r:id="rId99"/>
    <p:sldId id="1614" r:id="rId100"/>
    <p:sldId id="1615" r:id="rId101"/>
    <p:sldId id="1616" r:id="rId102"/>
    <p:sldId id="1617" r:id="rId103"/>
    <p:sldId id="1618" r:id="rId104"/>
    <p:sldId id="1619" r:id="rId105"/>
    <p:sldId id="1620" r:id="rId106"/>
    <p:sldId id="1621" r:id="rId107"/>
    <p:sldId id="1622" r:id="rId108"/>
    <p:sldId id="1623" r:id="rId109"/>
    <p:sldId id="1624" r:id="rId110"/>
    <p:sldId id="1625" r:id="rId111"/>
    <p:sldId id="1626" r:id="rId112"/>
    <p:sldId id="1627" r:id="rId113"/>
    <p:sldId id="1628" r:id="rId114"/>
    <p:sldId id="1629" r:id="rId115"/>
    <p:sldId id="1630" r:id="rId116"/>
    <p:sldId id="1631" r:id="rId117"/>
    <p:sldId id="1632" r:id="rId118"/>
    <p:sldId id="1633" r:id="rId119"/>
    <p:sldId id="1634" r:id="rId120"/>
    <p:sldId id="1635" r:id="rId121"/>
    <p:sldId id="1636" r:id="rId122"/>
    <p:sldId id="1637" r:id="rId123"/>
    <p:sldId id="1638" r:id="rId124"/>
    <p:sldId id="1639" r:id="rId125"/>
    <p:sldId id="1640" r:id="rId126"/>
    <p:sldId id="1641" r:id="rId127"/>
    <p:sldId id="1642" r:id="rId128"/>
    <p:sldId id="1643" r:id="rId129"/>
    <p:sldId id="1644" r:id="rId130"/>
    <p:sldId id="1645" r:id="rId131"/>
    <p:sldId id="1646" r:id="rId132"/>
    <p:sldId id="1647" r:id="rId133"/>
    <p:sldId id="1648" r:id="rId134"/>
    <p:sldId id="1649" r:id="rId135"/>
    <p:sldId id="1650" r:id="rId136"/>
    <p:sldId id="1651" r:id="rId137"/>
    <p:sldId id="1652" r:id="rId138"/>
    <p:sldId id="1653" r:id="rId139"/>
    <p:sldId id="1654" r:id="rId140"/>
    <p:sldId id="1655" r:id="rId141"/>
    <p:sldId id="1656" r:id="rId142"/>
    <p:sldId id="1657" r:id="rId143"/>
    <p:sldId id="1658" r:id="rId144"/>
    <p:sldId id="1659" r:id="rId145"/>
    <p:sldId id="1660" r:id="rId146"/>
  </p:sldIdLst>
  <p:sldSz cx="9144000" cy="6858000" type="screen4x3"/>
  <p:notesSz cx="7315200" cy="96012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FFCC66"/>
    <a:srgbClr val="96969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0"/>
    <p:restoredTop sz="93858"/>
  </p:normalViewPr>
  <p:slideViewPr>
    <p:cSldViewPr>
      <p:cViewPr varScale="1">
        <p:scale>
          <a:sx n="73" d="100"/>
          <a:sy n="73" d="100"/>
        </p:scale>
        <p:origin x="1176" y="176"/>
      </p:cViewPr>
      <p:guideLst>
        <p:guide orient="horz" pos="2160"/>
        <p:guide pos="2880"/>
      </p:guideLst>
    </p:cSldViewPr>
  </p:slideViewPr>
  <p:outlineViewPr>
    <p:cViewPr>
      <p:scale>
        <a:sx n="33" d="100"/>
        <a:sy n="33" d="100"/>
      </p:scale>
      <p:origin x="78" y="14448"/>
    </p:cViewPr>
  </p:outlineViewPr>
  <p:notesTextViewPr>
    <p:cViewPr>
      <p:scale>
        <a:sx n="100" d="100"/>
        <a:sy n="100" d="100"/>
      </p:scale>
      <p:origin x="0" y="0"/>
    </p:cViewPr>
  </p:notesTextViewPr>
  <p:notesViewPr>
    <p:cSldViewPr>
      <p:cViewPr varScale="1">
        <p:scale>
          <a:sx n="48" d="100"/>
          <a:sy n="48" d="100"/>
        </p:scale>
        <p:origin x="-1368" y="-10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viewProps" Target="viewProps.xml"/><Relationship Id="rId151" Type="http://schemas.openxmlformats.org/officeDocument/2006/relationships/theme" Target="theme/theme1.xml"/><Relationship Id="rId15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notesMaster" Target="notesMasters/notesMaster1.xml"/><Relationship Id="rId148" Type="http://schemas.openxmlformats.org/officeDocument/2006/relationships/handoutMaster" Target="handoutMasters/handoutMaster1.xml"/><Relationship Id="rId14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1440" tIns="45720" rIns="91440" bIns="45720" numCol="1" anchor="t" anchorCtr="0" compatLnSpc="1">
            <a:prstTxWarp prst="textNoShape">
              <a:avLst/>
            </a:prstTxWarp>
          </a:bodyPr>
          <a:lstStyle>
            <a:lvl1pPr>
              <a:defRPr sz="1200" smtClean="0">
                <a:latin typeface="Arial" pitchFamily="34" charset="0"/>
              </a:defRPr>
            </a:lvl1pPr>
          </a:lstStyle>
          <a:p>
            <a:pPr>
              <a:defRPr/>
            </a:pPr>
            <a:endParaRPr lang="zh-TW" altLang="en-US"/>
          </a:p>
        </p:txBody>
      </p:sp>
      <p:sp>
        <p:nvSpPr>
          <p:cNvPr id="3" name="日期版面配置區 2"/>
          <p:cNvSpPr>
            <a:spLocks noGrp="1"/>
          </p:cNvSpPr>
          <p:nvPr>
            <p:ph type="dt" sz="quarter"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Arial" pitchFamily="34" charset="0"/>
              </a:defRPr>
            </a:lvl1pPr>
          </a:lstStyle>
          <a:p>
            <a:pPr>
              <a:defRPr/>
            </a:pPr>
            <a:fld id="{6CDD82AA-C368-4A20-931A-746489CC9576}" type="datetimeFigureOut">
              <a:rPr lang="zh-TW" altLang="en-US"/>
              <a:pPr>
                <a:defRPr/>
              </a:pPr>
              <a:t>2016/10/30</a:t>
            </a:fld>
            <a:endParaRPr lang="zh-TW" altLang="en-US"/>
          </a:p>
        </p:txBody>
      </p:sp>
      <p:sp>
        <p:nvSpPr>
          <p:cNvPr id="4" name="頁尾版面配置區 3"/>
          <p:cNvSpPr>
            <a:spLocks noGrp="1"/>
          </p:cNvSpPr>
          <p:nvPr>
            <p:ph type="ftr" sz="quarter" idx="2"/>
          </p:nvPr>
        </p:nvSpPr>
        <p:spPr>
          <a:xfrm>
            <a:off x="0" y="9120188"/>
            <a:ext cx="3170238" cy="479425"/>
          </a:xfrm>
          <a:prstGeom prst="rect">
            <a:avLst/>
          </a:prstGeom>
        </p:spPr>
        <p:txBody>
          <a:bodyPr vert="horz" wrap="square" lIns="91440" tIns="45720" rIns="91440" bIns="45720" numCol="1" anchor="b" anchorCtr="0" compatLnSpc="1">
            <a:prstTxWarp prst="textNoShape">
              <a:avLst/>
            </a:prstTxWarp>
          </a:bodyPr>
          <a:lstStyle>
            <a:lvl1pPr>
              <a:defRPr sz="1200" smtClean="0">
                <a:latin typeface="Arial" pitchFamily="34" charset="0"/>
              </a:defRPr>
            </a:lvl1pPr>
          </a:lstStyle>
          <a:p>
            <a:pPr>
              <a:defRPr/>
            </a:pPr>
            <a:endParaRPr lang="zh-TW" altLang="en-US"/>
          </a:p>
        </p:txBody>
      </p:sp>
      <p:sp>
        <p:nvSpPr>
          <p:cNvPr id="5" name="投影片編號版面配置區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Arial" pitchFamily="34" charset="0"/>
              </a:defRPr>
            </a:lvl1pPr>
          </a:lstStyle>
          <a:p>
            <a:pPr>
              <a:defRPr/>
            </a:pPr>
            <a:fld id="{4BF56C53-C1F1-43B3-BD13-CE147DD79072}" type="slidenum">
              <a:rPr lang="zh-TW" altLang="en-US"/>
              <a:pPr>
                <a:defRPr/>
              </a:pPr>
              <a:t>‹#›</a:t>
            </a:fld>
            <a:endParaRPr lang="zh-TW" altLang="en-US"/>
          </a:p>
        </p:txBody>
      </p:sp>
    </p:spTree>
    <p:extLst>
      <p:ext uri="{BB962C8B-B14F-4D97-AF65-F5344CB8AC3E}">
        <p14:creationId xmlns:p14="http://schemas.microsoft.com/office/powerpoint/2010/main" val="29241064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kumimoji="0" sz="1300" smtClean="0">
                <a:latin typeface="Calibri" pitchFamily="34" charset="0"/>
              </a:defRPr>
            </a:lvl1pPr>
          </a:lstStyle>
          <a:p>
            <a:pPr>
              <a:defRPr/>
            </a:pPr>
            <a:endParaRPr lang="zh-TW" altLang="en-US"/>
          </a:p>
        </p:txBody>
      </p:sp>
      <p:sp>
        <p:nvSpPr>
          <p:cNvPr id="3" name="日期版面配置區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kumimoji="0" sz="1300" smtClean="0">
                <a:latin typeface="Calibri" pitchFamily="34" charset="0"/>
              </a:defRPr>
            </a:lvl1pPr>
          </a:lstStyle>
          <a:p>
            <a:pPr>
              <a:defRPr/>
            </a:pPr>
            <a:fld id="{D44156AD-6743-48ED-85C8-6B13567090B7}" type="datetimeFigureOut">
              <a:rPr lang="zh-TW" altLang="en-US"/>
              <a:pPr>
                <a:defRPr/>
              </a:pPr>
              <a:t>2016/10/30</a:t>
            </a:fld>
            <a:endParaRPr lang="zh-TW" altLang="en-US"/>
          </a:p>
        </p:txBody>
      </p:sp>
      <p:sp>
        <p:nvSpPr>
          <p:cNvPr id="4" name="投影片圖像版面配置區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wrap="square" lIns="96661" tIns="48331" rIns="96661" bIns="48331" numCol="1" anchor="ctr" anchorCtr="0" compatLnSpc="1">
            <a:prstTxWarp prst="textNoShape">
              <a:avLst/>
            </a:prstTxWarp>
          </a:bodyPr>
          <a:lstStyle/>
          <a:p>
            <a:pPr lvl="0"/>
            <a:endParaRPr lang="zh-TW" altLang="en-US" noProof="0" smtClean="0"/>
          </a:p>
        </p:txBody>
      </p:sp>
      <p:sp>
        <p:nvSpPr>
          <p:cNvPr id="5" name="備忘稿版面配置區 4"/>
          <p:cNvSpPr>
            <a:spLocks noGrp="1"/>
          </p:cNvSpPr>
          <p:nvPr>
            <p:ph type="body" sz="quarter" idx="3"/>
          </p:nvPr>
        </p:nvSpPr>
        <p:spPr>
          <a:xfrm>
            <a:off x="731838" y="4560888"/>
            <a:ext cx="5851525" cy="4319587"/>
          </a:xfrm>
          <a:prstGeom prst="rect">
            <a:avLst/>
          </a:prstGeom>
        </p:spPr>
        <p:txBody>
          <a:bodyPr vert="horz" wrap="square" lIns="96661" tIns="48331" rIns="96661" bIns="48331"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kumimoji="0" sz="1300" smtClean="0">
                <a:latin typeface="Calibri" pitchFamily="34" charset="0"/>
              </a:defRPr>
            </a:lvl1pPr>
          </a:lstStyle>
          <a:p>
            <a:pPr>
              <a:defRPr/>
            </a:pPr>
            <a:endParaRPr lang="zh-TW" altLang="en-US"/>
          </a:p>
        </p:txBody>
      </p:sp>
      <p:sp>
        <p:nvSpPr>
          <p:cNvPr id="7" name="投影片編號版面配置區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kumimoji="0" sz="1300" smtClean="0">
                <a:latin typeface="Calibri" pitchFamily="34" charset="0"/>
              </a:defRPr>
            </a:lvl1pPr>
          </a:lstStyle>
          <a:p>
            <a:pPr>
              <a:defRPr/>
            </a:pPr>
            <a:fld id="{7D79FC39-47FE-4C15-BDBC-42EA5501A17E}" type="slidenum">
              <a:rPr lang="zh-TW" altLang="en-US"/>
              <a:pPr>
                <a:defRPr/>
              </a:pPr>
              <a:t>‹#›</a:t>
            </a:fld>
            <a:endParaRPr lang="zh-TW" altLang="en-US"/>
          </a:p>
        </p:txBody>
      </p:sp>
    </p:spTree>
    <p:extLst>
      <p:ext uri="{BB962C8B-B14F-4D97-AF65-F5344CB8AC3E}">
        <p14:creationId xmlns:p14="http://schemas.microsoft.com/office/powerpoint/2010/main" val="2088038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新細明體" charset="0"/>
      </a:defRPr>
    </a:lvl1pPr>
    <a:lvl2pPr marL="457200" algn="l" rtl="0" eaLnBrk="0" fontAlgn="base" hangingPunct="0">
      <a:spcBef>
        <a:spcPct val="30000"/>
      </a:spcBef>
      <a:spcAft>
        <a:spcPct val="0"/>
      </a:spcAft>
      <a:defRPr sz="1200" kern="1200">
        <a:solidFill>
          <a:schemeClr val="tx1"/>
        </a:solidFill>
        <a:latin typeface="+mn-lt"/>
        <a:ea typeface="+mn-ea"/>
        <a:cs typeface="新細明體" charset="0"/>
      </a:defRPr>
    </a:lvl2pPr>
    <a:lvl3pPr marL="914400" algn="l" rtl="0" eaLnBrk="0" fontAlgn="base" hangingPunct="0">
      <a:spcBef>
        <a:spcPct val="30000"/>
      </a:spcBef>
      <a:spcAft>
        <a:spcPct val="0"/>
      </a:spcAft>
      <a:defRPr sz="1200" kern="1200">
        <a:solidFill>
          <a:schemeClr val="tx1"/>
        </a:solidFill>
        <a:latin typeface="+mn-lt"/>
        <a:ea typeface="+mn-ea"/>
        <a:cs typeface="新細明體" charset="0"/>
      </a:defRPr>
    </a:lvl3pPr>
    <a:lvl4pPr marL="1371600" algn="l" rtl="0" eaLnBrk="0" fontAlgn="base" hangingPunct="0">
      <a:spcBef>
        <a:spcPct val="30000"/>
      </a:spcBef>
      <a:spcAft>
        <a:spcPct val="0"/>
      </a:spcAft>
      <a:defRPr sz="1200" kern="1200">
        <a:solidFill>
          <a:schemeClr val="tx1"/>
        </a:solidFill>
        <a:latin typeface="+mn-lt"/>
        <a:ea typeface="+mn-ea"/>
        <a:cs typeface="新細明體" charset="0"/>
      </a:defRPr>
    </a:lvl4pPr>
    <a:lvl5pPr marL="1828800" algn="l" rtl="0" eaLnBrk="0" fontAlgn="base" hangingPunct="0">
      <a:spcBef>
        <a:spcPct val="30000"/>
      </a:spcBef>
      <a:spcAft>
        <a:spcPct val="0"/>
      </a:spcAft>
      <a:defRPr sz="1200" kern="1200">
        <a:solidFill>
          <a:schemeClr val="tx1"/>
        </a:solidFill>
        <a:latin typeface="+mn-lt"/>
        <a:ea typeface="+mn-ea"/>
        <a:cs typeface="新細明體"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0239EB39-B278-47A5-85CF-83408C215AC1}" type="slidenum">
              <a:rPr lang="zh-TW" altLang="en-US" sz="1300"/>
              <a:pPr eaLnBrk="1" hangingPunct="1">
                <a:spcBef>
                  <a:spcPct val="0"/>
                </a:spcBef>
              </a:pPr>
              <a:t>1</a:t>
            </a:fld>
            <a:endParaRPr lang="zh-TW" altLang="en-US" sz="1300"/>
          </a:p>
        </p:txBody>
      </p:sp>
    </p:spTree>
    <p:extLst>
      <p:ext uri="{BB962C8B-B14F-4D97-AF65-F5344CB8AC3E}">
        <p14:creationId xmlns:p14="http://schemas.microsoft.com/office/powerpoint/2010/main" val="1052465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t>Social Analytics Lifecycle</a:t>
            </a:r>
            <a:r>
              <a:rPr lang="zh-TW" altLang="en-US" smtClean="0"/>
              <a:t> </a:t>
            </a:r>
            <a:r>
              <a:rPr lang="en-US" altLang="zh-TW" smtClean="0"/>
              <a:t>(5</a:t>
            </a:r>
            <a:r>
              <a:rPr lang="zh-TW" altLang="en-US" smtClean="0"/>
              <a:t> </a:t>
            </a:r>
            <a:r>
              <a:rPr lang="en-US" altLang="zh-TW" smtClean="0"/>
              <a:t>Stages)</a:t>
            </a:r>
          </a:p>
          <a:p>
            <a:r>
              <a:rPr lang="en-US" altLang="zh-TW" smtClean="0"/>
              <a:t>Discover </a:t>
            </a:r>
          </a:p>
          <a:p>
            <a:r>
              <a:rPr lang="en-US" altLang="zh-TW" smtClean="0"/>
              <a:t>Analyze </a:t>
            </a:r>
          </a:p>
          <a:p>
            <a:r>
              <a:rPr lang="en-US" altLang="zh-TW" smtClean="0"/>
              <a:t>Segment</a:t>
            </a:r>
          </a:p>
          <a:p>
            <a:r>
              <a:rPr lang="en-US" altLang="zh-TW" smtClean="0"/>
              <a:t>Strategize</a:t>
            </a:r>
          </a:p>
          <a:p>
            <a:r>
              <a:rPr lang="en-US" altLang="zh-TW" smtClean="0"/>
              <a:t>Execute</a:t>
            </a:r>
          </a:p>
          <a:p>
            <a:endParaRPr lang="zh-TW" altLang="en-US" smtClean="0"/>
          </a:p>
        </p:txBody>
      </p:sp>
      <p:sp>
        <p:nvSpPr>
          <p:cNvPr id="706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54E91DDD-B928-4BB5-BF01-565A838CA1CE}" type="slidenum">
              <a:rPr lang="zh-TW" altLang="en-US" sz="1300"/>
              <a:pPr eaLnBrk="1" hangingPunct="1">
                <a:spcBef>
                  <a:spcPct val="0"/>
                </a:spcBef>
              </a:pPr>
              <a:t>46</a:t>
            </a:fld>
            <a:endParaRPr lang="zh-TW" altLang="en-US" sz="1300"/>
          </a:p>
        </p:txBody>
      </p:sp>
    </p:spTree>
    <p:extLst>
      <p:ext uri="{BB962C8B-B14F-4D97-AF65-F5344CB8AC3E}">
        <p14:creationId xmlns:p14="http://schemas.microsoft.com/office/powerpoint/2010/main" val="296090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t>Social Analytics Lifecycle</a:t>
            </a:r>
            <a:r>
              <a:rPr lang="zh-TW" altLang="en-US" smtClean="0"/>
              <a:t> </a:t>
            </a:r>
            <a:r>
              <a:rPr lang="en-US" altLang="zh-TW" smtClean="0"/>
              <a:t>(5</a:t>
            </a:r>
            <a:r>
              <a:rPr lang="zh-TW" altLang="en-US" smtClean="0"/>
              <a:t> </a:t>
            </a:r>
            <a:r>
              <a:rPr lang="en-US" altLang="zh-TW" smtClean="0"/>
              <a:t>Stages)</a:t>
            </a:r>
          </a:p>
          <a:p>
            <a:r>
              <a:rPr lang="en-US" altLang="zh-TW" smtClean="0"/>
              <a:t>Discover </a:t>
            </a:r>
          </a:p>
          <a:p>
            <a:r>
              <a:rPr lang="en-US" altLang="zh-TW" smtClean="0"/>
              <a:t>Analyze </a:t>
            </a:r>
          </a:p>
          <a:p>
            <a:r>
              <a:rPr lang="en-US" altLang="zh-TW" smtClean="0"/>
              <a:t>Segment</a:t>
            </a:r>
          </a:p>
          <a:p>
            <a:r>
              <a:rPr lang="en-US" altLang="zh-TW" smtClean="0"/>
              <a:t>Strategize</a:t>
            </a:r>
          </a:p>
          <a:p>
            <a:r>
              <a:rPr lang="en-US" altLang="zh-TW" smtClean="0"/>
              <a:t>Execute</a:t>
            </a:r>
          </a:p>
          <a:p>
            <a:endParaRPr lang="zh-TW" altLang="en-US" smtClean="0"/>
          </a:p>
        </p:txBody>
      </p:sp>
      <p:sp>
        <p:nvSpPr>
          <p:cNvPr id="716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56878204-2688-4DBB-AB85-776498DD769B}" type="slidenum">
              <a:rPr lang="zh-TW" altLang="en-US" sz="1300"/>
              <a:pPr eaLnBrk="1" hangingPunct="1">
                <a:spcBef>
                  <a:spcPct val="0"/>
                </a:spcBef>
              </a:pPr>
              <a:t>47</a:t>
            </a:fld>
            <a:endParaRPr lang="zh-TW" altLang="en-US" sz="1300"/>
          </a:p>
        </p:txBody>
      </p:sp>
    </p:spTree>
    <p:extLst>
      <p:ext uri="{BB962C8B-B14F-4D97-AF65-F5344CB8AC3E}">
        <p14:creationId xmlns:p14="http://schemas.microsoft.com/office/powerpoint/2010/main" val="667675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t>Social Analytics Lifecycle</a:t>
            </a:r>
            <a:r>
              <a:rPr lang="zh-TW" altLang="en-US" smtClean="0"/>
              <a:t> </a:t>
            </a:r>
            <a:r>
              <a:rPr lang="en-US" altLang="zh-TW" smtClean="0"/>
              <a:t>(5</a:t>
            </a:r>
            <a:r>
              <a:rPr lang="zh-TW" altLang="en-US" smtClean="0"/>
              <a:t> </a:t>
            </a:r>
            <a:r>
              <a:rPr lang="en-US" altLang="zh-TW" smtClean="0"/>
              <a:t>Stages)</a:t>
            </a:r>
          </a:p>
          <a:p>
            <a:r>
              <a:rPr lang="en-US" altLang="zh-TW" smtClean="0"/>
              <a:t>Discover </a:t>
            </a:r>
          </a:p>
          <a:p>
            <a:r>
              <a:rPr lang="en-US" altLang="zh-TW" smtClean="0"/>
              <a:t>Analyze </a:t>
            </a:r>
          </a:p>
          <a:p>
            <a:r>
              <a:rPr lang="en-US" altLang="zh-TW" smtClean="0"/>
              <a:t>Segment</a:t>
            </a:r>
          </a:p>
          <a:p>
            <a:r>
              <a:rPr lang="en-US" altLang="zh-TW" smtClean="0"/>
              <a:t>Strategize</a:t>
            </a:r>
          </a:p>
          <a:p>
            <a:r>
              <a:rPr lang="en-US" altLang="zh-TW" smtClean="0"/>
              <a:t>Execute</a:t>
            </a:r>
          </a:p>
          <a:p>
            <a:endParaRPr lang="zh-TW" altLang="en-US" smtClean="0"/>
          </a:p>
        </p:txBody>
      </p:sp>
      <p:sp>
        <p:nvSpPr>
          <p:cNvPr id="72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CD637E49-B2CA-4261-A4AB-7FFE6854B56E}" type="slidenum">
              <a:rPr lang="zh-TW" altLang="en-US" sz="1300"/>
              <a:pPr eaLnBrk="1" hangingPunct="1">
                <a:spcBef>
                  <a:spcPct val="0"/>
                </a:spcBef>
              </a:pPr>
              <a:t>48</a:t>
            </a:fld>
            <a:endParaRPr lang="zh-TW" altLang="en-US" sz="1300"/>
          </a:p>
        </p:txBody>
      </p:sp>
    </p:spTree>
    <p:extLst>
      <p:ext uri="{BB962C8B-B14F-4D97-AF65-F5344CB8AC3E}">
        <p14:creationId xmlns:p14="http://schemas.microsoft.com/office/powerpoint/2010/main" val="1018509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4B24F187-D3DC-4F99-B370-12832DB86628}" type="slidenum">
              <a:rPr lang="zh-TW" altLang="en-US" sz="1300"/>
              <a:pPr eaLnBrk="1" hangingPunct="1">
                <a:spcBef>
                  <a:spcPct val="0"/>
                </a:spcBef>
              </a:pPr>
              <a:t>63</a:t>
            </a:fld>
            <a:endParaRPr lang="zh-TW" altLang="en-US" sz="1300"/>
          </a:p>
        </p:txBody>
      </p:sp>
    </p:spTree>
    <p:extLst>
      <p:ext uri="{BB962C8B-B14F-4D97-AF65-F5344CB8AC3E}">
        <p14:creationId xmlns:p14="http://schemas.microsoft.com/office/powerpoint/2010/main" val="559182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FFC3D396-3899-4140-B2E4-26E8A7F4120F}" type="slidenum">
              <a:rPr lang="en-US" altLang="zh-TW" sz="1300">
                <a:ea typeface="MS PGothic" pitchFamily="34" charset="-128"/>
              </a:rPr>
              <a:pPr eaLnBrk="1" hangingPunct="1">
                <a:spcBef>
                  <a:spcPct val="0"/>
                </a:spcBef>
              </a:pPr>
              <a:t>64</a:t>
            </a:fld>
            <a:endParaRPr lang="en-US" altLang="zh-TW" sz="1300">
              <a:ea typeface="MS PGothic" pitchFamily="34" charset="-128"/>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Tree>
    <p:extLst>
      <p:ext uri="{BB962C8B-B14F-4D97-AF65-F5344CB8AC3E}">
        <p14:creationId xmlns:p14="http://schemas.microsoft.com/office/powerpoint/2010/main" val="2075721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EA85FAF1-02F9-4605-B17A-D63D119C7065}" type="slidenum">
              <a:rPr lang="en-US" altLang="zh-TW" sz="1300">
                <a:ea typeface="MS PGothic" pitchFamily="34" charset="-128"/>
              </a:rPr>
              <a:pPr eaLnBrk="1" hangingPunct="1">
                <a:spcBef>
                  <a:spcPct val="0"/>
                </a:spcBef>
              </a:pPr>
              <a:t>80</a:t>
            </a:fld>
            <a:endParaRPr lang="en-US" altLang="zh-TW" sz="1300">
              <a:ea typeface="MS PGothic" pitchFamily="34" charset="-128"/>
            </a:endParaRPr>
          </a:p>
        </p:txBody>
      </p:sp>
    </p:spTree>
    <p:extLst>
      <p:ext uri="{BB962C8B-B14F-4D97-AF65-F5344CB8AC3E}">
        <p14:creationId xmlns:p14="http://schemas.microsoft.com/office/powerpoint/2010/main" val="661704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56F82036-1547-4419-95EC-BD3B377E1960}" type="slidenum">
              <a:rPr lang="en-US" altLang="zh-TW" sz="1300">
                <a:ea typeface="MS PGothic" pitchFamily="34" charset="-128"/>
              </a:rPr>
              <a:pPr eaLnBrk="1" hangingPunct="1">
                <a:spcBef>
                  <a:spcPct val="0"/>
                </a:spcBef>
              </a:pPr>
              <a:t>81</a:t>
            </a:fld>
            <a:endParaRPr lang="en-US" altLang="zh-TW" sz="1300">
              <a:ea typeface="MS PGothic" pitchFamily="34" charset="-128"/>
            </a:endParaRPr>
          </a:p>
        </p:txBody>
      </p:sp>
    </p:spTree>
    <p:extLst>
      <p:ext uri="{BB962C8B-B14F-4D97-AF65-F5344CB8AC3E}">
        <p14:creationId xmlns:p14="http://schemas.microsoft.com/office/powerpoint/2010/main" val="987115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100C9368-D63C-4FBA-97CA-23B8BF9BC207}" type="slidenum">
              <a:rPr lang="en-US" altLang="zh-TW" sz="1300">
                <a:ea typeface="MS PGothic" pitchFamily="34" charset="-128"/>
              </a:rPr>
              <a:pPr eaLnBrk="1" hangingPunct="1">
                <a:spcBef>
                  <a:spcPct val="0"/>
                </a:spcBef>
              </a:pPr>
              <a:t>82</a:t>
            </a:fld>
            <a:endParaRPr lang="en-US" altLang="zh-TW" sz="1300">
              <a:ea typeface="MS PGothic" pitchFamily="34" charset="-128"/>
            </a:endParaRPr>
          </a:p>
        </p:txBody>
      </p:sp>
    </p:spTree>
    <p:extLst>
      <p:ext uri="{BB962C8B-B14F-4D97-AF65-F5344CB8AC3E}">
        <p14:creationId xmlns:p14="http://schemas.microsoft.com/office/powerpoint/2010/main" val="843553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8B5CD7D0-104B-4248-A01A-A3BBDC81EC9D}" type="slidenum">
              <a:rPr lang="en-US" altLang="zh-TW" sz="1300">
                <a:ea typeface="MS PGothic" pitchFamily="34" charset="-128"/>
              </a:rPr>
              <a:pPr eaLnBrk="1" hangingPunct="1">
                <a:spcBef>
                  <a:spcPct val="0"/>
                </a:spcBef>
              </a:pPr>
              <a:t>83</a:t>
            </a:fld>
            <a:endParaRPr lang="en-US" altLang="zh-TW" sz="1300">
              <a:ea typeface="MS PGothic" pitchFamily="34" charset="-128"/>
            </a:endParaRPr>
          </a:p>
        </p:txBody>
      </p:sp>
    </p:spTree>
    <p:extLst>
      <p:ext uri="{BB962C8B-B14F-4D97-AF65-F5344CB8AC3E}">
        <p14:creationId xmlns:p14="http://schemas.microsoft.com/office/powerpoint/2010/main" val="881308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1CA92BEA-8E17-4438-A37B-1B35A9FF9DBF}" type="slidenum">
              <a:rPr lang="en-US" altLang="zh-TW" sz="1300">
                <a:ea typeface="MS PGothic" pitchFamily="34" charset="-128"/>
              </a:rPr>
              <a:pPr eaLnBrk="1" hangingPunct="1">
                <a:spcBef>
                  <a:spcPct val="0"/>
                </a:spcBef>
              </a:pPr>
              <a:t>84</a:t>
            </a:fld>
            <a:endParaRPr lang="en-US" altLang="zh-TW" sz="1300">
              <a:ea typeface="MS PGothic" pitchFamily="34" charset="-128"/>
            </a:endParaRPr>
          </a:p>
        </p:txBody>
      </p:sp>
    </p:spTree>
    <p:extLst>
      <p:ext uri="{BB962C8B-B14F-4D97-AF65-F5344CB8AC3E}">
        <p14:creationId xmlns:p14="http://schemas.microsoft.com/office/powerpoint/2010/main" val="1952694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0239EB39-B278-47A5-85CF-83408C215AC1}" type="slidenum">
              <a:rPr lang="zh-TW" altLang="en-US" sz="1300"/>
              <a:pPr eaLnBrk="1" hangingPunct="1">
                <a:spcBef>
                  <a:spcPct val="0"/>
                </a:spcBef>
              </a:pPr>
              <a:t>3</a:t>
            </a:fld>
            <a:endParaRPr lang="zh-TW" altLang="en-US" sz="1300"/>
          </a:p>
        </p:txBody>
      </p:sp>
    </p:spTree>
    <p:extLst>
      <p:ext uri="{BB962C8B-B14F-4D97-AF65-F5344CB8AC3E}">
        <p14:creationId xmlns:p14="http://schemas.microsoft.com/office/powerpoint/2010/main" val="698837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E358A5C3-F13C-4A7B-BA2A-288B3D683658}" type="slidenum">
              <a:rPr lang="en-US" altLang="zh-TW" sz="1300">
                <a:ea typeface="MS PGothic" pitchFamily="34" charset="-128"/>
              </a:rPr>
              <a:pPr eaLnBrk="1" hangingPunct="1">
                <a:spcBef>
                  <a:spcPct val="0"/>
                </a:spcBef>
              </a:pPr>
              <a:t>85</a:t>
            </a:fld>
            <a:endParaRPr lang="en-US" altLang="zh-TW" sz="1300">
              <a:ea typeface="MS PGothic" pitchFamily="34" charset="-128"/>
            </a:endParaRPr>
          </a:p>
        </p:txBody>
      </p:sp>
    </p:spTree>
    <p:extLst>
      <p:ext uri="{BB962C8B-B14F-4D97-AF65-F5344CB8AC3E}">
        <p14:creationId xmlns:p14="http://schemas.microsoft.com/office/powerpoint/2010/main" val="794763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12937A02-4450-425E-9C95-8EB4691BE431}" type="slidenum">
              <a:rPr lang="en-US" altLang="zh-TW" sz="1300">
                <a:ea typeface="MS PGothic" pitchFamily="34" charset="-128"/>
              </a:rPr>
              <a:pPr eaLnBrk="1" hangingPunct="1">
                <a:spcBef>
                  <a:spcPct val="0"/>
                </a:spcBef>
              </a:pPr>
              <a:t>86</a:t>
            </a:fld>
            <a:endParaRPr lang="en-US" altLang="zh-TW" sz="1300">
              <a:ea typeface="MS PGothic" pitchFamily="34" charset="-128"/>
            </a:endParaRPr>
          </a:p>
        </p:txBody>
      </p:sp>
    </p:spTree>
    <p:extLst>
      <p:ext uri="{BB962C8B-B14F-4D97-AF65-F5344CB8AC3E}">
        <p14:creationId xmlns:p14="http://schemas.microsoft.com/office/powerpoint/2010/main" val="519142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44405B16-1824-48FD-85D2-75B4D3AACC92}" type="slidenum">
              <a:rPr lang="en-US" altLang="zh-TW" sz="1300">
                <a:ea typeface="MS PGothic" pitchFamily="34" charset="-128"/>
              </a:rPr>
              <a:pPr eaLnBrk="1" hangingPunct="1">
                <a:spcBef>
                  <a:spcPct val="0"/>
                </a:spcBef>
              </a:pPr>
              <a:t>87</a:t>
            </a:fld>
            <a:endParaRPr lang="en-US" altLang="zh-TW" sz="1300">
              <a:ea typeface="MS PGothic" pitchFamily="34" charset="-128"/>
            </a:endParaRPr>
          </a:p>
        </p:txBody>
      </p:sp>
    </p:spTree>
    <p:extLst>
      <p:ext uri="{BB962C8B-B14F-4D97-AF65-F5344CB8AC3E}">
        <p14:creationId xmlns:p14="http://schemas.microsoft.com/office/powerpoint/2010/main" val="859104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C52387F7-A02C-4924-B940-4C2234649019}" type="slidenum">
              <a:rPr lang="en-US" altLang="zh-TW" sz="1300">
                <a:ea typeface="MS PGothic" pitchFamily="34" charset="-128"/>
              </a:rPr>
              <a:pPr eaLnBrk="1" hangingPunct="1">
                <a:spcBef>
                  <a:spcPct val="0"/>
                </a:spcBef>
              </a:pPr>
              <a:t>88</a:t>
            </a:fld>
            <a:endParaRPr lang="en-US" altLang="zh-TW" sz="1300">
              <a:ea typeface="MS PGothic" pitchFamily="34" charset="-128"/>
            </a:endParaRPr>
          </a:p>
        </p:txBody>
      </p:sp>
    </p:spTree>
    <p:extLst>
      <p:ext uri="{BB962C8B-B14F-4D97-AF65-F5344CB8AC3E}">
        <p14:creationId xmlns:p14="http://schemas.microsoft.com/office/powerpoint/2010/main" val="1341912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CFED2F89-071D-4AA8-B99E-DE68F9D4E1B8}" type="slidenum">
              <a:rPr lang="en-US" altLang="zh-TW" sz="1300">
                <a:ea typeface="MS PGothic" pitchFamily="34" charset="-128"/>
              </a:rPr>
              <a:pPr eaLnBrk="1" hangingPunct="1">
                <a:spcBef>
                  <a:spcPct val="0"/>
                </a:spcBef>
              </a:pPr>
              <a:t>89</a:t>
            </a:fld>
            <a:endParaRPr lang="en-US" altLang="zh-TW" sz="1300">
              <a:ea typeface="MS PGothic" pitchFamily="34" charset="-128"/>
            </a:endParaRPr>
          </a:p>
        </p:txBody>
      </p:sp>
    </p:spTree>
    <p:extLst>
      <p:ext uri="{BB962C8B-B14F-4D97-AF65-F5344CB8AC3E}">
        <p14:creationId xmlns:p14="http://schemas.microsoft.com/office/powerpoint/2010/main" val="1364890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E7CCCA55-EE44-4843-AF9C-EC4B40185647}" type="slidenum">
              <a:rPr lang="en-US" altLang="zh-TW" sz="1300">
                <a:ea typeface="MS PGothic" pitchFamily="34" charset="-128"/>
              </a:rPr>
              <a:pPr eaLnBrk="1" hangingPunct="1">
                <a:spcBef>
                  <a:spcPct val="0"/>
                </a:spcBef>
              </a:pPr>
              <a:t>90</a:t>
            </a:fld>
            <a:endParaRPr lang="en-US" altLang="zh-TW" sz="1300">
              <a:ea typeface="MS PGothic" pitchFamily="34" charset="-128"/>
            </a:endParaRPr>
          </a:p>
        </p:txBody>
      </p:sp>
    </p:spTree>
    <p:extLst>
      <p:ext uri="{BB962C8B-B14F-4D97-AF65-F5344CB8AC3E}">
        <p14:creationId xmlns:p14="http://schemas.microsoft.com/office/powerpoint/2010/main" val="1251903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CD18AA67-2E8C-40D3-965B-7006E4901F20}" type="slidenum">
              <a:rPr lang="en-US" altLang="zh-TW" sz="1300">
                <a:ea typeface="MS PGothic" pitchFamily="34" charset="-128"/>
              </a:rPr>
              <a:pPr eaLnBrk="1" hangingPunct="1">
                <a:spcBef>
                  <a:spcPct val="0"/>
                </a:spcBef>
              </a:pPr>
              <a:t>91</a:t>
            </a:fld>
            <a:endParaRPr lang="en-US" altLang="zh-TW" sz="1300">
              <a:ea typeface="MS PGothic" pitchFamily="34" charset="-128"/>
            </a:endParaRPr>
          </a:p>
        </p:txBody>
      </p:sp>
    </p:spTree>
    <p:extLst>
      <p:ext uri="{BB962C8B-B14F-4D97-AF65-F5344CB8AC3E}">
        <p14:creationId xmlns:p14="http://schemas.microsoft.com/office/powerpoint/2010/main" val="692286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ea typeface="MS PGothic" pitchFamily="34" charset="-128"/>
            </a:endParaRP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2E0EA718-5FC3-423F-AD02-1E34E57F72D0}" type="slidenum">
              <a:rPr lang="en-US" altLang="zh-TW" sz="1300">
                <a:ea typeface="MS PGothic" pitchFamily="34" charset="-128"/>
              </a:rPr>
              <a:pPr eaLnBrk="1" hangingPunct="1">
                <a:spcBef>
                  <a:spcPct val="0"/>
                </a:spcBef>
              </a:pPr>
              <a:t>92</a:t>
            </a:fld>
            <a:endParaRPr lang="en-US" altLang="zh-TW" sz="1300">
              <a:ea typeface="MS PGothic" pitchFamily="34" charset="-128"/>
            </a:endParaRPr>
          </a:p>
        </p:txBody>
      </p:sp>
    </p:spTree>
    <p:extLst>
      <p:ext uri="{BB962C8B-B14F-4D97-AF65-F5344CB8AC3E}">
        <p14:creationId xmlns:p14="http://schemas.microsoft.com/office/powerpoint/2010/main" val="1894960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ea typeface="MS PGothic" pitchFamily="34" charset="-128"/>
            </a:endParaRP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4C44B510-964F-4711-A1EC-E25729FEE150}" type="slidenum">
              <a:rPr lang="en-US" altLang="zh-TW" sz="1300">
                <a:ea typeface="MS PGothic" pitchFamily="34" charset="-128"/>
              </a:rPr>
              <a:pPr eaLnBrk="1" hangingPunct="1">
                <a:spcBef>
                  <a:spcPct val="0"/>
                </a:spcBef>
              </a:pPr>
              <a:t>93</a:t>
            </a:fld>
            <a:endParaRPr lang="en-US" altLang="zh-TW" sz="1300">
              <a:ea typeface="MS PGothic" pitchFamily="34" charset="-128"/>
            </a:endParaRPr>
          </a:p>
        </p:txBody>
      </p:sp>
    </p:spTree>
    <p:extLst>
      <p:ext uri="{BB962C8B-B14F-4D97-AF65-F5344CB8AC3E}">
        <p14:creationId xmlns:p14="http://schemas.microsoft.com/office/powerpoint/2010/main" val="1993660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ea typeface="MS PGothic" pitchFamily="34" charset="-128"/>
            </a:endParaRP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EEEAEA33-0956-475A-9F21-4F40DF2D603E}" type="slidenum">
              <a:rPr lang="en-US" altLang="zh-TW" sz="1300">
                <a:ea typeface="MS PGothic" pitchFamily="34" charset="-128"/>
              </a:rPr>
              <a:pPr eaLnBrk="1" hangingPunct="1">
                <a:spcBef>
                  <a:spcPct val="0"/>
                </a:spcBef>
              </a:pPr>
              <a:t>94</a:t>
            </a:fld>
            <a:endParaRPr lang="en-US" altLang="zh-TW" sz="1300">
              <a:ea typeface="MS PGothic" pitchFamily="34" charset="-128"/>
            </a:endParaRPr>
          </a:p>
        </p:txBody>
      </p:sp>
    </p:spTree>
    <p:extLst>
      <p:ext uri="{BB962C8B-B14F-4D97-AF65-F5344CB8AC3E}">
        <p14:creationId xmlns:p14="http://schemas.microsoft.com/office/powerpoint/2010/main" val="81784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t>Social Media Listening</a:t>
            </a:r>
          </a:p>
          <a:p>
            <a:r>
              <a:rPr lang="en-US" altLang="zh-TW" smtClean="0"/>
              <a:t>Search Analytics</a:t>
            </a:r>
          </a:p>
          <a:p>
            <a:r>
              <a:rPr lang="en-US" altLang="zh-TW" smtClean="0"/>
              <a:t>Content Analytics</a:t>
            </a:r>
          </a:p>
          <a:p>
            <a:r>
              <a:rPr lang="en-US" altLang="zh-TW" smtClean="0"/>
              <a:t>Engagement Analytics</a:t>
            </a:r>
            <a:endParaRPr lang="zh-TW" altLang="en-US" smtClean="0"/>
          </a:p>
          <a:p>
            <a:endParaRPr lang="zh-TW" altLang="en-US" smtClean="0"/>
          </a:p>
        </p:txBody>
      </p:sp>
      <p:sp>
        <p:nvSpPr>
          <p:cNvPr id="63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111802FF-CDED-47C1-AFBA-CB45C054D2B5}" type="slidenum">
              <a:rPr lang="zh-TW" altLang="en-US" sz="1300"/>
              <a:pPr eaLnBrk="1" hangingPunct="1">
                <a:spcBef>
                  <a:spcPct val="0"/>
                </a:spcBef>
              </a:pPr>
              <a:t>16</a:t>
            </a:fld>
            <a:endParaRPr lang="zh-TW" altLang="en-US" sz="1300"/>
          </a:p>
        </p:txBody>
      </p:sp>
    </p:spTree>
    <p:extLst>
      <p:ext uri="{BB962C8B-B14F-4D97-AF65-F5344CB8AC3E}">
        <p14:creationId xmlns:p14="http://schemas.microsoft.com/office/powerpoint/2010/main" val="2116442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ea typeface="MS PGothic" pitchFamily="34" charset="-128"/>
            </a:endParaRP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16408657-ECF6-4665-AD4F-D68789AD1AFF}" type="slidenum">
              <a:rPr lang="en-US" altLang="zh-TW" sz="1300">
                <a:ea typeface="MS PGothic" pitchFamily="34" charset="-128"/>
              </a:rPr>
              <a:pPr eaLnBrk="1" hangingPunct="1">
                <a:spcBef>
                  <a:spcPct val="0"/>
                </a:spcBef>
              </a:pPr>
              <a:t>95</a:t>
            </a:fld>
            <a:endParaRPr lang="en-US" altLang="zh-TW" sz="1300">
              <a:ea typeface="MS PGothic" pitchFamily="34" charset="-128"/>
            </a:endParaRPr>
          </a:p>
        </p:txBody>
      </p:sp>
    </p:spTree>
    <p:extLst>
      <p:ext uri="{BB962C8B-B14F-4D97-AF65-F5344CB8AC3E}">
        <p14:creationId xmlns:p14="http://schemas.microsoft.com/office/powerpoint/2010/main" val="2112762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ea typeface="MS PGothic" pitchFamily="34" charset="-128"/>
            </a:endParaRP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C1F6A596-CCF4-4610-B44E-01A2819ADEDE}" type="slidenum">
              <a:rPr lang="en-US" altLang="zh-TW" sz="1300">
                <a:ea typeface="MS PGothic" pitchFamily="34" charset="-128"/>
              </a:rPr>
              <a:pPr eaLnBrk="1" hangingPunct="1">
                <a:spcBef>
                  <a:spcPct val="0"/>
                </a:spcBef>
              </a:pPr>
              <a:t>96</a:t>
            </a:fld>
            <a:endParaRPr lang="en-US" altLang="zh-TW" sz="1300">
              <a:ea typeface="MS PGothic" pitchFamily="34" charset="-128"/>
            </a:endParaRPr>
          </a:p>
        </p:txBody>
      </p:sp>
    </p:spTree>
    <p:extLst>
      <p:ext uri="{BB962C8B-B14F-4D97-AF65-F5344CB8AC3E}">
        <p14:creationId xmlns:p14="http://schemas.microsoft.com/office/powerpoint/2010/main" val="788884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ea typeface="MS PGothic" pitchFamily="34" charset="-128"/>
            </a:endParaRP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D290E6D9-C40B-48B1-8EE2-A5CEF76B5FD9}" type="slidenum">
              <a:rPr lang="en-US" altLang="zh-TW" sz="1300">
                <a:ea typeface="MS PGothic" pitchFamily="34" charset="-128"/>
              </a:rPr>
              <a:pPr eaLnBrk="1" hangingPunct="1">
                <a:spcBef>
                  <a:spcPct val="0"/>
                </a:spcBef>
              </a:pPr>
              <a:t>97</a:t>
            </a:fld>
            <a:endParaRPr lang="en-US" altLang="zh-TW" sz="1300">
              <a:ea typeface="MS PGothic" pitchFamily="34" charset="-128"/>
            </a:endParaRPr>
          </a:p>
        </p:txBody>
      </p:sp>
    </p:spTree>
    <p:extLst>
      <p:ext uri="{BB962C8B-B14F-4D97-AF65-F5344CB8AC3E}">
        <p14:creationId xmlns:p14="http://schemas.microsoft.com/office/powerpoint/2010/main" val="1229946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ea typeface="MS PGothic" pitchFamily="34" charset="-128"/>
            </a:endParaRP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A4FC3283-2632-458C-8E8B-5D6CB86DE9B2}" type="slidenum">
              <a:rPr lang="en-US" altLang="zh-TW" sz="1300">
                <a:ea typeface="MS PGothic" pitchFamily="34" charset="-128"/>
              </a:rPr>
              <a:pPr eaLnBrk="1" hangingPunct="1">
                <a:spcBef>
                  <a:spcPct val="0"/>
                </a:spcBef>
              </a:pPr>
              <a:t>98</a:t>
            </a:fld>
            <a:endParaRPr lang="en-US" altLang="zh-TW" sz="1300">
              <a:ea typeface="MS PGothic" pitchFamily="34" charset="-128"/>
            </a:endParaRPr>
          </a:p>
        </p:txBody>
      </p:sp>
    </p:spTree>
    <p:extLst>
      <p:ext uri="{BB962C8B-B14F-4D97-AF65-F5344CB8AC3E}">
        <p14:creationId xmlns:p14="http://schemas.microsoft.com/office/powerpoint/2010/main" val="1512072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ea typeface="MS PGothic" pitchFamily="34" charset="-128"/>
            </a:endParaRP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BAF29B94-1E79-4DC1-BAC0-57A6FFB301D1}" type="slidenum">
              <a:rPr lang="en-US" altLang="zh-TW" sz="1300">
                <a:ea typeface="MS PGothic" pitchFamily="34" charset="-128"/>
              </a:rPr>
              <a:pPr eaLnBrk="1" hangingPunct="1">
                <a:spcBef>
                  <a:spcPct val="0"/>
                </a:spcBef>
              </a:pPr>
              <a:t>99</a:t>
            </a:fld>
            <a:endParaRPr lang="en-US" altLang="zh-TW" sz="1300">
              <a:ea typeface="MS PGothic" pitchFamily="34" charset="-128"/>
            </a:endParaRPr>
          </a:p>
        </p:txBody>
      </p:sp>
    </p:spTree>
    <p:extLst>
      <p:ext uri="{BB962C8B-B14F-4D97-AF65-F5344CB8AC3E}">
        <p14:creationId xmlns:p14="http://schemas.microsoft.com/office/powerpoint/2010/main" val="283567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ea typeface="MS PGothic" pitchFamily="34" charset="-128"/>
            </a:endParaRP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1A93F48E-24CE-46BB-AF3B-7A3FE3E81DF2}" type="slidenum">
              <a:rPr lang="en-US" altLang="zh-TW" sz="1300">
                <a:ea typeface="MS PGothic" pitchFamily="34" charset="-128"/>
              </a:rPr>
              <a:pPr eaLnBrk="1" hangingPunct="1">
                <a:spcBef>
                  <a:spcPct val="0"/>
                </a:spcBef>
              </a:pPr>
              <a:t>100</a:t>
            </a:fld>
            <a:endParaRPr lang="en-US" altLang="zh-TW" sz="1300">
              <a:ea typeface="MS PGothic" pitchFamily="34" charset="-128"/>
            </a:endParaRPr>
          </a:p>
        </p:txBody>
      </p:sp>
    </p:spTree>
    <p:extLst>
      <p:ext uri="{BB962C8B-B14F-4D97-AF65-F5344CB8AC3E}">
        <p14:creationId xmlns:p14="http://schemas.microsoft.com/office/powerpoint/2010/main" val="730105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ea typeface="MS PGothic" pitchFamily="34" charset="-128"/>
            </a:endParaRP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DE8FD192-C01D-4B7D-9B67-88ABE803B1F8}" type="slidenum">
              <a:rPr lang="en-US" altLang="zh-TW" sz="1300">
                <a:ea typeface="MS PGothic" pitchFamily="34" charset="-128"/>
              </a:rPr>
              <a:pPr eaLnBrk="1" hangingPunct="1">
                <a:spcBef>
                  <a:spcPct val="0"/>
                </a:spcBef>
              </a:pPr>
              <a:t>101</a:t>
            </a:fld>
            <a:endParaRPr lang="en-US" altLang="zh-TW" sz="1300">
              <a:ea typeface="MS PGothic" pitchFamily="34" charset="-128"/>
            </a:endParaRPr>
          </a:p>
        </p:txBody>
      </p:sp>
    </p:spTree>
    <p:extLst>
      <p:ext uri="{BB962C8B-B14F-4D97-AF65-F5344CB8AC3E}">
        <p14:creationId xmlns:p14="http://schemas.microsoft.com/office/powerpoint/2010/main" val="417400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ea typeface="MS PGothic" pitchFamily="34" charset="-128"/>
            </a:endParaRPr>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81763591-FDEB-49EA-9CDE-EFD8E1E491D5}" type="slidenum">
              <a:rPr lang="en-US" altLang="zh-TW" sz="1300">
                <a:ea typeface="MS PGothic" pitchFamily="34" charset="-128"/>
              </a:rPr>
              <a:pPr eaLnBrk="1" hangingPunct="1">
                <a:spcBef>
                  <a:spcPct val="0"/>
                </a:spcBef>
              </a:pPr>
              <a:t>102</a:t>
            </a:fld>
            <a:endParaRPr lang="en-US" altLang="zh-TW" sz="1300">
              <a:ea typeface="MS PGothic" pitchFamily="34" charset="-128"/>
            </a:endParaRPr>
          </a:p>
        </p:txBody>
      </p:sp>
    </p:spTree>
    <p:extLst>
      <p:ext uri="{BB962C8B-B14F-4D97-AF65-F5344CB8AC3E}">
        <p14:creationId xmlns:p14="http://schemas.microsoft.com/office/powerpoint/2010/main" val="802214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ea typeface="MS PGothic" pitchFamily="34" charset="-128"/>
            </a:endParaRP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CABA705C-6D7A-4047-B76F-C179E2FBB42C}" type="slidenum">
              <a:rPr lang="en-US" altLang="zh-TW" sz="1300">
                <a:ea typeface="MS PGothic" pitchFamily="34" charset="-128"/>
              </a:rPr>
              <a:pPr eaLnBrk="1" hangingPunct="1">
                <a:spcBef>
                  <a:spcPct val="0"/>
                </a:spcBef>
              </a:pPr>
              <a:t>103</a:t>
            </a:fld>
            <a:endParaRPr lang="en-US" altLang="zh-TW" sz="1300">
              <a:ea typeface="MS PGothic" pitchFamily="34" charset="-128"/>
            </a:endParaRPr>
          </a:p>
        </p:txBody>
      </p:sp>
    </p:spTree>
    <p:extLst>
      <p:ext uri="{BB962C8B-B14F-4D97-AF65-F5344CB8AC3E}">
        <p14:creationId xmlns:p14="http://schemas.microsoft.com/office/powerpoint/2010/main" val="2049860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ea typeface="MS PGothic" pitchFamily="34" charset="-128"/>
            </a:endParaRP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DD742AD7-4F5B-4060-BEBC-3132561F563A}" type="slidenum">
              <a:rPr lang="en-US" altLang="zh-TW" sz="1300">
                <a:ea typeface="MS PGothic" pitchFamily="34" charset="-128"/>
              </a:rPr>
              <a:pPr eaLnBrk="1" hangingPunct="1">
                <a:spcBef>
                  <a:spcPct val="0"/>
                </a:spcBef>
              </a:pPr>
              <a:t>104</a:t>
            </a:fld>
            <a:endParaRPr lang="en-US" altLang="zh-TW" sz="1300">
              <a:ea typeface="MS PGothic" pitchFamily="34" charset="-128"/>
            </a:endParaRPr>
          </a:p>
        </p:txBody>
      </p:sp>
    </p:spTree>
    <p:extLst>
      <p:ext uri="{BB962C8B-B14F-4D97-AF65-F5344CB8AC3E}">
        <p14:creationId xmlns:p14="http://schemas.microsoft.com/office/powerpoint/2010/main" val="1118005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t>Searching for the Right Metrics</a:t>
            </a:r>
          </a:p>
          <a:p>
            <a:r>
              <a:rPr lang="en-US" altLang="zh-TW" smtClean="0"/>
              <a:t>Paid Searches</a:t>
            </a:r>
          </a:p>
          <a:p>
            <a:r>
              <a:rPr lang="en-US" altLang="zh-TW" smtClean="0"/>
              <a:t>Organic Searches</a:t>
            </a:r>
            <a:endParaRPr lang="zh-TW" altLang="en-US" smtClean="0"/>
          </a:p>
          <a:p>
            <a:endParaRPr lang="zh-TW" altLang="en-US" smtClean="0"/>
          </a:p>
        </p:txBody>
      </p:sp>
      <p:sp>
        <p:nvSpPr>
          <p:cNvPr id="645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1F19122D-B5DF-46C9-AE37-CEFC2E3358A0}" type="slidenum">
              <a:rPr lang="zh-TW" altLang="en-US" sz="1300"/>
              <a:pPr eaLnBrk="1" hangingPunct="1">
                <a:spcBef>
                  <a:spcPct val="0"/>
                </a:spcBef>
              </a:pPr>
              <a:t>37</a:t>
            </a:fld>
            <a:endParaRPr lang="zh-TW" altLang="en-US" sz="1300"/>
          </a:p>
        </p:txBody>
      </p:sp>
    </p:spTree>
    <p:extLst>
      <p:ext uri="{BB962C8B-B14F-4D97-AF65-F5344CB8AC3E}">
        <p14:creationId xmlns:p14="http://schemas.microsoft.com/office/powerpoint/2010/main" val="133598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ea typeface="MS PGothic" pitchFamily="34" charset="-128"/>
            </a:endParaRP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DFBBBA67-485A-425C-93CD-46D3488A74CB}" type="slidenum">
              <a:rPr lang="en-US" altLang="zh-TW" sz="1300">
                <a:ea typeface="MS PGothic" pitchFamily="34" charset="-128"/>
              </a:rPr>
              <a:pPr eaLnBrk="1" hangingPunct="1">
                <a:spcBef>
                  <a:spcPct val="0"/>
                </a:spcBef>
              </a:pPr>
              <a:t>105</a:t>
            </a:fld>
            <a:endParaRPr lang="en-US" altLang="zh-TW" sz="1300">
              <a:ea typeface="MS PGothic" pitchFamily="34" charset="-128"/>
            </a:endParaRPr>
          </a:p>
        </p:txBody>
      </p:sp>
    </p:spTree>
    <p:extLst>
      <p:ext uri="{BB962C8B-B14F-4D97-AF65-F5344CB8AC3E}">
        <p14:creationId xmlns:p14="http://schemas.microsoft.com/office/powerpoint/2010/main" val="1592567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ea typeface="MS PGothic" pitchFamily="34" charset="-128"/>
            </a:endParaRPr>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DB5F5D8E-CB85-48BE-9C40-E0397D471301}" type="slidenum">
              <a:rPr lang="en-US" altLang="zh-TW" sz="1300">
                <a:ea typeface="MS PGothic" pitchFamily="34" charset="-128"/>
              </a:rPr>
              <a:pPr eaLnBrk="1" hangingPunct="1">
                <a:spcBef>
                  <a:spcPct val="0"/>
                </a:spcBef>
              </a:pPr>
              <a:t>106</a:t>
            </a:fld>
            <a:endParaRPr lang="en-US" altLang="zh-TW" sz="1300">
              <a:ea typeface="MS PGothic" pitchFamily="34" charset="-128"/>
            </a:endParaRPr>
          </a:p>
        </p:txBody>
      </p:sp>
    </p:spTree>
    <p:extLst>
      <p:ext uri="{BB962C8B-B14F-4D97-AF65-F5344CB8AC3E}">
        <p14:creationId xmlns:p14="http://schemas.microsoft.com/office/powerpoint/2010/main" val="16954387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ea typeface="MS PGothic" pitchFamily="34" charset="-128"/>
            </a:endParaRP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C4043180-92E3-40FB-8FFF-C22541BAD2D1}" type="slidenum">
              <a:rPr lang="en-US" altLang="zh-TW" sz="1300">
                <a:ea typeface="MS PGothic" pitchFamily="34" charset="-128"/>
              </a:rPr>
              <a:pPr eaLnBrk="1" hangingPunct="1">
                <a:spcBef>
                  <a:spcPct val="0"/>
                </a:spcBef>
              </a:pPr>
              <a:t>107</a:t>
            </a:fld>
            <a:endParaRPr lang="en-US" altLang="zh-TW" sz="1300">
              <a:ea typeface="MS PGothic" pitchFamily="34" charset="-128"/>
            </a:endParaRPr>
          </a:p>
        </p:txBody>
      </p:sp>
    </p:spTree>
    <p:extLst>
      <p:ext uri="{BB962C8B-B14F-4D97-AF65-F5344CB8AC3E}">
        <p14:creationId xmlns:p14="http://schemas.microsoft.com/office/powerpoint/2010/main" val="7951920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10CA4B5C-3C01-4B17-98B1-5D2C0537C595}" type="slidenum">
              <a:rPr lang="en-US" altLang="zh-TW" sz="1300">
                <a:ea typeface="MS PGothic" pitchFamily="34" charset="-128"/>
              </a:rPr>
              <a:pPr eaLnBrk="1" hangingPunct="1">
                <a:spcBef>
                  <a:spcPct val="0"/>
                </a:spcBef>
              </a:pPr>
              <a:t>108</a:t>
            </a:fld>
            <a:endParaRPr lang="en-US" altLang="zh-TW" sz="1300">
              <a:ea typeface="MS PGothic" pitchFamily="34" charset="-128"/>
            </a:endParaRPr>
          </a:p>
        </p:txBody>
      </p:sp>
    </p:spTree>
    <p:extLst>
      <p:ext uri="{BB962C8B-B14F-4D97-AF65-F5344CB8AC3E}">
        <p14:creationId xmlns:p14="http://schemas.microsoft.com/office/powerpoint/2010/main" val="586108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85AB0614-8128-4A89-8487-EC9FAC6C19D2}" type="slidenum">
              <a:rPr lang="en-US" altLang="zh-TW" sz="1300">
                <a:ea typeface="MS PGothic" pitchFamily="34" charset="-128"/>
              </a:rPr>
              <a:pPr eaLnBrk="1" hangingPunct="1">
                <a:spcBef>
                  <a:spcPct val="0"/>
                </a:spcBef>
              </a:pPr>
              <a:t>110</a:t>
            </a:fld>
            <a:endParaRPr lang="en-US" altLang="zh-TW" sz="1300">
              <a:ea typeface="MS PGothic" pitchFamily="34" charset="-128"/>
            </a:endParaRPr>
          </a:p>
        </p:txBody>
      </p:sp>
    </p:spTree>
    <p:extLst>
      <p:ext uri="{BB962C8B-B14F-4D97-AF65-F5344CB8AC3E}">
        <p14:creationId xmlns:p14="http://schemas.microsoft.com/office/powerpoint/2010/main" val="865451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A94958A7-BE7D-435C-A57C-D316F73C80A3}" type="slidenum">
              <a:rPr lang="en-US" altLang="zh-TW" sz="1300">
                <a:ea typeface="MS PGothic" pitchFamily="34" charset="-128"/>
              </a:rPr>
              <a:pPr eaLnBrk="1" hangingPunct="1">
                <a:spcBef>
                  <a:spcPct val="0"/>
                </a:spcBef>
              </a:pPr>
              <a:t>111</a:t>
            </a:fld>
            <a:endParaRPr lang="en-US" altLang="zh-TW" sz="1300">
              <a:ea typeface="MS PGothic" pitchFamily="34" charset="-128"/>
            </a:endParaRPr>
          </a:p>
        </p:txBody>
      </p:sp>
    </p:spTree>
    <p:extLst>
      <p:ext uri="{BB962C8B-B14F-4D97-AF65-F5344CB8AC3E}">
        <p14:creationId xmlns:p14="http://schemas.microsoft.com/office/powerpoint/2010/main" val="11804959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498C6B8A-9E63-403A-A3E9-0C0E9DD8AA9C}" type="slidenum">
              <a:rPr lang="en-US" altLang="zh-TW" sz="1300">
                <a:ea typeface="MS PGothic" pitchFamily="34" charset="-128"/>
              </a:rPr>
              <a:pPr eaLnBrk="1" hangingPunct="1">
                <a:spcBef>
                  <a:spcPct val="0"/>
                </a:spcBef>
              </a:pPr>
              <a:t>112</a:t>
            </a:fld>
            <a:endParaRPr lang="en-US" altLang="zh-TW" sz="1300">
              <a:ea typeface="MS PGothic" pitchFamily="34" charset="-128"/>
            </a:endParaRPr>
          </a:p>
        </p:txBody>
      </p:sp>
    </p:spTree>
    <p:extLst>
      <p:ext uri="{BB962C8B-B14F-4D97-AF65-F5344CB8AC3E}">
        <p14:creationId xmlns:p14="http://schemas.microsoft.com/office/powerpoint/2010/main" val="13933187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614EACD4-C9E7-4CB4-8C1A-FF960B790AD8}" type="slidenum">
              <a:rPr lang="en-US" altLang="zh-TW" sz="1300">
                <a:ea typeface="MS PGothic" pitchFamily="34" charset="-128"/>
              </a:rPr>
              <a:pPr eaLnBrk="1" hangingPunct="1">
                <a:spcBef>
                  <a:spcPct val="0"/>
                </a:spcBef>
              </a:pPr>
              <a:t>113</a:t>
            </a:fld>
            <a:endParaRPr lang="en-US" altLang="zh-TW" sz="1300">
              <a:ea typeface="MS PGothic" pitchFamily="34" charset="-128"/>
            </a:endParaRPr>
          </a:p>
        </p:txBody>
      </p:sp>
    </p:spTree>
    <p:extLst>
      <p:ext uri="{BB962C8B-B14F-4D97-AF65-F5344CB8AC3E}">
        <p14:creationId xmlns:p14="http://schemas.microsoft.com/office/powerpoint/2010/main" val="7902676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39C658DD-7020-456B-8B45-1B2447068BC9}" type="slidenum">
              <a:rPr lang="en-US" altLang="zh-TW" sz="1300">
                <a:ea typeface="MS PGothic" pitchFamily="34" charset="-128"/>
              </a:rPr>
              <a:pPr eaLnBrk="1" hangingPunct="1">
                <a:spcBef>
                  <a:spcPct val="0"/>
                </a:spcBef>
              </a:pPr>
              <a:t>114</a:t>
            </a:fld>
            <a:endParaRPr lang="en-US" altLang="zh-TW" sz="1300">
              <a:ea typeface="MS PGothic" pitchFamily="34" charset="-128"/>
            </a:endParaRPr>
          </a:p>
        </p:txBody>
      </p:sp>
    </p:spTree>
    <p:extLst>
      <p:ext uri="{BB962C8B-B14F-4D97-AF65-F5344CB8AC3E}">
        <p14:creationId xmlns:p14="http://schemas.microsoft.com/office/powerpoint/2010/main" val="17174914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1A4C4D2C-D439-48D4-9B4D-CC3B4F8C3AAA}" type="slidenum">
              <a:rPr lang="en-US" altLang="zh-TW" sz="1300">
                <a:ea typeface="MS PGothic" pitchFamily="34" charset="-128"/>
              </a:rPr>
              <a:pPr eaLnBrk="1" hangingPunct="1">
                <a:spcBef>
                  <a:spcPct val="0"/>
                </a:spcBef>
              </a:pPr>
              <a:t>115</a:t>
            </a:fld>
            <a:endParaRPr lang="en-US" altLang="zh-TW" sz="1300">
              <a:ea typeface="MS PGothic" pitchFamily="34" charset="-128"/>
            </a:endParaRPr>
          </a:p>
        </p:txBody>
      </p:sp>
    </p:spTree>
    <p:extLst>
      <p:ext uri="{BB962C8B-B14F-4D97-AF65-F5344CB8AC3E}">
        <p14:creationId xmlns:p14="http://schemas.microsoft.com/office/powerpoint/2010/main" val="312433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t>Social Media Listening Evolution</a:t>
            </a:r>
          </a:p>
          <a:p>
            <a:endParaRPr lang="en-US" altLang="zh-TW" smtClean="0"/>
          </a:p>
          <a:p>
            <a:r>
              <a:rPr lang="en-US" altLang="zh-TW" smtClean="0"/>
              <a:t>Location of conversations</a:t>
            </a:r>
          </a:p>
          <a:p>
            <a:r>
              <a:rPr lang="en-US" altLang="zh-TW" smtClean="0"/>
              <a:t>Sentiment</a:t>
            </a:r>
          </a:p>
          <a:p>
            <a:r>
              <a:rPr lang="en-US" altLang="zh-TW" smtClean="0"/>
              <a:t>Key message penetration</a:t>
            </a:r>
          </a:p>
          <a:p>
            <a:r>
              <a:rPr lang="en-US" altLang="zh-TW" smtClean="0"/>
              <a:t>Key influencers</a:t>
            </a:r>
            <a:endParaRPr lang="zh-TW" altLang="en-US" smtClean="0"/>
          </a:p>
          <a:p>
            <a:endParaRPr lang="zh-TW" altLang="en-US" smtClean="0"/>
          </a:p>
        </p:txBody>
      </p:sp>
      <p:sp>
        <p:nvSpPr>
          <p:cNvPr id="65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AC7E32F2-76C6-4CED-AA4D-6C1071EF269A}" type="slidenum">
              <a:rPr lang="zh-TW" altLang="en-US" sz="1300"/>
              <a:pPr eaLnBrk="1" hangingPunct="1">
                <a:spcBef>
                  <a:spcPct val="0"/>
                </a:spcBef>
              </a:pPr>
              <a:t>41</a:t>
            </a:fld>
            <a:endParaRPr lang="zh-TW" altLang="en-US" sz="1300"/>
          </a:p>
        </p:txBody>
      </p:sp>
    </p:spTree>
    <p:extLst>
      <p:ext uri="{BB962C8B-B14F-4D97-AF65-F5344CB8AC3E}">
        <p14:creationId xmlns:p14="http://schemas.microsoft.com/office/powerpoint/2010/main" val="19366508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4F06A3A7-D035-4CB6-B7C3-6C0E67D3FFE6}" type="slidenum">
              <a:rPr lang="en-US" altLang="zh-TW" sz="1300">
                <a:ea typeface="MS PGothic" pitchFamily="34" charset="-128"/>
              </a:rPr>
              <a:pPr eaLnBrk="1" hangingPunct="1">
                <a:spcBef>
                  <a:spcPct val="0"/>
                </a:spcBef>
              </a:pPr>
              <a:t>116</a:t>
            </a:fld>
            <a:endParaRPr lang="en-US" altLang="zh-TW" sz="1300">
              <a:ea typeface="MS PGothic" pitchFamily="34" charset="-128"/>
            </a:endParaRPr>
          </a:p>
        </p:txBody>
      </p:sp>
    </p:spTree>
    <p:extLst>
      <p:ext uri="{BB962C8B-B14F-4D97-AF65-F5344CB8AC3E}">
        <p14:creationId xmlns:p14="http://schemas.microsoft.com/office/powerpoint/2010/main" val="8872261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EEF51783-35C6-47BD-B993-F0F9745BECA7}" type="slidenum">
              <a:rPr lang="en-US" altLang="zh-TW" sz="1300">
                <a:ea typeface="MS PGothic" pitchFamily="34" charset="-128"/>
              </a:rPr>
              <a:pPr eaLnBrk="1" hangingPunct="1">
                <a:spcBef>
                  <a:spcPct val="0"/>
                </a:spcBef>
              </a:pPr>
              <a:t>144</a:t>
            </a:fld>
            <a:endParaRPr lang="en-US" altLang="zh-TW" sz="1300">
              <a:ea typeface="MS PGothic" pitchFamily="34" charset="-128"/>
            </a:endParaRPr>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Tree>
    <p:extLst>
      <p:ext uri="{BB962C8B-B14F-4D97-AF65-F5344CB8AC3E}">
        <p14:creationId xmlns:p14="http://schemas.microsoft.com/office/powerpoint/2010/main" val="2055960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t>Social Analytics Lifecycle</a:t>
            </a:r>
            <a:r>
              <a:rPr lang="zh-TW" altLang="en-US" smtClean="0"/>
              <a:t> </a:t>
            </a:r>
            <a:r>
              <a:rPr lang="en-US" altLang="zh-TW" smtClean="0"/>
              <a:t>(5</a:t>
            </a:r>
            <a:r>
              <a:rPr lang="zh-TW" altLang="en-US" smtClean="0"/>
              <a:t> </a:t>
            </a:r>
            <a:r>
              <a:rPr lang="en-US" altLang="zh-TW" smtClean="0"/>
              <a:t>Stages)</a:t>
            </a:r>
          </a:p>
          <a:p>
            <a:r>
              <a:rPr lang="en-US" altLang="zh-TW" smtClean="0"/>
              <a:t>Discover </a:t>
            </a:r>
          </a:p>
          <a:p>
            <a:r>
              <a:rPr lang="en-US" altLang="zh-TW" smtClean="0"/>
              <a:t>Analyze </a:t>
            </a:r>
          </a:p>
          <a:p>
            <a:r>
              <a:rPr lang="en-US" altLang="zh-TW" smtClean="0"/>
              <a:t>Segment</a:t>
            </a:r>
          </a:p>
          <a:p>
            <a:r>
              <a:rPr lang="en-US" altLang="zh-TW" smtClean="0"/>
              <a:t>Strategize</a:t>
            </a:r>
          </a:p>
          <a:p>
            <a:r>
              <a:rPr lang="en-US" altLang="zh-TW" smtClean="0"/>
              <a:t>Execute</a:t>
            </a:r>
          </a:p>
          <a:p>
            <a:endParaRPr lang="zh-TW" altLang="en-US" smtClean="0"/>
          </a:p>
        </p:txBody>
      </p:sp>
      <p:sp>
        <p:nvSpPr>
          <p:cNvPr id="665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8C84EC63-93CE-4947-A2D6-8944E8FED1F3}" type="slidenum">
              <a:rPr lang="zh-TW" altLang="en-US" sz="1300"/>
              <a:pPr eaLnBrk="1" hangingPunct="1">
                <a:spcBef>
                  <a:spcPct val="0"/>
                </a:spcBef>
              </a:pPr>
              <a:t>42</a:t>
            </a:fld>
            <a:endParaRPr lang="zh-TW" altLang="en-US" sz="1300"/>
          </a:p>
        </p:txBody>
      </p:sp>
    </p:spTree>
    <p:extLst>
      <p:ext uri="{BB962C8B-B14F-4D97-AF65-F5344CB8AC3E}">
        <p14:creationId xmlns:p14="http://schemas.microsoft.com/office/powerpoint/2010/main" val="2028144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t>Social Analytics Lifecycle</a:t>
            </a:r>
            <a:r>
              <a:rPr lang="zh-TW" altLang="en-US" smtClean="0"/>
              <a:t> </a:t>
            </a:r>
            <a:r>
              <a:rPr lang="en-US" altLang="zh-TW" smtClean="0"/>
              <a:t>(5</a:t>
            </a:r>
            <a:r>
              <a:rPr lang="zh-TW" altLang="en-US" smtClean="0"/>
              <a:t> </a:t>
            </a:r>
            <a:r>
              <a:rPr lang="en-US" altLang="zh-TW" smtClean="0"/>
              <a:t>Stages)</a:t>
            </a:r>
          </a:p>
          <a:p>
            <a:r>
              <a:rPr lang="en-US" altLang="zh-TW" smtClean="0"/>
              <a:t>Discover </a:t>
            </a:r>
          </a:p>
          <a:p>
            <a:r>
              <a:rPr lang="en-US" altLang="zh-TW" smtClean="0"/>
              <a:t>Analyze </a:t>
            </a:r>
          </a:p>
          <a:p>
            <a:r>
              <a:rPr lang="en-US" altLang="zh-TW" smtClean="0"/>
              <a:t>Segment</a:t>
            </a:r>
          </a:p>
          <a:p>
            <a:r>
              <a:rPr lang="en-US" altLang="zh-TW" smtClean="0"/>
              <a:t>Strategize</a:t>
            </a:r>
          </a:p>
          <a:p>
            <a:r>
              <a:rPr lang="en-US" altLang="zh-TW" smtClean="0"/>
              <a:t>Execute</a:t>
            </a:r>
          </a:p>
          <a:p>
            <a:endParaRPr lang="zh-TW" altLang="en-US" smtClean="0"/>
          </a:p>
        </p:txBody>
      </p:sp>
      <p:sp>
        <p:nvSpPr>
          <p:cNvPr id="675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5D61AABB-AF8B-4CFB-BC6A-E4EDD20595CA}" type="slidenum">
              <a:rPr lang="zh-TW" altLang="en-US" sz="1300"/>
              <a:pPr eaLnBrk="1" hangingPunct="1">
                <a:spcBef>
                  <a:spcPct val="0"/>
                </a:spcBef>
              </a:pPr>
              <a:t>43</a:t>
            </a:fld>
            <a:endParaRPr lang="zh-TW" altLang="en-US" sz="1300"/>
          </a:p>
        </p:txBody>
      </p:sp>
    </p:spTree>
    <p:extLst>
      <p:ext uri="{BB962C8B-B14F-4D97-AF65-F5344CB8AC3E}">
        <p14:creationId xmlns:p14="http://schemas.microsoft.com/office/powerpoint/2010/main" val="11539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t>Social Analytics Lifecycle</a:t>
            </a:r>
            <a:r>
              <a:rPr lang="zh-TW" altLang="en-US" smtClean="0"/>
              <a:t> </a:t>
            </a:r>
            <a:r>
              <a:rPr lang="en-US" altLang="zh-TW" smtClean="0"/>
              <a:t>(5</a:t>
            </a:r>
            <a:r>
              <a:rPr lang="zh-TW" altLang="en-US" smtClean="0"/>
              <a:t> </a:t>
            </a:r>
            <a:r>
              <a:rPr lang="en-US" altLang="zh-TW" smtClean="0"/>
              <a:t>Stages)</a:t>
            </a:r>
          </a:p>
          <a:p>
            <a:r>
              <a:rPr lang="en-US" altLang="zh-TW" smtClean="0"/>
              <a:t>Discover </a:t>
            </a:r>
          </a:p>
          <a:p>
            <a:r>
              <a:rPr lang="en-US" altLang="zh-TW" smtClean="0"/>
              <a:t>Analyze </a:t>
            </a:r>
          </a:p>
          <a:p>
            <a:r>
              <a:rPr lang="en-US" altLang="zh-TW" smtClean="0"/>
              <a:t>Segment</a:t>
            </a:r>
          </a:p>
          <a:p>
            <a:r>
              <a:rPr lang="en-US" altLang="zh-TW" smtClean="0"/>
              <a:t>Strategize</a:t>
            </a:r>
          </a:p>
          <a:p>
            <a:r>
              <a:rPr lang="en-US" altLang="zh-TW" smtClean="0"/>
              <a:t>Execute</a:t>
            </a:r>
          </a:p>
          <a:p>
            <a:endParaRPr lang="zh-TW" altLang="en-US" smtClean="0"/>
          </a:p>
        </p:txBody>
      </p:sp>
      <p:sp>
        <p:nvSpPr>
          <p:cNvPr id="686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94A03E95-55FB-44AB-8F1B-2002E3AEFBE8}" type="slidenum">
              <a:rPr lang="zh-TW" altLang="en-US" sz="1300"/>
              <a:pPr eaLnBrk="1" hangingPunct="1">
                <a:spcBef>
                  <a:spcPct val="0"/>
                </a:spcBef>
              </a:pPr>
              <a:t>44</a:t>
            </a:fld>
            <a:endParaRPr lang="zh-TW" altLang="en-US" sz="1300"/>
          </a:p>
        </p:txBody>
      </p:sp>
    </p:spTree>
    <p:extLst>
      <p:ext uri="{BB962C8B-B14F-4D97-AF65-F5344CB8AC3E}">
        <p14:creationId xmlns:p14="http://schemas.microsoft.com/office/powerpoint/2010/main" val="674663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t>Social Analytics Lifecycle</a:t>
            </a:r>
            <a:r>
              <a:rPr lang="zh-TW" altLang="en-US" smtClean="0"/>
              <a:t> </a:t>
            </a:r>
            <a:r>
              <a:rPr lang="en-US" altLang="zh-TW" smtClean="0"/>
              <a:t>(5</a:t>
            </a:r>
            <a:r>
              <a:rPr lang="zh-TW" altLang="en-US" smtClean="0"/>
              <a:t> </a:t>
            </a:r>
            <a:r>
              <a:rPr lang="en-US" altLang="zh-TW" smtClean="0"/>
              <a:t>Stages)</a:t>
            </a:r>
          </a:p>
          <a:p>
            <a:r>
              <a:rPr lang="en-US" altLang="zh-TW" smtClean="0"/>
              <a:t>Discover </a:t>
            </a:r>
          </a:p>
          <a:p>
            <a:r>
              <a:rPr lang="en-US" altLang="zh-TW" smtClean="0"/>
              <a:t>Analyze </a:t>
            </a:r>
          </a:p>
          <a:p>
            <a:r>
              <a:rPr lang="en-US" altLang="zh-TW" smtClean="0"/>
              <a:t>Segment</a:t>
            </a:r>
          </a:p>
          <a:p>
            <a:r>
              <a:rPr lang="en-US" altLang="zh-TW" smtClean="0"/>
              <a:t>Strategize</a:t>
            </a:r>
          </a:p>
          <a:p>
            <a:r>
              <a:rPr lang="en-US" altLang="zh-TW" smtClean="0"/>
              <a:t>Execute</a:t>
            </a:r>
          </a:p>
          <a:p>
            <a:endParaRPr lang="zh-TW" altLang="en-US" smtClean="0"/>
          </a:p>
        </p:txBody>
      </p:sp>
      <p:sp>
        <p:nvSpPr>
          <p:cNvPr id="69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2177F5E9-C704-469C-AF15-006666C04A90}" type="slidenum">
              <a:rPr lang="zh-TW" altLang="en-US" sz="1300"/>
              <a:pPr eaLnBrk="1" hangingPunct="1">
                <a:spcBef>
                  <a:spcPct val="0"/>
                </a:spcBef>
              </a:pPr>
              <a:t>45</a:t>
            </a:fld>
            <a:endParaRPr lang="zh-TW" altLang="en-US" sz="1300"/>
          </a:p>
        </p:txBody>
      </p:sp>
    </p:spTree>
    <p:extLst>
      <p:ext uri="{BB962C8B-B14F-4D97-AF65-F5344CB8AC3E}">
        <p14:creationId xmlns:p14="http://schemas.microsoft.com/office/powerpoint/2010/main" val="355099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b="1" baseline="0">
                <a:latin typeface="Calibri" pitchFamily="34" charset="0"/>
                <a:ea typeface="標楷體" pitchFamily="65" charset="-120"/>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b="1" baseline="0">
                <a:solidFill>
                  <a:schemeClr val="tx1">
                    <a:tint val="75000"/>
                  </a:schemeClr>
                </a:solidFill>
                <a:latin typeface="Calibri" pitchFamily="34" charset="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
        <p:nvSpPr>
          <p:cNvPr id="4" name="日期版面配置區 3"/>
          <p:cNvSpPr>
            <a:spLocks noGrp="1"/>
          </p:cNvSpPr>
          <p:nvPr>
            <p:ph type="dt" sz="half" idx="10"/>
          </p:nvPr>
        </p:nvSpPr>
        <p:spPr>
          <a:xfrm>
            <a:off x="-36513" y="6519863"/>
            <a:ext cx="2133601" cy="365125"/>
          </a:xfrm>
        </p:spPr>
        <p:txBody>
          <a:bodyPr/>
          <a:lstStyle>
            <a:lvl1pPr>
              <a:defRPr smtClean="0"/>
            </a:lvl1pPr>
          </a:lstStyle>
          <a:p>
            <a:pPr>
              <a:defRPr/>
            </a:pPr>
            <a:fld id="{43B07EEE-A14A-49BE-B7EB-702F206D0343}" type="datetime1">
              <a:rPr lang="zh-TW" altLang="en-US"/>
              <a:pPr>
                <a:defRPr/>
              </a:pPr>
              <a:t>2016/10/30</a:t>
            </a:fld>
            <a:endParaRPr lang="zh-TW" altLang="en-US"/>
          </a:p>
        </p:txBody>
      </p:sp>
      <p:sp>
        <p:nvSpPr>
          <p:cNvPr id="5" name="頁尾版面配置區 4"/>
          <p:cNvSpPr>
            <a:spLocks noGrp="1"/>
          </p:cNvSpPr>
          <p:nvPr>
            <p:ph type="ftr" sz="quarter" idx="11"/>
          </p:nvPr>
        </p:nvSpPr>
        <p:spPr>
          <a:xfrm>
            <a:off x="2987675" y="6519863"/>
            <a:ext cx="2895600" cy="365125"/>
          </a:xfrm>
        </p:spPr>
        <p:txBody>
          <a:bodyPr/>
          <a:lstStyle>
            <a:lvl1pPr>
              <a:defRPr smtClean="0"/>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smtClean="0"/>
            </a:lvl1pPr>
          </a:lstStyle>
          <a:p>
            <a:pPr>
              <a:defRPr/>
            </a:pPr>
            <a:fld id="{7E8B19C3-84DD-45BD-A014-9F7A5BA3AEC1}" type="slidenum">
              <a:rPr lang="zh-TW" altLang="en-US"/>
              <a:pPr>
                <a:defRPr/>
              </a:pPr>
              <a:t>‹#›</a:t>
            </a:fld>
            <a:endParaRPr lang="zh-TW" altLang="en-US"/>
          </a:p>
        </p:txBody>
      </p:sp>
    </p:spTree>
    <p:extLst>
      <p:ext uri="{BB962C8B-B14F-4D97-AF65-F5344CB8AC3E}">
        <p14:creationId xmlns:p14="http://schemas.microsoft.com/office/powerpoint/2010/main" val="196393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CE015BD4-6F42-4EF1-A378-BCC49B0A8774}" type="datetime1">
              <a:rPr lang="zh-TW" altLang="en-US"/>
              <a:pPr>
                <a:defRPr/>
              </a:pPr>
              <a:t>2016/10/30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636E16B-CEF7-4E55-9341-9AEB4ACA6495}" type="slidenum">
              <a:rPr lang="zh-TW" altLang="en-US"/>
              <a:pPr>
                <a:defRPr/>
              </a:pPr>
              <a:t>‹#›</a:t>
            </a:fld>
            <a:endParaRPr lang="zh-TW" altLang="en-US"/>
          </a:p>
        </p:txBody>
      </p:sp>
    </p:spTree>
    <p:extLst>
      <p:ext uri="{BB962C8B-B14F-4D97-AF65-F5344CB8AC3E}">
        <p14:creationId xmlns:p14="http://schemas.microsoft.com/office/powerpoint/2010/main" val="1703193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9AD41C49-11A7-4C9A-84A1-DBDCD8C0EBB6}" type="datetime1">
              <a:rPr lang="zh-TW" altLang="en-US"/>
              <a:pPr>
                <a:defRPr/>
              </a:pPr>
              <a:t>2016/10/30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44CBDEC-7BD7-41C8-8ED2-1424B2BB884F}" type="slidenum">
              <a:rPr lang="zh-TW" altLang="en-US"/>
              <a:pPr>
                <a:defRPr/>
              </a:pPr>
              <a:t>‹#›</a:t>
            </a:fld>
            <a:endParaRPr lang="zh-TW" altLang="en-US"/>
          </a:p>
        </p:txBody>
      </p:sp>
    </p:spTree>
    <p:extLst>
      <p:ext uri="{BB962C8B-B14F-4D97-AF65-F5344CB8AC3E}">
        <p14:creationId xmlns:p14="http://schemas.microsoft.com/office/powerpoint/2010/main" val="1763724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baseline="0">
                <a:latin typeface="Calibri" pitchFamily="34" charset="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a:defRPr baseline="0">
                <a:latin typeface="Calibri" pitchFamily="34" charset="0"/>
                <a:ea typeface="標楷體" pitchFamily="65" charset="-120"/>
              </a:defRPr>
            </a:lvl1pPr>
            <a:lvl2pPr>
              <a:defRPr baseline="0">
                <a:latin typeface="Calibri" pitchFamily="34" charset="0"/>
                <a:ea typeface="標楷體" pitchFamily="65" charset="-120"/>
              </a:defRPr>
            </a:lvl2pPr>
            <a:lvl3pPr>
              <a:defRPr baseline="0">
                <a:latin typeface="Calibri" pitchFamily="34" charset="0"/>
                <a:ea typeface="標楷體" pitchFamily="65" charset="-120"/>
              </a:defRPr>
            </a:lvl3pPr>
            <a:lvl4pPr>
              <a:defRPr baseline="0">
                <a:latin typeface="Calibri" pitchFamily="34" charset="0"/>
                <a:ea typeface="標楷體" pitchFamily="65" charset="-120"/>
              </a:defRPr>
            </a:lvl4pPr>
            <a:lvl5pPr>
              <a:defRPr baseline="0">
                <a:latin typeface="Calibri" pitchFamily="34" charset="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a:xfrm>
            <a:off x="-36513" y="6519863"/>
            <a:ext cx="2133601" cy="365125"/>
          </a:xfrm>
        </p:spPr>
        <p:txBody>
          <a:bodyPr/>
          <a:lstStyle>
            <a:lvl1pPr>
              <a:defRPr smtClean="0"/>
            </a:lvl1pPr>
          </a:lstStyle>
          <a:p>
            <a:pPr>
              <a:defRPr/>
            </a:pPr>
            <a:fld id="{65BD6AEB-CE2F-4171-BB23-A4E554E1E2A4}" type="datetime1">
              <a:rPr lang="zh-TW" altLang="en-US"/>
              <a:pPr>
                <a:defRPr/>
              </a:pPr>
              <a:t>2016/10/30</a:t>
            </a:fld>
            <a:endParaRPr lang="zh-TW" altLang="en-US"/>
          </a:p>
        </p:txBody>
      </p:sp>
      <p:sp>
        <p:nvSpPr>
          <p:cNvPr id="5" name="頁尾版面配置區 4"/>
          <p:cNvSpPr>
            <a:spLocks noGrp="1"/>
          </p:cNvSpPr>
          <p:nvPr>
            <p:ph type="ftr" sz="quarter" idx="11"/>
          </p:nvPr>
        </p:nvSpPr>
        <p:spPr>
          <a:xfrm>
            <a:off x="3124200" y="6519863"/>
            <a:ext cx="2895600" cy="365125"/>
          </a:xfrm>
        </p:spPr>
        <p:txBody>
          <a:bodyPr/>
          <a:lstStyle>
            <a:lvl1pPr>
              <a:defRPr smtClean="0"/>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smtClean="0"/>
            </a:lvl1pPr>
          </a:lstStyle>
          <a:p>
            <a:pPr>
              <a:defRPr/>
            </a:pPr>
            <a:fld id="{35241366-B1A7-4DF5-A747-8EB2C98E4263}" type="slidenum">
              <a:rPr lang="zh-TW" altLang="en-US"/>
              <a:pPr>
                <a:defRPr/>
              </a:pPr>
              <a:t>‹#›</a:t>
            </a:fld>
            <a:endParaRPr lang="zh-TW" altLang="en-US"/>
          </a:p>
        </p:txBody>
      </p:sp>
    </p:spTree>
    <p:extLst>
      <p:ext uri="{BB962C8B-B14F-4D97-AF65-F5344CB8AC3E}">
        <p14:creationId xmlns:p14="http://schemas.microsoft.com/office/powerpoint/2010/main" val="2864291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64A03C7A-2F96-41C8-8CF2-8D6C90CCA9F4}" type="datetime1">
              <a:rPr lang="zh-TW" altLang="en-US"/>
              <a:pPr>
                <a:defRPr/>
              </a:pPr>
              <a:t>2016/10/30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D90A002-EC94-44D3-989C-2D6D96F435A4}" type="slidenum">
              <a:rPr lang="zh-TW" altLang="en-US"/>
              <a:pPr>
                <a:defRPr/>
              </a:pPr>
              <a:t>‹#›</a:t>
            </a:fld>
            <a:endParaRPr lang="zh-TW" altLang="en-US"/>
          </a:p>
        </p:txBody>
      </p:sp>
    </p:spTree>
    <p:extLst>
      <p:ext uri="{BB962C8B-B14F-4D97-AF65-F5344CB8AC3E}">
        <p14:creationId xmlns:p14="http://schemas.microsoft.com/office/powerpoint/2010/main" val="3171798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49D2D0CA-30CF-43EC-9917-0F10DCD21EBB}" type="datetime1">
              <a:rPr lang="zh-TW" altLang="en-US"/>
              <a:pPr>
                <a:defRPr/>
              </a:pPr>
              <a:t>2016/10/30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BA79C8E4-AFBB-4A36-A051-0B25775C9E6B}" type="slidenum">
              <a:rPr lang="zh-TW" altLang="en-US"/>
              <a:pPr>
                <a:defRPr/>
              </a:pPr>
              <a:t>‹#›</a:t>
            </a:fld>
            <a:endParaRPr lang="zh-TW" altLang="en-US"/>
          </a:p>
        </p:txBody>
      </p:sp>
    </p:spTree>
    <p:extLst>
      <p:ext uri="{BB962C8B-B14F-4D97-AF65-F5344CB8AC3E}">
        <p14:creationId xmlns:p14="http://schemas.microsoft.com/office/powerpoint/2010/main" val="2488516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2F755B1E-D117-43F6-9D95-A6485F1F29A2}" type="datetime1">
              <a:rPr lang="zh-TW" altLang="en-US"/>
              <a:pPr>
                <a:defRPr/>
              </a:pPr>
              <a:t>2016/10/30</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EAF82D89-F90E-49F6-902F-DB997B88B058}" type="slidenum">
              <a:rPr lang="zh-TW" altLang="en-US"/>
              <a:pPr>
                <a:defRPr/>
              </a:pPr>
              <a:t>‹#›</a:t>
            </a:fld>
            <a:endParaRPr lang="zh-TW" altLang="en-US"/>
          </a:p>
        </p:txBody>
      </p:sp>
    </p:spTree>
    <p:extLst>
      <p:ext uri="{BB962C8B-B14F-4D97-AF65-F5344CB8AC3E}">
        <p14:creationId xmlns:p14="http://schemas.microsoft.com/office/powerpoint/2010/main" val="1644013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A75241B9-518E-451B-943A-993463F3678A}" type="datetime1">
              <a:rPr lang="zh-TW" altLang="en-US"/>
              <a:pPr>
                <a:defRPr/>
              </a:pPr>
              <a:t>2016/10/30</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D612CF53-7E8D-45DF-8A5E-1F5B7D072E78}" type="slidenum">
              <a:rPr lang="zh-TW" altLang="en-US"/>
              <a:pPr>
                <a:defRPr/>
              </a:pPr>
              <a:t>‹#›</a:t>
            </a:fld>
            <a:endParaRPr lang="zh-TW" altLang="en-US"/>
          </a:p>
        </p:txBody>
      </p:sp>
    </p:spTree>
    <p:extLst>
      <p:ext uri="{BB962C8B-B14F-4D97-AF65-F5344CB8AC3E}">
        <p14:creationId xmlns:p14="http://schemas.microsoft.com/office/powerpoint/2010/main" val="3304626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03F2CC12-C23D-4AA9-A82C-406F6030A544}" type="datetime1">
              <a:rPr lang="zh-TW" altLang="en-US"/>
              <a:pPr>
                <a:defRPr/>
              </a:pPr>
              <a:t>2016/10/30</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E79F84A7-1A64-480A-A180-3ADC1A6C21BC}" type="slidenum">
              <a:rPr lang="zh-TW" altLang="en-US"/>
              <a:pPr>
                <a:defRPr/>
              </a:pPr>
              <a:t>‹#›</a:t>
            </a:fld>
            <a:endParaRPr lang="zh-TW" altLang="en-US"/>
          </a:p>
        </p:txBody>
      </p:sp>
    </p:spTree>
    <p:extLst>
      <p:ext uri="{BB962C8B-B14F-4D97-AF65-F5344CB8AC3E}">
        <p14:creationId xmlns:p14="http://schemas.microsoft.com/office/powerpoint/2010/main" val="858957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770D72B5-4AA1-4D88-9A2D-C7DD6A844B56}" type="datetime1">
              <a:rPr lang="zh-TW" altLang="en-US"/>
              <a:pPr>
                <a:defRPr/>
              </a:pPr>
              <a:t>2016/10/30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E3435581-CD3D-4DDD-9E3C-A684EFEFB739}" type="slidenum">
              <a:rPr lang="zh-TW" altLang="en-US"/>
              <a:pPr>
                <a:defRPr/>
              </a:pPr>
              <a:t>‹#›</a:t>
            </a:fld>
            <a:endParaRPr lang="zh-TW" altLang="en-US"/>
          </a:p>
        </p:txBody>
      </p:sp>
    </p:spTree>
    <p:extLst>
      <p:ext uri="{BB962C8B-B14F-4D97-AF65-F5344CB8AC3E}">
        <p14:creationId xmlns:p14="http://schemas.microsoft.com/office/powerpoint/2010/main" val="815772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797C9D4D-61CC-42AD-9F3A-5AAF76A2AE46}" type="datetime1">
              <a:rPr lang="zh-TW" altLang="en-US"/>
              <a:pPr>
                <a:defRPr/>
              </a:pPr>
              <a:t>2016/10/30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74DD725C-4D44-4FA4-BE98-0D3D505949A8}" type="slidenum">
              <a:rPr lang="zh-TW" altLang="en-US"/>
              <a:pPr>
                <a:defRPr/>
              </a:pPr>
              <a:t>‹#›</a:t>
            </a:fld>
            <a:endParaRPr lang="zh-TW" altLang="en-US"/>
          </a:p>
        </p:txBody>
      </p:sp>
    </p:spTree>
    <p:extLst>
      <p:ext uri="{BB962C8B-B14F-4D97-AF65-F5344CB8AC3E}">
        <p14:creationId xmlns:p14="http://schemas.microsoft.com/office/powerpoint/2010/main" val="5025701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smtClean="0">
                <a:solidFill>
                  <a:srgbClr val="898989"/>
                </a:solidFill>
                <a:latin typeface="Calibri" pitchFamily="34" charset="0"/>
              </a:defRPr>
            </a:lvl1pPr>
          </a:lstStyle>
          <a:p>
            <a:pPr>
              <a:defRPr/>
            </a:pPr>
            <a:fld id="{E29BEA17-0144-41A5-8C80-2DACDC73954C}" type="datetime1">
              <a:rPr lang="zh-TW" altLang="en-US"/>
              <a:pPr>
                <a:defRPr/>
              </a:pPr>
              <a:t>2016/10/30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smtClean="0">
                <a:solidFill>
                  <a:srgbClr val="898989"/>
                </a:solidFill>
                <a:latin typeface="Calibri" pitchFamily="34" charset="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smtClean="0">
                <a:solidFill>
                  <a:srgbClr val="898989"/>
                </a:solidFill>
                <a:latin typeface="Calibri" pitchFamily="34" charset="0"/>
              </a:defRPr>
            </a:lvl1pPr>
          </a:lstStyle>
          <a:p>
            <a:pPr>
              <a:defRPr/>
            </a:pPr>
            <a:fld id="{78D7D1AD-4F0A-4E6F-972C-7A618A05720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646" r:id="rId1"/>
    <p:sldLayoutId id="2147484647"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新細明體"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新細明體"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新細明體"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jpeg"/><Relationship Id="rId12" Type="http://schemas.openxmlformats.org/officeDocument/2006/relationships/image" Target="../media/image3.jpeg"/><Relationship Id="rId13" Type="http://schemas.openxmlformats.org/officeDocument/2006/relationships/image" Target="../media/image4.tiff"/><Relationship Id="rId1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mail.tku.edu.tw/myday/" TargetMode="External"/><Relationship Id="rId4" Type="http://schemas.openxmlformats.org/officeDocument/2006/relationships/hyperlink" Target="http://mail.tku.edu.tw/myday/cindex.htm" TargetMode="External"/><Relationship Id="rId5" Type="http://schemas.openxmlformats.org/officeDocument/2006/relationships/hyperlink" Target="http://www.im.tku.edu.tw/en_index.html" TargetMode="External"/><Relationship Id="rId6" Type="http://schemas.openxmlformats.org/officeDocument/2006/relationships/hyperlink" Target="http://english.tku.edu.tw/index.asp" TargetMode="External"/><Relationship Id="rId7" Type="http://schemas.openxmlformats.org/officeDocument/2006/relationships/hyperlink" Target="http://www.tku.edu.tw/" TargetMode="External"/><Relationship Id="rId8" Type="http://schemas.openxmlformats.org/officeDocument/2006/relationships/hyperlink" Target="http://www.im.tku.edu.tw/" TargetMode="External"/><Relationship Id="rId9" Type="http://schemas.openxmlformats.org/officeDocument/2006/relationships/hyperlink" Target="http://mail.im.tku.edu.tw/~myday/" TargetMode="External"/><Relationship Id="rId10"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0.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1.wmf"/></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1.bin"/><Relationship Id="rId5" Type="http://schemas.openxmlformats.org/officeDocument/2006/relationships/image" Target="../media/image5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oleObject2.bin"/><Relationship Id="rId5" Type="http://schemas.openxmlformats.org/officeDocument/2006/relationships/image" Target="../media/image53.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109.xml.rels><?xml version="1.0" encoding="UTF-8" standalone="yes"?>
<Relationships xmlns="http://schemas.openxmlformats.org/package/2006/relationships"><Relationship Id="rId3" Type="http://schemas.openxmlformats.org/officeDocument/2006/relationships/hyperlink" Target="https://www.youtube.com/watch?v=l1rYdrRCZJ4" TargetMode="External"/><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hyperlink" Target="http://www.amazon.com/Digital-Marketing-Analytics-Consumer-Biz-Tech/dp/0789750309"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6.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7.e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8.emf"/></Relationships>
</file>

<file path=ppt/slides/_rels/slide11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hyperlink" Target="http://ckipsvr.iis.sinica.edu.tw/" TargetMode="External"/><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hyperlink" Target="https://tw.news.yahoo.com/%E6%8A%97%E6%B0%A3%E5%80%99%E8%AE%8A%E9%81%B7-%E7%99%BD%E5%AE%AE%E7%B1%B2%E6%8E%A1%E7%B7%8A%E6%80%A5%E8%A1%8C%E5%8B%95-145804493.html"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hyperlink" Target="http://ckipsvr.iis.sinica.edu.tw/"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hyperlink" Target="http://ckipsvr.iis.sinica.edu.tw/"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lp.stanford.edu/software/index.shtml" TargetMode="External"/><Relationship Id="rId3" Type="http://schemas.openxmlformats.org/officeDocument/2006/relationships/image" Target="../media/image6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hyperlink" Target="http://nlp.stanford.edu:8080/corenlp/process"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hyperlink" Target="http://nlp.stanford.edu:8080/corenlp/process"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hyperlink" Target="http://nlp.stanford.edu:8080/corenlp/process"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hyperlink" Target="http://nlp.stanford.edu:8080/corenlp/process"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hyperlink" Target="http://nlp.stanford.edu:8080/corenlp/process"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hyperlink" Target="http://nlp.stanford.edu:8080/corenlp/process"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hyperlink" Target="http://nlp.stanford.edu:8080/corenlp/process"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hyperlink" Target="http://nlp.stanford.edu:8080/corenlp/proces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 Id="rId3" Type="http://schemas.openxmlformats.org/officeDocument/2006/relationships/hyperlink" Target="http://nlp.stanford.edu:8080/corenlp/process"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hyperlink" Target="http://nlp.stanford.edu:8080/corenlp/process"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lp.stanford.edu:8080/corenlp/process"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hyperlink" Target="http://nlp.stanford.edu:8080/corenlp/process"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hyperlink" Target="http://money.cnn.com/2014/05/02/technology/gates-microsoft-stock-sale/index.html" TargetMode="Externa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hyperlink" Target="http://nlp.stanford.edu:8080/ner/process" TargetMode="Externa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hyperlink" Target="http://nlp.stanford.edu:8080/ner/process"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hyperlink" Target="http://nlp.stanford.edu:8080/ner/process" TargetMode="Externa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hyperlink" Target="http://nlp.stanford.edu:8080/ner/process" TargetMode="Externa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hyperlink" Target="http://nlp.stanford.edu:8080/ner/proces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hyperlink" Target="http://nlp.stanford.edu:8080/ner/process"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 Id="rId3" Type="http://schemas.openxmlformats.org/officeDocument/2006/relationships/image" Target="../media/image84.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lp.stanford.edu:8080/ner/process" TargetMode="Externa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lp.stanford.edu:8080/ner/process" TargetMode="Externa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145.xml.rels><?xml version="1.0" encoding="UTF-8" standalone="yes"?>
<Relationships xmlns="http://schemas.openxmlformats.org/package/2006/relationships"><Relationship Id="rId3" Type="http://schemas.openxmlformats.org/officeDocument/2006/relationships/hyperlink" Target="http://www.nltk.org/book_1ed/" TargetMode="External"/><Relationship Id="rId4" Type="http://schemas.openxmlformats.org/officeDocument/2006/relationships/hyperlink" Target="http://www.search-engines-book.com/" TargetMode="External"/><Relationship Id="rId5" Type="http://schemas.openxmlformats.org/officeDocument/2006/relationships/hyperlink" Target="http://en.wikipedia.org/wiki/Text_mining" TargetMode="External"/><Relationship Id="rId1" Type="http://schemas.openxmlformats.org/officeDocument/2006/relationships/slideLayout" Target="../slideLayouts/slideLayout2.xml"/><Relationship Id="rId2" Type="http://schemas.openxmlformats.org/officeDocument/2006/relationships/hyperlink" Target="http://www.nltk.org/book/"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ltimetergroup.com/2012/07/the-converged-media-imperativ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ltimetergroup.com/2012/07/the-converged-media-imperative/" TargetMode="Externa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hyperlink" Target="http://www.imediaconnection.com/content/37909.asp"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1" Type="http://schemas.openxmlformats.org/officeDocument/2006/relationships/image" Target="../media/image2.jpeg"/><Relationship Id="rId12"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mail.tku.edu.tw/myday/" TargetMode="External"/><Relationship Id="rId4" Type="http://schemas.openxmlformats.org/officeDocument/2006/relationships/hyperlink" Target="http://mail.tku.edu.tw/myday/cindex.htm" TargetMode="External"/><Relationship Id="rId5" Type="http://schemas.openxmlformats.org/officeDocument/2006/relationships/hyperlink" Target="http://www.im.tku.edu.tw/en_index.html" TargetMode="External"/><Relationship Id="rId6" Type="http://schemas.openxmlformats.org/officeDocument/2006/relationships/hyperlink" Target="http://english.tku.edu.tw/index.asp" TargetMode="External"/><Relationship Id="rId7" Type="http://schemas.openxmlformats.org/officeDocument/2006/relationships/hyperlink" Target="http://www.tku.edu.tw/" TargetMode="External"/><Relationship Id="rId8" Type="http://schemas.openxmlformats.org/officeDocument/2006/relationships/hyperlink" Target="http://www.im.tku.edu.tw/" TargetMode="External"/><Relationship Id="rId9" Type="http://schemas.openxmlformats.org/officeDocument/2006/relationships/hyperlink" Target="http://mail.im.tku.edu.tw/~myday/" TargetMode="External"/><Relationship Id="rId10"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hyperlink" Target="http://www.attensity.com/" TargetMode="External"/><Relationship Id="rId4" Type="http://schemas.openxmlformats.org/officeDocument/2006/relationships/hyperlink" Target="http://www.youtube.com/watch?v=4goxmBEg2Iw#!" TargetMode="External"/><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2.alcatel-lucent.com/techzine/iot-internet-of-things-next-step-evolution/" TargetMode="External"/><Relationship Id="rId3"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1" Type="http://schemas.openxmlformats.org/officeDocument/2006/relationships/image" Target="../media/image2.jpeg"/><Relationship Id="rId12"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mail.tku.edu.tw/myday/" TargetMode="External"/><Relationship Id="rId4" Type="http://schemas.openxmlformats.org/officeDocument/2006/relationships/hyperlink" Target="http://mail.tku.edu.tw/myday/cindex.htm" TargetMode="External"/><Relationship Id="rId5" Type="http://schemas.openxmlformats.org/officeDocument/2006/relationships/hyperlink" Target="http://www.im.tku.edu.tw/en_index.html" TargetMode="External"/><Relationship Id="rId6" Type="http://schemas.openxmlformats.org/officeDocument/2006/relationships/hyperlink" Target="http://english.tku.edu.tw/index.asp" TargetMode="External"/><Relationship Id="rId7" Type="http://schemas.openxmlformats.org/officeDocument/2006/relationships/hyperlink" Target="http://www.tku.edu.tw/" TargetMode="External"/><Relationship Id="rId8" Type="http://schemas.openxmlformats.org/officeDocument/2006/relationships/hyperlink" Target="http://www.im.tku.edu.tw/" TargetMode="External"/><Relationship Id="rId9" Type="http://schemas.openxmlformats.org/officeDocument/2006/relationships/hyperlink" Target="http://mail.im.tku.edu.tw/~myday/" TargetMode="External"/><Relationship Id="rId10" Type="http://schemas.openxmlformats.org/officeDocument/2006/relationships/image" Target="../media/image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hyperlink" Target="http://www.amazon.com/Text-Mining-Applications-Michael-Berry/dp/0470749822/"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hyperlink" Target="http://www.amazon.com/Web-Mining-Social-Networking-Applications/dp/1441977341"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hyperlink" Target="http://www.amazon.com/Mining-Social-Web-Analyzing-Facebook/dp/1449388345"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hyperlink" Target="http://www.amazon.com/Web-Data-Mining-Data-Centric-Applications/dp/3540378812"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hyperlink" Target="http://www.amazon.com/Search-Engines-Information-Retrieval-Practice/dp/0136072240"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hyperlink" Target="http://www.amazon.com/Foundations-Statistical-Natural-Language-Processing/dp/0262133601"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hyperlink" Target="http://www.amazon.com/Natural-Language-Processing-Python-Steven/dp/0596516495"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hyperlink" Target="http://www.nltk.org/book/"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hyperlink" Target="http://www.amazon.com/NLTK-Essentials-Nitin-Hardeniya/dp/1784396907"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Text_mining"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Text_mining"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5.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6.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7.e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8.w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9.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5E8B2F9-E22D-4A96-9ED3-0DC20C340BEB}" type="slidenum">
              <a:rPr lang="zh-TW" altLang="en-US" sz="1200">
                <a:solidFill>
                  <a:srgbClr val="898989"/>
                </a:solidFill>
              </a:rPr>
              <a:pPr eaLnBrk="1" hangingPunct="1">
                <a:spcBef>
                  <a:spcPct val="0"/>
                </a:spcBef>
                <a:buFontTx/>
                <a:buNone/>
              </a:pPr>
              <a:t>1</a:t>
            </a:fld>
            <a:endParaRPr lang="zh-TW" altLang="en-US" sz="1200">
              <a:solidFill>
                <a:srgbClr val="898989"/>
              </a:solidFill>
            </a:endParaRPr>
          </a:p>
        </p:txBody>
      </p:sp>
      <p:sp>
        <p:nvSpPr>
          <p:cNvPr id="4099" name="標題 1"/>
          <p:cNvSpPr txBox="1">
            <a:spLocks/>
          </p:cNvSpPr>
          <p:nvPr/>
        </p:nvSpPr>
        <p:spPr bwMode="auto">
          <a:xfrm>
            <a:off x="179388" y="1183903"/>
            <a:ext cx="87852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4000" b="1" dirty="0">
                <a:solidFill>
                  <a:srgbClr val="FF0000"/>
                </a:solidFill>
                <a:latin typeface="Arial" charset="0"/>
                <a:ea typeface="標楷體" pitchFamily="65" charset="-120"/>
              </a:rPr>
              <a:t>Social </a:t>
            </a:r>
            <a:r>
              <a:rPr lang="en-US" altLang="zh-TW" sz="4000" b="1" dirty="0" smtClean="0">
                <a:solidFill>
                  <a:srgbClr val="FF0000"/>
                </a:solidFill>
                <a:latin typeface="Arial" charset="0"/>
                <a:ea typeface="標楷體" pitchFamily="65" charset="-120"/>
              </a:rPr>
              <a:t>Media and Opinion Mining </a:t>
            </a:r>
            <a:r>
              <a:rPr lang="en-US" altLang="zh-TW" sz="4000" b="1" dirty="0">
                <a:solidFill>
                  <a:srgbClr val="FF0000"/>
                </a:solidFill>
                <a:latin typeface="Arial" charset="0"/>
                <a:ea typeface="標楷體" pitchFamily="65" charset="-120"/>
              </a:rPr>
              <a:t/>
            </a:r>
            <a:br>
              <a:rPr lang="en-US" altLang="zh-TW" sz="4000" b="1" dirty="0">
                <a:solidFill>
                  <a:srgbClr val="FF0000"/>
                </a:solidFill>
                <a:latin typeface="Arial" charset="0"/>
                <a:ea typeface="標楷體" pitchFamily="65" charset="-120"/>
              </a:rPr>
            </a:br>
            <a:r>
              <a:rPr lang="en-US" altLang="zh-TW" sz="4000" b="1" dirty="0" smtClean="0">
                <a:solidFill>
                  <a:srgbClr val="FF0000"/>
                </a:solidFill>
                <a:latin typeface="Arial" charset="0"/>
                <a:ea typeface="標楷體" pitchFamily="65" charset="-120"/>
              </a:rPr>
              <a:t>(</a:t>
            </a:r>
            <a:r>
              <a:rPr lang="zh-TW" altLang="en-US" sz="4000" b="1" dirty="0">
                <a:solidFill>
                  <a:srgbClr val="FF0000"/>
                </a:solidFill>
                <a:latin typeface="Arial" charset="0"/>
                <a:ea typeface="標楷體" pitchFamily="65" charset="-120"/>
              </a:rPr>
              <a:t>社群媒體與意見探勘</a:t>
            </a:r>
            <a:r>
              <a:rPr lang="en-US" altLang="zh-TW" sz="4000" b="1" dirty="0" smtClean="0">
                <a:solidFill>
                  <a:srgbClr val="FF0000"/>
                </a:solidFill>
                <a:latin typeface="Arial" charset="0"/>
                <a:ea typeface="標楷體" pitchFamily="65" charset="-120"/>
              </a:rPr>
              <a:t>)</a:t>
            </a:r>
            <a:endParaRPr lang="en-US" altLang="zh-TW" sz="4000" b="1" dirty="0">
              <a:solidFill>
                <a:srgbClr val="FF0000"/>
              </a:solidFill>
              <a:latin typeface="Arial" charset="0"/>
              <a:ea typeface="標楷體" pitchFamily="65" charset="-120"/>
            </a:endParaRPr>
          </a:p>
        </p:txBody>
      </p:sp>
      <p:sp>
        <p:nvSpPr>
          <p:cNvPr id="4100" name="副標題 2"/>
          <p:cNvSpPr txBox="1">
            <a:spLocks/>
          </p:cNvSpPr>
          <p:nvPr/>
        </p:nvSpPr>
        <p:spPr bwMode="auto">
          <a:xfrm>
            <a:off x="468313" y="4176713"/>
            <a:ext cx="8207375"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lnSpc>
                <a:spcPct val="80000"/>
              </a:lnSpc>
              <a:buFont typeface="Arial" charset="0"/>
              <a:buNone/>
            </a:pPr>
            <a:endParaRPr kumimoji="0" lang="zh-TW" altLang="en-US" sz="2500" b="1">
              <a:solidFill>
                <a:srgbClr val="898989"/>
              </a:solidFill>
              <a:ea typeface="標楷體" pitchFamily="65" charset="-120"/>
            </a:endParaRPr>
          </a:p>
        </p:txBody>
      </p:sp>
      <p:sp>
        <p:nvSpPr>
          <p:cNvPr id="5" name="副標題 2"/>
          <p:cNvSpPr txBox="1">
            <a:spLocks/>
          </p:cNvSpPr>
          <p:nvPr/>
        </p:nvSpPr>
        <p:spPr bwMode="auto">
          <a:xfrm>
            <a:off x="468313" y="4176713"/>
            <a:ext cx="8207375"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lnSpc>
                <a:spcPct val="80000"/>
              </a:lnSpc>
              <a:buFont typeface="Arial" charset="0"/>
              <a:buNone/>
            </a:pPr>
            <a:r>
              <a:rPr kumimoji="0" lang="en-US" altLang="zh-TW" sz="2400" b="1" dirty="0">
                <a:solidFill>
                  <a:srgbClr val="898989"/>
                </a:solidFill>
                <a:latin typeface="Times New Roman" pitchFamily="18" charset="0"/>
                <a:cs typeface="Times New Roman" pitchFamily="18" charset="0"/>
                <a:hlinkClick r:id="rId3"/>
              </a:rPr>
              <a:t>Min-</a:t>
            </a:r>
            <a:r>
              <a:rPr kumimoji="0" lang="en-US" altLang="zh-TW" sz="2400" b="1" dirty="0" err="1">
                <a:solidFill>
                  <a:srgbClr val="898989"/>
                </a:solidFill>
                <a:latin typeface="Times New Roman" pitchFamily="18" charset="0"/>
                <a:cs typeface="Times New Roman" pitchFamily="18" charset="0"/>
                <a:hlinkClick r:id="rId3"/>
              </a:rPr>
              <a:t>Yuh</a:t>
            </a:r>
            <a:r>
              <a:rPr kumimoji="0" lang="en-US" altLang="zh-TW" sz="2400" b="1" dirty="0">
                <a:solidFill>
                  <a:srgbClr val="898989"/>
                </a:solidFill>
                <a:latin typeface="Times New Roman" pitchFamily="18" charset="0"/>
                <a:cs typeface="Times New Roman" pitchFamily="18" charset="0"/>
                <a:hlinkClick r:id="rId3"/>
              </a:rPr>
              <a:t> Day</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zh-TW" altLang="en-US" sz="2400" b="1" dirty="0">
                <a:solidFill>
                  <a:srgbClr val="898989"/>
                </a:solidFill>
                <a:latin typeface="標楷體" pitchFamily="65" charset="-120"/>
                <a:ea typeface="標楷體" pitchFamily="65" charset="-120"/>
                <a:hlinkClick r:id="rId4"/>
              </a:rPr>
              <a:t>戴敏育</a:t>
            </a:r>
            <a:endParaRPr kumimoji="0" lang="en-US" altLang="zh-TW" sz="2400" b="1" dirty="0">
              <a:latin typeface="標楷體" pitchFamily="65" charset="-120"/>
              <a:cs typeface="Times New Roman" pitchFamily="18" charset="0"/>
            </a:endParaRPr>
          </a:p>
          <a:p>
            <a:pPr algn="ctr" eaLnBrk="1" hangingPunct="1">
              <a:lnSpc>
                <a:spcPct val="80000"/>
              </a:lnSpc>
              <a:buFont typeface="Arial" charset="0"/>
              <a:buNone/>
            </a:pPr>
            <a:r>
              <a:rPr kumimoji="0" lang="en-US" altLang="zh-TW" sz="2400" b="1" dirty="0">
                <a:solidFill>
                  <a:schemeClr val="tx2"/>
                </a:solidFill>
                <a:latin typeface="Times New Roman" pitchFamily="18" charset="0"/>
                <a:cs typeface="Times New Roman" pitchFamily="18" charset="0"/>
              </a:rPr>
              <a:t>Assistant Professor</a:t>
            </a: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專任助理教授</a:t>
            </a:r>
            <a:endParaRPr kumimoji="0" lang="en-US" altLang="zh-TW" sz="2400" b="1" dirty="0">
              <a:solidFill>
                <a:schemeClr val="tx2"/>
              </a:solidFill>
              <a:latin typeface="標楷體" pitchFamily="65" charset="-120"/>
              <a:cs typeface="Times New Roman" pitchFamily="18" charset="0"/>
            </a:endParaRP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 </a:t>
            </a:r>
            <a:r>
              <a:rPr kumimoji="0" lang="en-US" altLang="zh-TW" sz="2400" b="1" dirty="0">
                <a:solidFill>
                  <a:srgbClr val="898989"/>
                </a:solidFill>
                <a:latin typeface="Times New Roman" pitchFamily="18" charset="0"/>
                <a:cs typeface="Times New Roman" pitchFamily="18" charset="0"/>
                <a:hlinkClick r:id="rId5"/>
              </a:rPr>
              <a:t>Dept. of Information Management</a:t>
            </a:r>
            <a:r>
              <a:rPr kumimoji="0" lang="en-US" altLang="zh-TW" sz="2400" b="1" dirty="0">
                <a:solidFill>
                  <a:srgbClr val="898989"/>
                </a:solidFill>
                <a:latin typeface="Times New Roman" pitchFamily="18" charset="0"/>
                <a:cs typeface="Times New Roman" pitchFamily="18" charset="0"/>
              </a:rPr>
              <a:t>, </a:t>
            </a:r>
            <a:r>
              <a:rPr kumimoji="0" lang="en-US" altLang="zh-TW" sz="2400" b="1" dirty="0" err="1">
                <a:solidFill>
                  <a:srgbClr val="898989"/>
                </a:solidFill>
                <a:latin typeface="Times New Roman" pitchFamily="18" charset="0"/>
                <a:cs typeface="Times New Roman" pitchFamily="18" charset="0"/>
                <a:hlinkClick r:id="rId6"/>
              </a:rPr>
              <a:t>Tamkang</a:t>
            </a:r>
            <a:r>
              <a:rPr kumimoji="0" lang="en-US" altLang="zh-TW" sz="2400" b="1" dirty="0">
                <a:solidFill>
                  <a:srgbClr val="898989"/>
                </a:solidFill>
                <a:latin typeface="Times New Roman" pitchFamily="18" charset="0"/>
                <a:cs typeface="Times New Roman" pitchFamily="18" charset="0"/>
                <a:hlinkClick r:id="rId6"/>
              </a:rPr>
              <a:t> University</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zh-TW" altLang="en-US" sz="2400" b="1" dirty="0">
                <a:solidFill>
                  <a:srgbClr val="898989"/>
                </a:solidFill>
                <a:latin typeface="Times New Roman" pitchFamily="18" charset="0"/>
                <a:ea typeface="標楷體" pitchFamily="65" charset="-120"/>
                <a:hlinkClick r:id="rId7"/>
              </a:rPr>
              <a:t>淡江大學</a:t>
            </a:r>
            <a:r>
              <a:rPr kumimoji="0" lang="zh-TW" altLang="en-US" sz="2400" b="1" dirty="0">
                <a:solidFill>
                  <a:srgbClr val="898989"/>
                </a:solidFill>
                <a:latin typeface="Times New Roman" pitchFamily="18" charset="0"/>
                <a:ea typeface="標楷體" pitchFamily="65" charset="-120"/>
              </a:rPr>
              <a:t> </a:t>
            </a:r>
            <a:r>
              <a:rPr kumimoji="0" lang="zh-TW" altLang="en-US" sz="2400" b="1" dirty="0">
                <a:solidFill>
                  <a:srgbClr val="898989"/>
                </a:solidFill>
                <a:latin typeface="Times New Roman" pitchFamily="18" charset="0"/>
                <a:ea typeface="標楷體" pitchFamily="65" charset="-120"/>
                <a:hlinkClick r:id="rId8"/>
              </a:rPr>
              <a:t>資訊管理學系</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endParaRPr kumimoji="0" lang="en-US" altLang="zh-TW" sz="900" b="1" dirty="0">
              <a:solidFill>
                <a:srgbClr val="898989"/>
              </a:solidFill>
              <a:cs typeface="Times New Roman" pitchFamily="18" charset="0"/>
              <a:hlinkClick r:id="rId9"/>
            </a:endParaRPr>
          </a:p>
          <a:p>
            <a:pPr algn="ctr" eaLnBrk="1" hangingPunct="1">
              <a:lnSpc>
                <a:spcPct val="80000"/>
              </a:lnSpc>
              <a:buFont typeface="Arial" charset="0"/>
              <a:buNone/>
            </a:pPr>
            <a:r>
              <a:rPr kumimoji="0" lang="en-US" altLang="zh-TW" sz="1200" b="1" dirty="0">
                <a:solidFill>
                  <a:srgbClr val="898989"/>
                </a:solidFill>
                <a:latin typeface="Times New Roman" pitchFamily="18" charset="0"/>
                <a:cs typeface="Times New Roman" pitchFamily="18" charset="0"/>
                <a:hlinkClick r:id="rId3"/>
              </a:rPr>
              <a:t>http://mail. tku.edu.tw/</a:t>
            </a:r>
            <a:r>
              <a:rPr kumimoji="0" lang="en-US" altLang="zh-TW" sz="1200" b="1" dirty="0" err="1">
                <a:solidFill>
                  <a:srgbClr val="898989"/>
                </a:solidFill>
                <a:latin typeface="Times New Roman" pitchFamily="18" charset="0"/>
                <a:cs typeface="Times New Roman" pitchFamily="18" charset="0"/>
                <a:hlinkClick r:id="rId3"/>
              </a:rPr>
              <a:t>myday</a:t>
            </a:r>
            <a:r>
              <a:rPr kumimoji="0" lang="en-US" altLang="zh-TW" sz="1200" b="1" dirty="0">
                <a:solidFill>
                  <a:srgbClr val="898989"/>
                </a:solidFill>
                <a:latin typeface="Times New Roman" pitchFamily="18" charset="0"/>
                <a:cs typeface="Times New Roman" pitchFamily="18" charset="0"/>
                <a:hlinkClick r:id="rId3"/>
              </a:rPr>
              <a:t>/</a:t>
            </a:r>
            <a:endParaRPr kumimoji="0" lang="en-US" altLang="zh-TW" sz="12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en-US" altLang="zh-TW" sz="1200" b="1" dirty="0" smtClean="0">
                <a:solidFill>
                  <a:srgbClr val="898989"/>
                </a:solidFill>
                <a:cs typeface="Times New Roman" pitchFamily="18" charset="0"/>
              </a:rPr>
              <a:t>2016-10-25</a:t>
            </a:r>
            <a:endParaRPr kumimoji="0" lang="zh-TW" altLang="en-US" sz="2500" b="1" dirty="0">
              <a:solidFill>
                <a:srgbClr val="898989"/>
              </a:solidFill>
              <a:ea typeface="標楷體" pitchFamily="65" charset="-120"/>
            </a:endParaRPr>
          </a:p>
        </p:txBody>
      </p:sp>
      <p:pic>
        <p:nvPicPr>
          <p:cNvPr id="6" name="Picture 4" descr="http://mail.tku.edu.tw/myday/images/Myday_Photo.jpg"/>
          <p:cNvPicPr>
            <a:picLocks noChangeAspect="1" noChangeArrowheads="1"/>
          </p:cNvPicPr>
          <p:nvPr/>
        </p:nvPicPr>
        <p:blipFill>
          <a:blip r:embed="rId10">
            <a:extLst>
              <a:ext uri="{28A0092B-C50C-407E-A947-70E740481C1C}">
                <a14:useLocalDpi xmlns:a14="http://schemas.microsoft.com/office/drawing/2010/main" val="0"/>
              </a:ext>
            </a:extLst>
          </a:blip>
          <a:srcRect l="10527" t="1544" r="10527" b="25148"/>
          <a:stretch>
            <a:fillRect/>
          </a:stretch>
        </p:blipFill>
        <p:spPr bwMode="auto">
          <a:xfrm>
            <a:off x="2051050" y="4221163"/>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Users\myday\Downloads\TKU-logo-12cm.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37425" y="26988"/>
            <a:ext cx="6334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4"/>
          <p:cNvSpPr txBox="1">
            <a:spLocks noChangeArrowheads="1"/>
          </p:cNvSpPr>
          <p:nvPr/>
        </p:nvSpPr>
        <p:spPr bwMode="auto">
          <a:xfrm>
            <a:off x="7970838" y="-1588"/>
            <a:ext cx="1154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800" b="1">
                <a:solidFill>
                  <a:srgbClr val="FF0000"/>
                </a:solidFill>
              </a:rPr>
              <a:t>Tamkang </a:t>
            </a:r>
            <a:br>
              <a:rPr kumimoji="0" lang="en-US" altLang="zh-TW" sz="1800" b="1">
                <a:solidFill>
                  <a:srgbClr val="FF0000"/>
                </a:solidFill>
              </a:rPr>
            </a:br>
            <a:r>
              <a:rPr kumimoji="0" lang="en-US" altLang="zh-TW" sz="1800" b="1">
                <a:solidFill>
                  <a:srgbClr val="FF0000"/>
                </a:solidFill>
              </a:rPr>
              <a:t>University</a:t>
            </a:r>
            <a:endParaRPr kumimoji="0" lang="zh-TW" altLang="en-US" sz="1800" b="1">
              <a:solidFill>
                <a:srgbClr val="FF0000"/>
              </a:solidFill>
            </a:endParaRPr>
          </a:p>
        </p:txBody>
      </p:sp>
      <p:pic>
        <p:nvPicPr>
          <p:cNvPr id="9" name="Picture 6" descr="C:\Users\myday\Downloads\TKU-title15cm.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27988" y="620713"/>
            <a:ext cx="103981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31640" y="2828836"/>
            <a:ext cx="5526360" cy="923330"/>
          </a:xfrm>
          <a:prstGeom prst="rect">
            <a:avLst/>
          </a:prstGeom>
        </p:spPr>
        <p:txBody>
          <a:bodyPr wrap="square">
            <a:spAutoFit/>
          </a:bodyPr>
          <a:lstStyle/>
          <a:p>
            <a:pPr algn="ctr"/>
            <a:r>
              <a:rPr lang="en-US" dirty="0">
                <a:solidFill>
                  <a:schemeClr val="bg1">
                    <a:lumMod val="75000"/>
                  </a:schemeClr>
                </a:solidFill>
                <a:latin typeface="Heiti SC Light" charset="-122"/>
                <a:ea typeface="Heiti SC Light" charset="-122"/>
                <a:cs typeface="Heiti SC Light" charset="-122"/>
              </a:rPr>
              <a:t>時間：2016/10/25 (二) (2:10-5:00pm</a:t>
            </a:r>
            <a:r>
              <a:rPr lang="en-US" dirty="0" smtClean="0">
                <a:solidFill>
                  <a:schemeClr val="bg1">
                    <a:lumMod val="75000"/>
                  </a:schemeClr>
                </a:solidFill>
                <a:latin typeface="Heiti SC Light" charset="-122"/>
                <a:ea typeface="Heiti SC Light" charset="-122"/>
                <a:cs typeface="Heiti SC Light" charset="-122"/>
              </a:rPr>
              <a:t>)</a:t>
            </a:r>
          </a:p>
          <a:p>
            <a:pPr algn="ctr"/>
            <a:r>
              <a:rPr lang="en-US" dirty="0" smtClean="0">
                <a:solidFill>
                  <a:schemeClr val="bg1">
                    <a:lumMod val="75000"/>
                  </a:schemeClr>
                </a:solidFill>
                <a:latin typeface="Heiti SC Light" charset="-122"/>
                <a:ea typeface="Heiti SC Light" charset="-122"/>
                <a:cs typeface="Heiti SC Light" charset="-122"/>
              </a:rPr>
              <a:t>地點</a:t>
            </a:r>
            <a:r>
              <a:rPr lang="en-US" dirty="0">
                <a:solidFill>
                  <a:schemeClr val="bg1">
                    <a:lumMod val="75000"/>
                  </a:schemeClr>
                </a:solidFill>
                <a:latin typeface="Heiti SC Light" charset="-122"/>
                <a:ea typeface="Heiti SC Light" charset="-122"/>
                <a:cs typeface="Heiti SC Light" charset="-122"/>
              </a:rPr>
              <a:t>：政治大學綜合院館270407，北棟407</a:t>
            </a:r>
            <a:r>
              <a:rPr lang="en-US" dirty="0" smtClean="0">
                <a:solidFill>
                  <a:schemeClr val="bg1">
                    <a:lumMod val="75000"/>
                  </a:schemeClr>
                </a:solidFill>
                <a:latin typeface="Heiti SC Light" charset="-122"/>
                <a:ea typeface="Heiti SC Light" charset="-122"/>
                <a:cs typeface="Heiti SC Light" charset="-122"/>
              </a:rPr>
              <a:t>教室</a:t>
            </a:r>
          </a:p>
          <a:p>
            <a:pPr algn="ctr"/>
            <a:r>
              <a:rPr lang="en-US" dirty="0" smtClean="0">
                <a:solidFill>
                  <a:schemeClr val="bg1">
                    <a:lumMod val="75000"/>
                  </a:schemeClr>
                </a:solidFill>
                <a:latin typeface="Heiti SC Light" charset="-122"/>
                <a:ea typeface="Heiti SC Light" charset="-122"/>
                <a:cs typeface="Heiti SC Light" charset="-122"/>
              </a:rPr>
              <a:t>主持人</a:t>
            </a:r>
            <a:r>
              <a:rPr lang="en-US" dirty="0">
                <a:solidFill>
                  <a:schemeClr val="bg1">
                    <a:lumMod val="75000"/>
                  </a:schemeClr>
                </a:solidFill>
                <a:latin typeface="Heiti SC Light" charset="-122"/>
                <a:ea typeface="Heiti SC Light" charset="-122"/>
                <a:cs typeface="Heiti SC Light" charset="-122"/>
              </a:rPr>
              <a:t>：陳恭 主任</a:t>
            </a:r>
          </a:p>
        </p:txBody>
      </p:sp>
      <p:pic>
        <p:nvPicPr>
          <p:cNvPr id="11" name="Picture 10"/>
          <p:cNvPicPr>
            <a:picLocks noChangeAspect="1"/>
          </p:cNvPicPr>
          <p:nvPr/>
        </p:nvPicPr>
        <p:blipFill>
          <a:blip r:embed="rId13"/>
          <a:stretch>
            <a:fillRect/>
          </a:stretch>
        </p:blipFill>
        <p:spPr>
          <a:xfrm>
            <a:off x="29401" y="46460"/>
            <a:ext cx="587472" cy="574253"/>
          </a:xfrm>
          <a:prstGeom prst="rect">
            <a:avLst/>
          </a:prstGeom>
        </p:spPr>
      </p:pic>
      <p:pic>
        <p:nvPicPr>
          <p:cNvPr id="12" name="Picture 11"/>
          <p:cNvPicPr>
            <a:picLocks noChangeAspect="1"/>
          </p:cNvPicPr>
          <p:nvPr/>
        </p:nvPicPr>
        <p:blipFill>
          <a:blip r:embed="rId14"/>
          <a:stretch>
            <a:fillRect/>
          </a:stretch>
        </p:blipFill>
        <p:spPr>
          <a:xfrm>
            <a:off x="674972" y="46460"/>
            <a:ext cx="1160724" cy="57425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211E18D-5409-455B-84A6-70809FCA14FC}" type="slidenum">
              <a:rPr lang="zh-TW" altLang="en-US" sz="1200">
                <a:solidFill>
                  <a:srgbClr val="898989"/>
                </a:solidFill>
              </a:rPr>
              <a:pPr eaLnBrk="1" hangingPunct="1">
                <a:spcBef>
                  <a:spcPct val="0"/>
                </a:spcBef>
                <a:buFontTx/>
                <a:buNone/>
              </a:pPr>
              <a:t>10</a:t>
            </a:fld>
            <a:endParaRPr lang="zh-TW" altLang="en-US" sz="1200">
              <a:solidFill>
                <a:srgbClr val="898989"/>
              </a:solidFill>
            </a:endParaRPr>
          </a:p>
        </p:txBody>
      </p:sp>
      <p:sp>
        <p:nvSpPr>
          <p:cNvPr id="6147" name="標題 1"/>
          <p:cNvSpPr>
            <a:spLocks noGrp="1"/>
          </p:cNvSpPr>
          <p:nvPr>
            <p:ph type="title"/>
          </p:nvPr>
        </p:nvSpPr>
        <p:spPr>
          <a:xfrm>
            <a:off x="457200" y="274638"/>
            <a:ext cx="8229600" cy="6323012"/>
          </a:xfrm>
        </p:spPr>
        <p:txBody>
          <a:bodyPr/>
          <a:lstStyle/>
          <a:p>
            <a:r>
              <a:rPr lang="en-US" altLang="zh-TW" sz="7200" smtClean="0">
                <a:solidFill>
                  <a:srgbClr val="FF0000"/>
                </a:solidFill>
              </a:rPr>
              <a:t>Social Media Marketing Analytics</a:t>
            </a:r>
            <a:endParaRPr lang="zh-TW" altLang="en-US" sz="7200" smtClean="0">
              <a:solidFill>
                <a:srgbClr val="FF000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altLang="zh-TW" smtClean="0">
                <a:solidFill>
                  <a:srgbClr val="4F81BD"/>
                </a:solidFill>
              </a:rPr>
              <a:t>Text Mining Process</a:t>
            </a:r>
          </a:p>
        </p:txBody>
      </p:sp>
      <p:sp>
        <p:nvSpPr>
          <p:cNvPr id="41987" name="Content Placeholder 2"/>
          <p:cNvSpPr>
            <a:spLocks noGrp="1"/>
          </p:cNvSpPr>
          <p:nvPr>
            <p:ph idx="1"/>
          </p:nvPr>
        </p:nvSpPr>
        <p:spPr>
          <a:xfrm>
            <a:off x="684213" y="1524000"/>
            <a:ext cx="7961312" cy="685800"/>
          </a:xfrm>
        </p:spPr>
        <p:txBody>
          <a:bodyPr/>
          <a:lstStyle/>
          <a:p>
            <a:pPr eaLnBrk="1" hangingPunct="1"/>
            <a:r>
              <a:rPr lang="en-US" altLang="zh-TW" sz="2800" smtClean="0">
                <a:solidFill>
                  <a:srgbClr val="FF3300"/>
                </a:solidFill>
                <a:ea typeface="MS PGothic" pitchFamily="34" charset="-128"/>
              </a:rPr>
              <a:t>Step 2:</a:t>
            </a:r>
            <a:r>
              <a:rPr lang="en-US" altLang="zh-TW" sz="2800" smtClean="0">
                <a:ea typeface="MS PGothic" pitchFamily="34" charset="-128"/>
              </a:rPr>
              <a:t> Create the Term–by–Document Matrix</a:t>
            </a:r>
          </a:p>
        </p:txBody>
      </p:sp>
      <p:pic>
        <p:nvPicPr>
          <p:cNvPr id="4198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7288" y="2212975"/>
            <a:ext cx="66548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41990"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0516DAC-8558-4CCA-B09F-5C9837A7F462}" type="slidenum">
              <a:rPr lang="en-US" altLang="zh-TW" sz="1200">
                <a:solidFill>
                  <a:srgbClr val="898989"/>
                </a:solidFill>
                <a:ea typeface="MS PGothic" pitchFamily="34" charset="-128"/>
              </a:rPr>
              <a:pPr eaLnBrk="1" hangingPunct="1">
                <a:spcBef>
                  <a:spcPct val="0"/>
                </a:spcBef>
                <a:buFontTx/>
                <a:buNone/>
              </a:pPr>
              <a:t>100</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6546253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altLang="zh-TW" smtClean="0">
                <a:solidFill>
                  <a:srgbClr val="4F81BD"/>
                </a:solidFill>
              </a:rPr>
              <a:t>Text Mining Process</a:t>
            </a:r>
          </a:p>
        </p:txBody>
      </p:sp>
      <p:sp>
        <p:nvSpPr>
          <p:cNvPr id="43011" name="Content Placeholder 2"/>
          <p:cNvSpPr>
            <a:spLocks noGrp="1"/>
          </p:cNvSpPr>
          <p:nvPr>
            <p:ph idx="1"/>
          </p:nvPr>
        </p:nvSpPr>
        <p:spPr>
          <a:xfrm>
            <a:off x="395288" y="1557338"/>
            <a:ext cx="8497887" cy="4724400"/>
          </a:xfrm>
        </p:spPr>
        <p:txBody>
          <a:bodyPr/>
          <a:lstStyle/>
          <a:p>
            <a:pPr eaLnBrk="1" hangingPunct="1"/>
            <a:r>
              <a:rPr lang="en-US" altLang="zh-TW" smtClean="0">
                <a:solidFill>
                  <a:srgbClr val="FF3300"/>
                </a:solidFill>
                <a:ea typeface="MS PGothic" pitchFamily="34" charset="-128"/>
              </a:rPr>
              <a:t>Step 2:</a:t>
            </a:r>
            <a:r>
              <a:rPr lang="en-US" altLang="zh-TW" smtClean="0">
                <a:ea typeface="MS PGothic" pitchFamily="34" charset="-128"/>
              </a:rPr>
              <a:t> Create the Term–by–Document Matrix (TDM), cont.</a:t>
            </a:r>
          </a:p>
          <a:p>
            <a:pPr lvl="1" eaLnBrk="1" hangingPunct="1"/>
            <a:r>
              <a:rPr lang="en-US" altLang="zh-TW" smtClean="0">
                <a:ea typeface="新細明體" pitchFamily="18" charset="-120"/>
              </a:rPr>
              <a:t>Should all terms be included?</a:t>
            </a:r>
          </a:p>
          <a:p>
            <a:pPr lvl="2" eaLnBrk="1" hangingPunct="1"/>
            <a:r>
              <a:rPr lang="en-US" altLang="zh-TW" smtClean="0">
                <a:ea typeface="新細明體" pitchFamily="18" charset="-120"/>
              </a:rPr>
              <a:t>Stop words, include words</a:t>
            </a:r>
          </a:p>
          <a:p>
            <a:pPr lvl="2" eaLnBrk="1" hangingPunct="1"/>
            <a:r>
              <a:rPr lang="en-US" altLang="zh-TW" smtClean="0">
                <a:ea typeface="新細明體" pitchFamily="18" charset="-120"/>
              </a:rPr>
              <a:t>Synonyms, homonyms</a:t>
            </a:r>
          </a:p>
          <a:p>
            <a:pPr lvl="2" eaLnBrk="1" hangingPunct="1"/>
            <a:r>
              <a:rPr lang="en-US" altLang="zh-TW" smtClean="0">
                <a:ea typeface="新細明體" pitchFamily="18" charset="-120"/>
              </a:rPr>
              <a:t>Stemming</a:t>
            </a:r>
          </a:p>
          <a:p>
            <a:pPr lvl="1" eaLnBrk="1" hangingPunct="1"/>
            <a:r>
              <a:rPr lang="en-US" altLang="zh-TW" smtClean="0">
                <a:ea typeface="新細明體" pitchFamily="18" charset="-120"/>
              </a:rPr>
              <a:t>What is the best representation of the indices (values in cells)? </a:t>
            </a:r>
          </a:p>
          <a:p>
            <a:pPr lvl="2" eaLnBrk="1" hangingPunct="1"/>
            <a:r>
              <a:rPr lang="en-US" altLang="zh-TW" smtClean="0">
                <a:ea typeface="新細明體" pitchFamily="18" charset="-120"/>
              </a:rPr>
              <a:t>Row counts; binary frequencies; log frequencies;</a:t>
            </a:r>
          </a:p>
          <a:p>
            <a:pPr lvl="2" eaLnBrk="1" hangingPunct="1"/>
            <a:r>
              <a:rPr lang="en-US" altLang="zh-TW" smtClean="0">
                <a:ea typeface="新細明體" pitchFamily="18" charset="-120"/>
              </a:rPr>
              <a:t>Inverse document frequency</a:t>
            </a:r>
          </a:p>
        </p:txBody>
      </p:sp>
      <p:sp>
        <p:nvSpPr>
          <p:cNvPr id="43012"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43013"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DD20D33-B697-40C3-9887-F1CE9E4196A4}" type="slidenum">
              <a:rPr lang="en-US" altLang="zh-TW" sz="1200">
                <a:solidFill>
                  <a:srgbClr val="898989"/>
                </a:solidFill>
                <a:ea typeface="MS PGothic" pitchFamily="34" charset="-128"/>
              </a:rPr>
              <a:pPr eaLnBrk="1" hangingPunct="1">
                <a:spcBef>
                  <a:spcPct val="0"/>
                </a:spcBef>
                <a:buFontTx/>
                <a:buNone/>
              </a:pPr>
              <a:t>101</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583357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altLang="zh-TW" smtClean="0">
                <a:solidFill>
                  <a:srgbClr val="4F81BD"/>
                </a:solidFill>
              </a:rPr>
              <a:t>Text Mining Process</a:t>
            </a:r>
          </a:p>
        </p:txBody>
      </p:sp>
      <p:sp>
        <p:nvSpPr>
          <p:cNvPr id="44035" name="Content Placeholder 2"/>
          <p:cNvSpPr>
            <a:spLocks noGrp="1"/>
          </p:cNvSpPr>
          <p:nvPr>
            <p:ph idx="1"/>
          </p:nvPr>
        </p:nvSpPr>
        <p:spPr>
          <a:xfrm>
            <a:off x="395288" y="1557338"/>
            <a:ext cx="8137525" cy="4724400"/>
          </a:xfrm>
        </p:spPr>
        <p:txBody>
          <a:bodyPr/>
          <a:lstStyle/>
          <a:p>
            <a:pPr eaLnBrk="1" hangingPunct="1"/>
            <a:r>
              <a:rPr lang="en-US" altLang="zh-TW" smtClean="0">
                <a:solidFill>
                  <a:srgbClr val="FF3300"/>
                </a:solidFill>
                <a:ea typeface="MS PGothic" pitchFamily="34" charset="-128"/>
              </a:rPr>
              <a:t>Step 2:</a:t>
            </a:r>
            <a:r>
              <a:rPr lang="en-US" altLang="zh-TW" smtClean="0">
                <a:ea typeface="MS PGothic" pitchFamily="34" charset="-128"/>
              </a:rPr>
              <a:t> Create the Term–by–Document Matrix (TDM), cont.</a:t>
            </a:r>
          </a:p>
          <a:p>
            <a:pPr lvl="1" eaLnBrk="1" hangingPunct="1"/>
            <a:r>
              <a:rPr lang="en-US" altLang="zh-TW" smtClean="0">
                <a:ea typeface="新細明體" pitchFamily="18" charset="-120"/>
              </a:rPr>
              <a:t>TDM is a sparse matrix. How can we reduce the dimensionality of the TDM?</a:t>
            </a:r>
          </a:p>
          <a:p>
            <a:pPr lvl="2" eaLnBrk="1" hangingPunct="1"/>
            <a:r>
              <a:rPr lang="en-US" altLang="zh-TW" smtClean="0">
                <a:ea typeface="新細明體" pitchFamily="18" charset="-120"/>
              </a:rPr>
              <a:t>Manual - a domain expert goes through it</a:t>
            </a:r>
          </a:p>
          <a:p>
            <a:pPr lvl="2" eaLnBrk="1" hangingPunct="1"/>
            <a:r>
              <a:rPr lang="en-US" altLang="zh-TW" smtClean="0">
                <a:ea typeface="新細明體" pitchFamily="18" charset="-120"/>
              </a:rPr>
              <a:t>Eliminate terms with very few occurrences in very few documents (?)</a:t>
            </a:r>
          </a:p>
          <a:p>
            <a:pPr lvl="2" eaLnBrk="1" hangingPunct="1"/>
            <a:r>
              <a:rPr lang="en-US" altLang="zh-TW" smtClean="0">
                <a:ea typeface="新細明體" pitchFamily="18" charset="-120"/>
              </a:rPr>
              <a:t>Transform the matrix using singular value decomposition (SVD) </a:t>
            </a:r>
          </a:p>
          <a:p>
            <a:pPr lvl="2" eaLnBrk="1" hangingPunct="1"/>
            <a:r>
              <a:rPr lang="en-US" altLang="zh-TW" smtClean="0">
                <a:ea typeface="新細明體" pitchFamily="18" charset="-120"/>
              </a:rPr>
              <a:t>SVD is similar to principle component analysis </a:t>
            </a:r>
          </a:p>
        </p:txBody>
      </p:sp>
      <p:sp>
        <p:nvSpPr>
          <p:cNvPr id="44036"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44037"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C065034-648C-4E17-8E86-0A0F85EC8228}" type="slidenum">
              <a:rPr lang="en-US" altLang="zh-TW" sz="1200">
                <a:solidFill>
                  <a:srgbClr val="898989"/>
                </a:solidFill>
                <a:ea typeface="MS PGothic" pitchFamily="34" charset="-128"/>
              </a:rPr>
              <a:pPr eaLnBrk="1" hangingPunct="1">
                <a:spcBef>
                  <a:spcPct val="0"/>
                </a:spcBef>
                <a:buFontTx/>
                <a:buNone/>
              </a:pPr>
              <a:t>102</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5720410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zh-TW" smtClean="0">
                <a:solidFill>
                  <a:srgbClr val="4F81BD"/>
                </a:solidFill>
              </a:rPr>
              <a:t>Text Mining Process</a:t>
            </a:r>
          </a:p>
        </p:txBody>
      </p:sp>
      <p:sp>
        <p:nvSpPr>
          <p:cNvPr id="45059" name="Content Placeholder 2"/>
          <p:cNvSpPr>
            <a:spLocks noGrp="1"/>
          </p:cNvSpPr>
          <p:nvPr>
            <p:ph idx="1"/>
          </p:nvPr>
        </p:nvSpPr>
        <p:spPr>
          <a:xfrm>
            <a:off x="539750" y="1557338"/>
            <a:ext cx="8208963" cy="4724400"/>
          </a:xfrm>
        </p:spPr>
        <p:txBody>
          <a:bodyPr/>
          <a:lstStyle/>
          <a:p>
            <a:pPr eaLnBrk="1" hangingPunct="1"/>
            <a:r>
              <a:rPr lang="en-US" altLang="zh-TW" smtClean="0">
                <a:solidFill>
                  <a:srgbClr val="FF3300"/>
                </a:solidFill>
                <a:ea typeface="MS PGothic" pitchFamily="34" charset="-128"/>
              </a:rPr>
              <a:t>Step 3:</a:t>
            </a:r>
            <a:r>
              <a:rPr lang="en-US" altLang="zh-TW" smtClean="0">
                <a:ea typeface="MS PGothic" pitchFamily="34" charset="-128"/>
              </a:rPr>
              <a:t> Extract patterns/knowledge</a:t>
            </a:r>
          </a:p>
          <a:p>
            <a:pPr lvl="1" eaLnBrk="1" hangingPunct="1"/>
            <a:r>
              <a:rPr lang="en-US" altLang="zh-TW" smtClean="0">
                <a:ea typeface="新細明體" pitchFamily="18" charset="-120"/>
              </a:rPr>
              <a:t>Classification (text categorization)</a:t>
            </a:r>
          </a:p>
          <a:p>
            <a:pPr lvl="1" eaLnBrk="1" hangingPunct="1"/>
            <a:r>
              <a:rPr lang="en-US" altLang="zh-TW" smtClean="0">
                <a:ea typeface="新細明體" pitchFamily="18" charset="-120"/>
              </a:rPr>
              <a:t>Clustering (natural groupings of text)</a:t>
            </a:r>
          </a:p>
          <a:p>
            <a:pPr lvl="2" eaLnBrk="1" hangingPunct="1"/>
            <a:r>
              <a:rPr lang="en-US" altLang="zh-TW" smtClean="0">
                <a:ea typeface="新細明體" pitchFamily="18" charset="-120"/>
              </a:rPr>
              <a:t>Improve search recall</a:t>
            </a:r>
          </a:p>
          <a:p>
            <a:pPr lvl="2" eaLnBrk="1" hangingPunct="1"/>
            <a:r>
              <a:rPr lang="en-US" altLang="zh-TW" smtClean="0">
                <a:ea typeface="新細明體" pitchFamily="18" charset="-120"/>
              </a:rPr>
              <a:t>Improve search precision</a:t>
            </a:r>
          </a:p>
          <a:p>
            <a:pPr lvl="2" eaLnBrk="1" hangingPunct="1"/>
            <a:r>
              <a:rPr lang="en-US" altLang="zh-TW" smtClean="0">
                <a:ea typeface="新細明體" pitchFamily="18" charset="-120"/>
              </a:rPr>
              <a:t>Scatter/gather</a:t>
            </a:r>
          </a:p>
          <a:p>
            <a:pPr lvl="2" eaLnBrk="1" hangingPunct="1"/>
            <a:r>
              <a:rPr lang="en-US" altLang="zh-TW" smtClean="0">
                <a:ea typeface="新細明體" pitchFamily="18" charset="-120"/>
              </a:rPr>
              <a:t>Query-specific clustering</a:t>
            </a:r>
          </a:p>
          <a:p>
            <a:pPr lvl="1" eaLnBrk="1" hangingPunct="1"/>
            <a:r>
              <a:rPr lang="en-US" altLang="zh-TW" smtClean="0">
                <a:ea typeface="新細明體" pitchFamily="18" charset="-120"/>
              </a:rPr>
              <a:t>Association</a:t>
            </a:r>
          </a:p>
          <a:p>
            <a:pPr lvl="1" eaLnBrk="1" hangingPunct="1"/>
            <a:r>
              <a:rPr lang="en-US" altLang="zh-TW" smtClean="0">
                <a:ea typeface="新細明體" pitchFamily="18" charset="-120"/>
              </a:rPr>
              <a:t>Trend Analysis (…)</a:t>
            </a:r>
          </a:p>
        </p:txBody>
      </p:sp>
      <p:sp>
        <p:nvSpPr>
          <p:cNvPr id="45060"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45061"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2F2D5F6-7DBC-4115-B31A-8EC2097C19C3}" type="slidenum">
              <a:rPr lang="en-US" altLang="zh-TW" sz="1200">
                <a:solidFill>
                  <a:srgbClr val="898989"/>
                </a:solidFill>
                <a:ea typeface="MS PGothic" pitchFamily="34" charset="-128"/>
              </a:rPr>
              <a:pPr eaLnBrk="1" hangingPunct="1">
                <a:spcBef>
                  <a:spcPct val="0"/>
                </a:spcBef>
                <a:buFontTx/>
                <a:buNone/>
              </a:pPr>
              <a:t>103</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9241775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altLang="zh-TW" smtClean="0">
                <a:solidFill>
                  <a:srgbClr val="4F81BD"/>
                </a:solidFill>
              </a:rPr>
              <a:t>Text Mining Application</a:t>
            </a:r>
            <a:br>
              <a:rPr lang="en-US" altLang="zh-TW" smtClean="0">
                <a:solidFill>
                  <a:srgbClr val="4F81BD"/>
                </a:solidFill>
              </a:rPr>
            </a:br>
            <a:r>
              <a:rPr lang="en-US" altLang="zh-TW" sz="3200" smtClean="0">
                <a:solidFill>
                  <a:srgbClr val="4F81BD"/>
                </a:solidFill>
              </a:rPr>
              <a:t>(research trend identification in literature)</a:t>
            </a:r>
          </a:p>
        </p:txBody>
      </p:sp>
      <p:sp>
        <p:nvSpPr>
          <p:cNvPr id="46083" name="Content Placeholder 2"/>
          <p:cNvSpPr>
            <a:spLocks noGrp="1"/>
          </p:cNvSpPr>
          <p:nvPr>
            <p:ph idx="1"/>
          </p:nvPr>
        </p:nvSpPr>
        <p:spPr>
          <a:xfrm>
            <a:off x="755650" y="1524000"/>
            <a:ext cx="7961313" cy="4800600"/>
          </a:xfrm>
        </p:spPr>
        <p:txBody>
          <a:bodyPr/>
          <a:lstStyle/>
          <a:p>
            <a:pPr eaLnBrk="1" hangingPunct="1"/>
            <a:r>
              <a:rPr lang="en-US" altLang="zh-TW" smtClean="0">
                <a:ea typeface="MS PGothic" pitchFamily="34" charset="-128"/>
              </a:rPr>
              <a:t>Mining the published IS literature</a:t>
            </a:r>
          </a:p>
          <a:p>
            <a:pPr lvl="1" eaLnBrk="1" hangingPunct="1"/>
            <a:r>
              <a:rPr lang="en-US" altLang="zh-TW" smtClean="0">
                <a:ea typeface="新細明體" pitchFamily="18" charset="-120"/>
              </a:rPr>
              <a:t>MIS Quarterly (MISQ)</a:t>
            </a:r>
          </a:p>
          <a:p>
            <a:pPr lvl="1" eaLnBrk="1" hangingPunct="1"/>
            <a:r>
              <a:rPr lang="en-US" altLang="zh-TW" smtClean="0">
                <a:ea typeface="新細明體" pitchFamily="18" charset="-120"/>
              </a:rPr>
              <a:t>Journal of MIS (JMIS)</a:t>
            </a:r>
          </a:p>
          <a:p>
            <a:pPr lvl="1" eaLnBrk="1" hangingPunct="1"/>
            <a:r>
              <a:rPr lang="en-US" altLang="zh-TW" smtClean="0">
                <a:ea typeface="新細明體" pitchFamily="18" charset="-120"/>
              </a:rPr>
              <a:t>Information Systems Research (ISR)</a:t>
            </a:r>
          </a:p>
          <a:p>
            <a:pPr lvl="3" eaLnBrk="1" hangingPunct="1"/>
            <a:endParaRPr lang="en-US" altLang="zh-TW" smtClean="0">
              <a:ea typeface="新細明體" pitchFamily="18" charset="-120"/>
            </a:endParaRPr>
          </a:p>
          <a:p>
            <a:pPr lvl="1" eaLnBrk="1" hangingPunct="1"/>
            <a:r>
              <a:rPr lang="en-US" altLang="zh-TW" smtClean="0">
                <a:ea typeface="新細明體" pitchFamily="18" charset="-120"/>
              </a:rPr>
              <a:t>Covers 12-year period (1994-2005)</a:t>
            </a:r>
          </a:p>
          <a:p>
            <a:pPr lvl="1" eaLnBrk="1" hangingPunct="1"/>
            <a:r>
              <a:rPr lang="en-US" altLang="zh-TW" smtClean="0">
                <a:ea typeface="新細明體" pitchFamily="18" charset="-120"/>
              </a:rPr>
              <a:t>901 papers are included in the study</a:t>
            </a:r>
          </a:p>
          <a:p>
            <a:pPr lvl="1" eaLnBrk="1" hangingPunct="1"/>
            <a:r>
              <a:rPr lang="en-US" altLang="zh-TW" smtClean="0">
                <a:ea typeface="新細明體" pitchFamily="18" charset="-120"/>
              </a:rPr>
              <a:t>Only the paper abstracts are used</a:t>
            </a:r>
          </a:p>
          <a:p>
            <a:pPr lvl="1" eaLnBrk="1" hangingPunct="1"/>
            <a:r>
              <a:rPr lang="en-US" altLang="zh-TW" smtClean="0">
                <a:ea typeface="新細明體" pitchFamily="18" charset="-120"/>
              </a:rPr>
              <a:t>9 clusters are generated for further analysis</a:t>
            </a:r>
          </a:p>
        </p:txBody>
      </p:sp>
      <p:sp>
        <p:nvSpPr>
          <p:cNvPr id="46084"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46085"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7409026-A6F7-4F19-B8E4-F016398E39D0}" type="slidenum">
              <a:rPr lang="en-US" altLang="zh-TW" sz="1200">
                <a:solidFill>
                  <a:srgbClr val="898989"/>
                </a:solidFill>
                <a:ea typeface="MS PGothic" pitchFamily="34" charset="-128"/>
              </a:rPr>
              <a:pPr eaLnBrk="1" hangingPunct="1">
                <a:spcBef>
                  <a:spcPct val="0"/>
                </a:spcBef>
                <a:buFontTx/>
                <a:buNone/>
              </a:pPr>
              <a:t>104</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20701196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altLang="zh-TW" smtClean="0">
                <a:solidFill>
                  <a:srgbClr val="4F81BD"/>
                </a:solidFill>
                <a:ea typeface="MS PGothic" pitchFamily="34" charset="-128"/>
              </a:rPr>
              <a:t>Text Mining Application</a:t>
            </a:r>
            <a:br>
              <a:rPr lang="en-US" altLang="zh-TW" smtClean="0">
                <a:solidFill>
                  <a:srgbClr val="4F81BD"/>
                </a:solidFill>
                <a:ea typeface="MS PGothic" pitchFamily="34" charset="-128"/>
              </a:rPr>
            </a:br>
            <a:r>
              <a:rPr lang="en-US" altLang="zh-TW" sz="3200" smtClean="0">
                <a:solidFill>
                  <a:srgbClr val="4F81BD"/>
                </a:solidFill>
                <a:ea typeface="MS PGothic" pitchFamily="34" charset="-128"/>
              </a:rPr>
              <a:t>(research trend identification in literature)</a:t>
            </a:r>
            <a:endParaRPr lang="en-US" altLang="zh-TW" smtClean="0">
              <a:solidFill>
                <a:srgbClr val="4F81BD"/>
              </a:solidFill>
              <a:ea typeface="MS PGothic" pitchFamily="34" charset="-128"/>
            </a:endParaRPr>
          </a:p>
        </p:txBody>
      </p:sp>
      <p:pic>
        <p:nvPicPr>
          <p:cNvPr id="4710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1752600"/>
            <a:ext cx="8269288"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47109"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B5E1F8F-930C-4808-9B51-3969397E86D9}" type="slidenum">
              <a:rPr lang="en-US" altLang="zh-TW" sz="1200">
                <a:solidFill>
                  <a:srgbClr val="898989"/>
                </a:solidFill>
                <a:ea typeface="MS PGothic" pitchFamily="34" charset="-128"/>
              </a:rPr>
              <a:pPr eaLnBrk="1" hangingPunct="1">
                <a:spcBef>
                  <a:spcPct val="0"/>
                </a:spcBef>
                <a:buFontTx/>
                <a:buNone/>
              </a:pPr>
              <a:t>105</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9914395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altLang="zh-TW" smtClean="0">
                <a:solidFill>
                  <a:srgbClr val="4F81BD"/>
                </a:solidFill>
                <a:ea typeface="MS PGothic" pitchFamily="34" charset="-128"/>
              </a:rPr>
              <a:t>Text Mining Application</a:t>
            </a:r>
            <a:br>
              <a:rPr lang="en-US" altLang="zh-TW" smtClean="0">
                <a:solidFill>
                  <a:srgbClr val="4F81BD"/>
                </a:solidFill>
                <a:ea typeface="MS PGothic" pitchFamily="34" charset="-128"/>
              </a:rPr>
            </a:br>
            <a:r>
              <a:rPr lang="en-US" altLang="zh-TW" sz="3200" smtClean="0">
                <a:solidFill>
                  <a:srgbClr val="4F81BD"/>
                </a:solidFill>
                <a:ea typeface="MS PGothic" pitchFamily="34" charset="-128"/>
              </a:rPr>
              <a:t>(research trend identification in literature)</a:t>
            </a:r>
            <a:endParaRPr lang="en-US" altLang="zh-TW" smtClean="0">
              <a:solidFill>
                <a:srgbClr val="4F81BD"/>
              </a:solidFill>
              <a:ea typeface="MS PGothic" pitchFamily="34" charset="-128"/>
            </a:endParaRPr>
          </a:p>
        </p:txBody>
      </p:sp>
      <p:sp>
        <p:nvSpPr>
          <p:cNvPr id="4098" name="Rectangle 2"/>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zh-TW" sz="1800" smtClean="0">
              <a:effectLst>
                <a:outerShdw blurRad="38100" dist="38100" dir="2700000" algn="tl">
                  <a:srgbClr val="C0C0C0"/>
                </a:outerShdw>
              </a:effectLst>
              <a:ea typeface="MS PGothic" pitchFamily="34" charset="-128"/>
            </a:endParaRPr>
          </a:p>
        </p:txBody>
      </p:sp>
      <p:sp>
        <p:nvSpPr>
          <p:cNvPr id="84996" name="Rectangle 4"/>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zh-TW" sz="1800" smtClean="0">
              <a:effectLst>
                <a:outerShdw blurRad="38100" dist="38100" dir="2700000" algn="tl">
                  <a:srgbClr val="C0C0C0"/>
                </a:outerShdw>
              </a:effectLst>
              <a:ea typeface="MS PGothic" pitchFamily="34" charset="-128"/>
            </a:endParaRPr>
          </a:p>
        </p:txBody>
      </p:sp>
      <p:graphicFrame>
        <p:nvGraphicFramePr>
          <p:cNvPr id="48133" name="Object 3"/>
          <p:cNvGraphicFramePr>
            <a:graphicFrameLocks noChangeAspect="1"/>
          </p:cNvGraphicFramePr>
          <p:nvPr/>
        </p:nvGraphicFramePr>
        <p:xfrm>
          <a:off x="1258888" y="1484313"/>
          <a:ext cx="6716712" cy="5040312"/>
        </p:xfrm>
        <a:graphic>
          <a:graphicData uri="http://schemas.openxmlformats.org/presentationml/2006/ole">
            <mc:AlternateContent xmlns:mc="http://schemas.openxmlformats.org/markup-compatibility/2006">
              <mc:Choice xmlns:v="urn:schemas-microsoft-com:vml" Requires="v">
                <p:oleObj spid="_x0000_s1038" name="Graph" r:id="rId4" imgW="5118100" imgH="3835400" progId="">
                  <p:embed/>
                </p:oleObj>
              </mc:Choice>
              <mc:Fallback>
                <p:oleObj name="Graph" r:id="rId4" imgW="5118100" imgH="38354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1484313"/>
                        <a:ext cx="671671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34"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48135"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B7E8704-46E8-42E5-BDA1-C1C015614A89}" type="slidenum">
              <a:rPr lang="en-US" altLang="zh-TW" sz="1200">
                <a:solidFill>
                  <a:srgbClr val="898989"/>
                </a:solidFill>
                <a:ea typeface="MS PGothic" pitchFamily="34" charset="-128"/>
              </a:rPr>
              <a:pPr eaLnBrk="1" hangingPunct="1">
                <a:spcBef>
                  <a:spcPct val="0"/>
                </a:spcBef>
                <a:buFontTx/>
                <a:buNone/>
              </a:pPr>
              <a:t>106</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448214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altLang="zh-TW" smtClean="0">
                <a:solidFill>
                  <a:srgbClr val="4F81BD"/>
                </a:solidFill>
                <a:ea typeface="MS PGothic" pitchFamily="34" charset="-128"/>
              </a:rPr>
              <a:t>Text Mining Application</a:t>
            </a:r>
            <a:br>
              <a:rPr lang="en-US" altLang="zh-TW" smtClean="0">
                <a:solidFill>
                  <a:srgbClr val="4F81BD"/>
                </a:solidFill>
                <a:ea typeface="MS PGothic" pitchFamily="34" charset="-128"/>
              </a:rPr>
            </a:br>
            <a:r>
              <a:rPr lang="en-US" altLang="zh-TW" sz="3200" smtClean="0">
                <a:solidFill>
                  <a:srgbClr val="4F81BD"/>
                </a:solidFill>
                <a:ea typeface="MS PGothic" pitchFamily="34" charset="-128"/>
              </a:rPr>
              <a:t>(research trend identification in literature)</a:t>
            </a:r>
            <a:endParaRPr lang="en-US" altLang="zh-TW" smtClean="0">
              <a:solidFill>
                <a:srgbClr val="4F81BD"/>
              </a:solidFill>
              <a:ea typeface="MS PGothic" pitchFamily="34" charset="-128"/>
            </a:endParaRPr>
          </a:p>
        </p:txBody>
      </p:sp>
      <p:sp>
        <p:nvSpPr>
          <p:cNvPr id="4098" name="Rectangle 2"/>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zh-TW" sz="1800" smtClean="0">
              <a:effectLst>
                <a:outerShdw blurRad="38100" dist="38100" dir="2700000" algn="tl">
                  <a:srgbClr val="C0C0C0"/>
                </a:outerShdw>
              </a:effectLst>
              <a:ea typeface="MS PGothic" pitchFamily="34" charset="-128"/>
            </a:endParaRPr>
          </a:p>
        </p:txBody>
      </p:sp>
      <p:graphicFrame>
        <p:nvGraphicFramePr>
          <p:cNvPr id="49156" name="Object 1"/>
          <p:cNvGraphicFramePr>
            <a:graphicFrameLocks noChangeAspect="1"/>
          </p:cNvGraphicFramePr>
          <p:nvPr/>
        </p:nvGraphicFramePr>
        <p:xfrm>
          <a:off x="1600200" y="1565275"/>
          <a:ext cx="6248400" cy="4683125"/>
        </p:xfrm>
        <a:graphic>
          <a:graphicData uri="http://schemas.openxmlformats.org/presentationml/2006/ole">
            <mc:AlternateContent xmlns:mc="http://schemas.openxmlformats.org/markup-compatibility/2006">
              <mc:Choice xmlns:v="urn:schemas-microsoft-com:vml" Requires="v">
                <p:oleObj spid="_x0000_s2062" name="Graph" r:id="rId4" imgW="4927600" imgH="3695700" progId="">
                  <p:embed/>
                </p:oleObj>
              </mc:Choice>
              <mc:Fallback>
                <p:oleObj name="Graph" r:id="rId4" imgW="4927600" imgH="36957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565275"/>
                        <a:ext cx="624840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9157"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49158"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6BC64AD-B59C-4454-8D95-5D428A39AFEA}" type="slidenum">
              <a:rPr lang="en-US" altLang="zh-TW" sz="1200">
                <a:solidFill>
                  <a:srgbClr val="898989"/>
                </a:solidFill>
                <a:ea typeface="MS PGothic" pitchFamily="34" charset="-128"/>
              </a:rPr>
              <a:pPr eaLnBrk="1" hangingPunct="1">
                <a:spcBef>
                  <a:spcPct val="0"/>
                </a:spcBef>
                <a:buFontTx/>
                <a:buNone/>
              </a:pPr>
              <a:t>107</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2785928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altLang="zh-TW" smtClean="0">
                <a:solidFill>
                  <a:schemeClr val="accent1"/>
                </a:solidFill>
              </a:rPr>
              <a:t>Text Mining Tools</a:t>
            </a:r>
          </a:p>
        </p:txBody>
      </p:sp>
      <p:sp>
        <p:nvSpPr>
          <p:cNvPr id="50179" name="Content Placeholder 2"/>
          <p:cNvSpPr>
            <a:spLocks noGrp="1"/>
          </p:cNvSpPr>
          <p:nvPr>
            <p:ph idx="1"/>
          </p:nvPr>
        </p:nvSpPr>
        <p:spPr>
          <a:xfrm>
            <a:off x="457200" y="1484313"/>
            <a:ext cx="8229600" cy="4897437"/>
          </a:xfrm>
        </p:spPr>
        <p:txBody>
          <a:bodyPr/>
          <a:lstStyle/>
          <a:p>
            <a:pPr eaLnBrk="1" hangingPunct="1"/>
            <a:r>
              <a:rPr lang="en-US" altLang="zh-TW" smtClean="0">
                <a:ea typeface="MS PGothic" pitchFamily="34" charset="-128"/>
              </a:rPr>
              <a:t>Commercial Software Tools</a:t>
            </a:r>
          </a:p>
          <a:p>
            <a:pPr lvl="1" eaLnBrk="1" hangingPunct="1"/>
            <a:r>
              <a:rPr lang="en-US" altLang="zh-TW" smtClean="0">
                <a:ea typeface="新細明體" pitchFamily="18" charset="-120"/>
              </a:rPr>
              <a:t>SPSS PASW Text Miner</a:t>
            </a:r>
          </a:p>
          <a:p>
            <a:pPr lvl="1" eaLnBrk="1" hangingPunct="1"/>
            <a:r>
              <a:rPr lang="en-US" altLang="zh-TW" smtClean="0">
                <a:solidFill>
                  <a:srgbClr val="FF0000"/>
                </a:solidFill>
                <a:ea typeface="新細明體" pitchFamily="18" charset="-120"/>
              </a:rPr>
              <a:t>SAS Enterprise Miner</a:t>
            </a:r>
          </a:p>
          <a:p>
            <a:pPr lvl="1" eaLnBrk="1" hangingPunct="1"/>
            <a:r>
              <a:rPr lang="en-US" altLang="zh-TW" smtClean="0">
                <a:ea typeface="新細明體" pitchFamily="18" charset="-120"/>
              </a:rPr>
              <a:t>Statistica Data Miner</a:t>
            </a:r>
          </a:p>
          <a:p>
            <a:pPr lvl="1" eaLnBrk="1" hangingPunct="1"/>
            <a:r>
              <a:rPr lang="en-US" altLang="zh-TW" smtClean="0">
                <a:ea typeface="新細明體" pitchFamily="18" charset="-120"/>
              </a:rPr>
              <a:t>ClearForest, …</a:t>
            </a:r>
          </a:p>
          <a:p>
            <a:pPr eaLnBrk="1" hangingPunct="1"/>
            <a:r>
              <a:rPr lang="en-US" altLang="zh-TW" smtClean="0">
                <a:ea typeface="MS PGothic" pitchFamily="34" charset="-128"/>
              </a:rPr>
              <a:t>Free Software Tools</a:t>
            </a:r>
          </a:p>
          <a:p>
            <a:pPr lvl="1" eaLnBrk="1" hangingPunct="1"/>
            <a:r>
              <a:rPr lang="en-US" altLang="zh-TW" smtClean="0">
                <a:ea typeface="新細明體" pitchFamily="18" charset="-120"/>
              </a:rPr>
              <a:t>RapidMiner</a:t>
            </a:r>
          </a:p>
          <a:p>
            <a:pPr lvl="1" eaLnBrk="1" hangingPunct="1"/>
            <a:r>
              <a:rPr lang="en-US" altLang="zh-TW" smtClean="0">
                <a:ea typeface="新細明體" pitchFamily="18" charset="-120"/>
              </a:rPr>
              <a:t>GATE</a:t>
            </a:r>
          </a:p>
          <a:p>
            <a:pPr lvl="1" eaLnBrk="1" hangingPunct="1"/>
            <a:r>
              <a:rPr lang="en-US" altLang="zh-TW" smtClean="0">
                <a:ea typeface="新細明體" pitchFamily="18" charset="-120"/>
              </a:rPr>
              <a:t>Spy-EM, … </a:t>
            </a:r>
          </a:p>
        </p:txBody>
      </p:sp>
      <p:sp>
        <p:nvSpPr>
          <p:cNvPr id="50180"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50181"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149DEA9-EC9B-4F7A-9C22-89B261AD213F}" type="slidenum">
              <a:rPr lang="en-US" altLang="zh-TW" sz="1200">
                <a:solidFill>
                  <a:srgbClr val="898989"/>
                </a:solidFill>
                <a:ea typeface="MS PGothic" pitchFamily="34" charset="-128"/>
              </a:rPr>
              <a:pPr eaLnBrk="1" hangingPunct="1">
                <a:spcBef>
                  <a:spcPct val="0"/>
                </a:spcBef>
                <a:buFontTx/>
                <a:buNone/>
              </a:pPr>
              <a:t>108</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0026709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0"/>
            <a:ext cx="8229600" cy="836613"/>
          </a:xfrm>
        </p:spPr>
        <p:txBody>
          <a:bodyPr/>
          <a:lstStyle/>
          <a:p>
            <a:r>
              <a:rPr lang="en-US" altLang="zh-TW" smtClean="0">
                <a:solidFill>
                  <a:schemeClr val="accent1"/>
                </a:solidFill>
              </a:rPr>
              <a:t>SAS Text Analytics</a:t>
            </a:r>
          </a:p>
        </p:txBody>
      </p:sp>
      <p:sp>
        <p:nvSpPr>
          <p:cNvPr id="5120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76FFEA3-227B-49E8-A6DB-90546D0DD6E0}" type="slidenum">
              <a:rPr lang="zh-TW" altLang="en-US" sz="1200">
                <a:solidFill>
                  <a:srgbClr val="898989"/>
                </a:solidFill>
                <a:ea typeface="MS PGothic" pitchFamily="34" charset="-128"/>
              </a:rPr>
              <a:pPr eaLnBrk="1" hangingPunct="1">
                <a:spcBef>
                  <a:spcPct val="0"/>
                </a:spcBef>
                <a:buFontTx/>
                <a:buNone/>
              </a:pPr>
              <a:t>109</a:t>
            </a:fld>
            <a:endParaRPr lang="zh-TW" altLang="en-US" sz="1200">
              <a:solidFill>
                <a:srgbClr val="898989"/>
              </a:solidFill>
              <a:ea typeface="MS PGothic" pitchFamily="34" charset="-128"/>
            </a:endParaRPr>
          </a:p>
        </p:txBody>
      </p:sp>
      <p:pic>
        <p:nvPicPr>
          <p:cNvPr id="512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908050"/>
            <a:ext cx="73660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5"/>
          <p:cNvSpPr>
            <a:spLocks noChangeArrowheads="1"/>
          </p:cNvSpPr>
          <p:nvPr/>
        </p:nvSpPr>
        <p:spPr bwMode="auto">
          <a:xfrm>
            <a:off x="1835150" y="6480175"/>
            <a:ext cx="5527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latin typeface="Arial" charset="0"/>
                <a:ea typeface="MS PGothic" pitchFamily="34" charset="-128"/>
                <a:hlinkClick r:id="rId3"/>
              </a:rPr>
              <a:t>https://www.youtube.com/watch?v=l1rYdrRCZJ4</a:t>
            </a:r>
            <a:endParaRPr lang="en-US" altLang="zh-TW" sz="1800">
              <a:latin typeface="Arial" charset="0"/>
              <a:ea typeface="MS PGothic" pitchFamily="34" charset="-128"/>
            </a:endParaRPr>
          </a:p>
        </p:txBody>
      </p:sp>
      <p:pic>
        <p:nvPicPr>
          <p:cNvPr id="5120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088" y="6184900"/>
            <a:ext cx="6477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75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C8554B7-AD1C-4B8E-B66C-D144F3F7CA48}" type="slidenum">
              <a:rPr lang="zh-TW" altLang="en-US" sz="1200">
                <a:solidFill>
                  <a:srgbClr val="898989"/>
                </a:solidFill>
              </a:rPr>
              <a:pPr eaLnBrk="1" hangingPunct="1">
                <a:spcBef>
                  <a:spcPct val="0"/>
                </a:spcBef>
                <a:buFontTx/>
                <a:buNone/>
              </a:pPr>
              <a:t>11</a:t>
            </a:fld>
            <a:endParaRPr lang="zh-TW" altLang="en-US" sz="1200">
              <a:solidFill>
                <a:srgbClr val="898989"/>
              </a:solidFill>
            </a:endParaRPr>
          </a:p>
        </p:txBody>
      </p:sp>
      <p:pic>
        <p:nvPicPr>
          <p:cNvPr id="71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450" y="1125538"/>
            <a:ext cx="3678238" cy="5399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2" name="矩形 4"/>
          <p:cNvSpPr>
            <a:spLocks noChangeArrowheads="1"/>
          </p:cNvSpPr>
          <p:nvPr/>
        </p:nvSpPr>
        <p:spPr bwMode="auto">
          <a:xfrm>
            <a:off x="539750" y="6567488"/>
            <a:ext cx="8064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A6A6A6"/>
                </a:solidFill>
                <a:latin typeface="Arial" charset="0"/>
              </a:rPr>
              <a:t>Source:</a:t>
            </a:r>
            <a:r>
              <a:rPr lang="zh-TW" altLang="en-US" sz="1000">
                <a:solidFill>
                  <a:srgbClr val="A6A6A6"/>
                </a:solidFill>
                <a:latin typeface="Arial" charset="0"/>
              </a:rPr>
              <a:t> </a:t>
            </a:r>
            <a:r>
              <a:rPr lang="en-US" altLang="zh-TW" sz="1000">
                <a:solidFill>
                  <a:srgbClr val="A6A6A6"/>
                </a:solidFill>
                <a:latin typeface="Arial" charset="0"/>
                <a:hlinkClick r:id="rId3"/>
              </a:rPr>
              <a:t>http://www.amazon.com/Digital-Marketing-Analytics-Consumer-Biz-Tech/dp/0789750309</a:t>
            </a:r>
            <a:endParaRPr lang="en-US" altLang="zh-TW" sz="1000">
              <a:solidFill>
                <a:srgbClr val="A6A6A6"/>
              </a:solidFill>
              <a:latin typeface="Arial" charset="0"/>
            </a:endParaRPr>
          </a:p>
        </p:txBody>
      </p:sp>
      <p:sp>
        <p:nvSpPr>
          <p:cNvPr id="7173" name="矩形 4"/>
          <p:cNvSpPr>
            <a:spLocks noChangeArrowheads="1"/>
          </p:cNvSpPr>
          <p:nvPr/>
        </p:nvSpPr>
        <p:spPr bwMode="auto">
          <a:xfrm>
            <a:off x="250825" y="0"/>
            <a:ext cx="88931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b="1">
                <a:solidFill>
                  <a:schemeClr val="tx2"/>
                </a:solidFill>
                <a:latin typeface="Arial" charset="0"/>
              </a:rPr>
              <a:t>Digital Marketing Analytics</a:t>
            </a:r>
            <a:r>
              <a:rPr lang="en-US" altLang="zh-TW" sz="1800" b="1">
                <a:solidFill>
                  <a:schemeClr val="tx2"/>
                </a:solidFill>
                <a:latin typeface="Arial" charset="0"/>
              </a:rPr>
              <a:t>: </a:t>
            </a:r>
            <a:br>
              <a:rPr lang="en-US" altLang="zh-TW" sz="1800" b="1">
                <a:solidFill>
                  <a:schemeClr val="tx2"/>
                </a:solidFill>
                <a:latin typeface="Arial" charset="0"/>
              </a:rPr>
            </a:br>
            <a:r>
              <a:rPr lang="en-US" altLang="zh-TW" sz="1800" b="1">
                <a:solidFill>
                  <a:schemeClr val="tx2"/>
                </a:solidFill>
                <a:latin typeface="Arial" charset="0"/>
              </a:rPr>
              <a:t>Making Sense of Consumer Data in a Digital World, </a:t>
            </a:r>
            <a:br>
              <a:rPr lang="en-US" altLang="zh-TW" sz="1800" b="1">
                <a:solidFill>
                  <a:schemeClr val="tx2"/>
                </a:solidFill>
                <a:latin typeface="Arial" charset="0"/>
              </a:rPr>
            </a:br>
            <a:r>
              <a:rPr lang="en-US" altLang="zh-TW" sz="1800" b="1">
                <a:solidFill>
                  <a:schemeClr val="tx2"/>
                </a:solidFill>
                <a:latin typeface="Arial" charset="0"/>
              </a:rPr>
              <a:t>Chuck Hemann and Ken Burbary, Que. 2013</a:t>
            </a:r>
            <a:endParaRPr lang="zh-TW" altLang="en-US" sz="1800" b="1">
              <a:solidFill>
                <a:schemeClr val="tx2"/>
              </a:solidFill>
              <a:latin typeface="Arial"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altLang="zh-TW" smtClean="0">
                <a:solidFill>
                  <a:schemeClr val="accent1"/>
                </a:solidFill>
              </a:rPr>
              <a:t>Web Mining Overview</a:t>
            </a:r>
          </a:p>
        </p:txBody>
      </p:sp>
      <p:sp>
        <p:nvSpPr>
          <p:cNvPr id="52227" name="Content Placeholder 2"/>
          <p:cNvSpPr>
            <a:spLocks noGrp="1"/>
          </p:cNvSpPr>
          <p:nvPr>
            <p:ph idx="1"/>
          </p:nvPr>
        </p:nvSpPr>
        <p:spPr>
          <a:xfrm>
            <a:off x="457200" y="1341438"/>
            <a:ext cx="8229600" cy="4895850"/>
          </a:xfrm>
        </p:spPr>
        <p:txBody>
          <a:bodyPr/>
          <a:lstStyle/>
          <a:p>
            <a:pPr eaLnBrk="1" hangingPunct="1"/>
            <a:r>
              <a:rPr lang="en-US" altLang="zh-TW" sz="2800" smtClean="0">
                <a:ea typeface="MS PGothic" pitchFamily="34" charset="-128"/>
              </a:rPr>
              <a:t>Web is the largest repository of data</a:t>
            </a:r>
          </a:p>
          <a:p>
            <a:pPr eaLnBrk="1" hangingPunct="1"/>
            <a:r>
              <a:rPr lang="en-US" altLang="zh-TW" sz="2800" smtClean="0">
                <a:ea typeface="MS PGothic" pitchFamily="34" charset="-128"/>
              </a:rPr>
              <a:t>Data is in HTML, XML, text format</a:t>
            </a:r>
          </a:p>
          <a:p>
            <a:pPr eaLnBrk="1" hangingPunct="1"/>
            <a:r>
              <a:rPr lang="en-US" altLang="zh-TW" sz="2800" smtClean="0">
                <a:ea typeface="MS PGothic" pitchFamily="34" charset="-128"/>
              </a:rPr>
              <a:t>Challenges (of processing Web data)</a:t>
            </a:r>
          </a:p>
          <a:p>
            <a:pPr lvl="1" eaLnBrk="1" hangingPunct="1"/>
            <a:r>
              <a:rPr lang="en-US" altLang="zh-TW" sz="2400" smtClean="0">
                <a:ea typeface="新細明體" pitchFamily="18" charset="-120"/>
              </a:rPr>
              <a:t>The Web is too big for effective data mining</a:t>
            </a:r>
          </a:p>
          <a:p>
            <a:pPr lvl="1" eaLnBrk="1" hangingPunct="1"/>
            <a:r>
              <a:rPr lang="en-US" altLang="zh-TW" sz="2400" smtClean="0">
                <a:ea typeface="新細明體" pitchFamily="18" charset="-120"/>
              </a:rPr>
              <a:t>The Web is too complex</a:t>
            </a:r>
          </a:p>
          <a:p>
            <a:pPr lvl="1" eaLnBrk="1" hangingPunct="1"/>
            <a:r>
              <a:rPr lang="en-US" altLang="zh-TW" sz="2400" smtClean="0">
                <a:ea typeface="新細明體" pitchFamily="18" charset="-120"/>
              </a:rPr>
              <a:t>The Web is too dynamic</a:t>
            </a:r>
          </a:p>
          <a:p>
            <a:pPr lvl="1" eaLnBrk="1" hangingPunct="1"/>
            <a:r>
              <a:rPr lang="en-US" altLang="zh-TW" sz="2400" smtClean="0">
                <a:ea typeface="新細明體" pitchFamily="18" charset="-120"/>
              </a:rPr>
              <a:t>The Web is not specific to a domain</a:t>
            </a:r>
          </a:p>
          <a:p>
            <a:pPr lvl="1" eaLnBrk="1" hangingPunct="1"/>
            <a:r>
              <a:rPr lang="en-US" altLang="zh-TW" sz="2400" smtClean="0">
                <a:ea typeface="新細明體" pitchFamily="18" charset="-120"/>
              </a:rPr>
              <a:t>The Web has everything</a:t>
            </a:r>
          </a:p>
          <a:p>
            <a:pPr lvl="3" eaLnBrk="1" hangingPunct="1"/>
            <a:endParaRPr lang="en-US" altLang="zh-TW" sz="1000" smtClean="0">
              <a:ea typeface="新細明體" pitchFamily="18" charset="-120"/>
            </a:endParaRPr>
          </a:p>
          <a:p>
            <a:pPr eaLnBrk="1" hangingPunct="1"/>
            <a:r>
              <a:rPr lang="en-US" altLang="zh-TW" sz="2800" smtClean="0">
                <a:solidFill>
                  <a:srgbClr val="FF3300"/>
                </a:solidFill>
                <a:ea typeface="MS PGothic" pitchFamily="34" charset="-128"/>
              </a:rPr>
              <a:t>Opportunities and challenges are great! </a:t>
            </a:r>
          </a:p>
        </p:txBody>
      </p:sp>
      <p:sp>
        <p:nvSpPr>
          <p:cNvPr id="52228"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52229"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3F07DC9-6F04-43DD-A481-AAE75F753147}" type="slidenum">
              <a:rPr lang="en-US" altLang="zh-TW" sz="1200">
                <a:solidFill>
                  <a:srgbClr val="898989"/>
                </a:solidFill>
                <a:ea typeface="MS PGothic" pitchFamily="34" charset="-128"/>
              </a:rPr>
              <a:pPr eaLnBrk="1" hangingPunct="1">
                <a:spcBef>
                  <a:spcPct val="0"/>
                </a:spcBef>
                <a:buFontTx/>
                <a:buNone/>
              </a:pPr>
              <a:t>110</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3035933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US" altLang="zh-TW" smtClean="0">
                <a:solidFill>
                  <a:schemeClr val="accent1"/>
                </a:solidFill>
              </a:rPr>
              <a:t>Web Mining</a:t>
            </a:r>
          </a:p>
        </p:txBody>
      </p:sp>
      <p:sp>
        <p:nvSpPr>
          <p:cNvPr id="53251" name="Content Placeholder 2"/>
          <p:cNvSpPr>
            <a:spLocks noGrp="1"/>
          </p:cNvSpPr>
          <p:nvPr>
            <p:ph idx="1"/>
          </p:nvPr>
        </p:nvSpPr>
        <p:spPr>
          <a:xfrm>
            <a:off x="755650" y="1484313"/>
            <a:ext cx="7848600" cy="1447800"/>
          </a:xfrm>
        </p:spPr>
        <p:txBody>
          <a:bodyPr/>
          <a:lstStyle/>
          <a:p>
            <a:pPr eaLnBrk="1" hangingPunct="1"/>
            <a:r>
              <a:rPr lang="en-US" altLang="zh-TW" sz="2800" smtClean="0">
                <a:solidFill>
                  <a:srgbClr val="0000FF"/>
                </a:solidFill>
                <a:ea typeface="MS PGothic" pitchFamily="34" charset="-128"/>
              </a:rPr>
              <a:t>Web mining (or Web data mining) is the </a:t>
            </a:r>
            <a:r>
              <a:rPr lang="en-US" altLang="zh-TW" sz="2800" u="sng" smtClean="0">
                <a:solidFill>
                  <a:srgbClr val="0000FF"/>
                </a:solidFill>
                <a:ea typeface="MS PGothic" pitchFamily="34" charset="-128"/>
              </a:rPr>
              <a:t>process</a:t>
            </a:r>
            <a:r>
              <a:rPr lang="en-US" altLang="zh-TW" sz="2800" smtClean="0">
                <a:solidFill>
                  <a:srgbClr val="0000FF"/>
                </a:solidFill>
                <a:ea typeface="MS PGothic" pitchFamily="34" charset="-128"/>
              </a:rPr>
              <a:t> of discovering intrinsic relationships from Web data (textual, linkage, or usage)</a:t>
            </a:r>
          </a:p>
        </p:txBody>
      </p:sp>
      <p:pic>
        <p:nvPicPr>
          <p:cNvPr id="53252"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113" y="3213100"/>
            <a:ext cx="783431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53254"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1FC0721-63FC-4F76-9A19-4E2253E5E74F}" type="slidenum">
              <a:rPr lang="en-US" altLang="zh-TW" sz="1200">
                <a:solidFill>
                  <a:srgbClr val="898989"/>
                </a:solidFill>
                <a:ea typeface="MS PGothic" pitchFamily="34" charset="-128"/>
              </a:rPr>
              <a:pPr eaLnBrk="1" hangingPunct="1">
                <a:spcBef>
                  <a:spcPct val="0"/>
                </a:spcBef>
                <a:buFontTx/>
                <a:buNone/>
              </a:pPr>
              <a:t>111</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7388547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528638" y="333375"/>
            <a:ext cx="8229600" cy="1143000"/>
          </a:xfrm>
        </p:spPr>
        <p:txBody>
          <a:bodyPr/>
          <a:lstStyle/>
          <a:p>
            <a:pPr eaLnBrk="1" hangingPunct="1"/>
            <a:r>
              <a:rPr lang="en-US" altLang="zh-TW" smtClean="0">
                <a:solidFill>
                  <a:schemeClr val="accent1"/>
                </a:solidFill>
              </a:rPr>
              <a:t>Web Content/Structure Mining</a:t>
            </a:r>
          </a:p>
        </p:txBody>
      </p:sp>
      <p:sp>
        <p:nvSpPr>
          <p:cNvPr id="54275" name="Content Placeholder 2"/>
          <p:cNvSpPr>
            <a:spLocks noGrp="1"/>
          </p:cNvSpPr>
          <p:nvPr>
            <p:ph idx="1"/>
          </p:nvPr>
        </p:nvSpPr>
        <p:spPr>
          <a:xfrm>
            <a:off x="684213" y="1484313"/>
            <a:ext cx="7961312" cy="4800600"/>
          </a:xfrm>
        </p:spPr>
        <p:txBody>
          <a:bodyPr/>
          <a:lstStyle/>
          <a:p>
            <a:pPr eaLnBrk="1" hangingPunct="1"/>
            <a:r>
              <a:rPr lang="en-US" altLang="zh-TW" smtClean="0">
                <a:ea typeface="MS PGothic" pitchFamily="34" charset="-128"/>
              </a:rPr>
              <a:t>Mining of the textual content on the Web</a:t>
            </a:r>
          </a:p>
          <a:p>
            <a:pPr eaLnBrk="1" hangingPunct="1"/>
            <a:r>
              <a:rPr lang="en-US" altLang="zh-TW" smtClean="0">
                <a:ea typeface="MS PGothic" pitchFamily="34" charset="-128"/>
              </a:rPr>
              <a:t>Data collection via Web crawlers</a:t>
            </a:r>
          </a:p>
          <a:p>
            <a:pPr lvl="3" eaLnBrk="1" hangingPunct="1"/>
            <a:endParaRPr lang="en-US" altLang="zh-TW" smtClean="0">
              <a:ea typeface="新細明體" pitchFamily="18" charset="-120"/>
            </a:endParaRPr>
          </a:p>
          <a:p>
            <a:pPr eaLnBrk="1" hangingPunct="1"/>
            <a:r>
              <a:rPr lang="en-US" altLang="zh-TW" smtClean="0">
                <a:ea typeface="MS PGothic" pitchFamily="34" charset="-128"/>
              </a:rPr>
              <a:t>Web pages include hyperlinks</a:t>
            </a:r>
          </a:p>
          <a:p>
            <a:pPr lvl="1" eaLnBrk="1" hangingPunct="1"/>
            <a:r>
              <a:rPr lang="en-US" altLang="zh-TW" smtClean="0">
                <a:ea typeface="新細明體" pitchFamily="18" charset="-120"/>
              </a:rPr>
              <a:t>Authoritative pages</a:t>
            </a:r>
          </a:p>
          <a:p>
            <a:pPr lvl="1" eaLnBrk="1" hangingPunct="1"/>
            <a:r>
              <a:rPr lang="en-US" altLang="zh-TW" smtClean="0">
                <a:ea typeface="新細明體" pitchFamily="18" charset="-120"/>
              </a:rPr>
              <a:t>Hubs </a:t>
            </a:r>
          </a:p>
          <a:p>
            <a:pPr lvl="1" eaLnBrk="1" hangingPunct="1"/>
            <a:r>
              <a:rPr lang="en-US" altLang="zh-TW" smtClean="0">
                <a:ea typeface="新細明體" pitchFamily="18" charset="-120"/>
              </a:rPr>
              <a:t>hyperlink-induced topic search (HITS) alg</a:t>
            </a:r>
          </a:p>
        </p:txBody>
      </p:sp>
      <p:sp>
        <p:nvSpPr>
          <p:cNvPr id="54276"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54277"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21CEAB8-E93C-486D-B567-23A9384C8D04}" type="slidenum">
              <a:rPr lang="en-US" altLang="zh-TW" sz="1200">
                <a:solidFill>
                  <a:srgbClr val="898989"/>
                </a:solidFill>
                <a:ea typeface="MS PGothic" pitchFamily="34" charset="-128"/>
              </a:rPr>
              <a:pPr eaLnBrk="1" hangingPunct="1">
                <a:spcBef>
                  <a:spcPct val="0"/>
                </a:spcBef>
                <a:buFontTx/>
                <a:buNone/>
              </a:pPr>
              <a:t>112</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21414334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altLang="zh-TW" smtClean="0">
                <a:solidFill>
                  <a:schemeClr val="accent1"/>
                </a:solidFill>
              </a:rPr>
              <a:t>Web Usage Mining</a:t>
            </a:r>
          </a:p>
        </p:txBody>
      </p:sp>
      <p:sp>
        <p:nvSpPr>
          <p:cNvPr id="55299" name="Content Placeholder 2"/>
          <p:cNvSpPr>
            <a:spLocks noGrp="1"/>
          </p:cNvSpPr>
          <p:nvPr>
            <p:ph idx="1"/>
          </p:nvPr>
        </p:nvSpPr>
        <p:spPr>
          <a:xfrm>
            <a:off x="611188" y="1484313"/>
            <a:ext cx="7961312" cy="4800600"/>
          </a:xfrm>
        </p:spPr>
        <p:txBody>
          <a:bodyPr/>
          <a:lstStyle/>
          <a:p>
            <a:pPr eaLnBrk="1" hangingPunct="1"/>
            <a:r>
              <a:rPr lang="en-US" altLang="zh-TW" sz="2800" smtClean="0">
                <a:ea typeface="MS PGothic" pitchFamily="34" charset="-128"/>
              </a:rPr>
              <a:t>Extraction of information from data generated through Web page visits and transactions…</a:t>
            </a:r>
          </a:p>
          <a:p>
            <a:pPr lvl="1" eaLnBrk="1" hangingPunct="1"/>
            <a:r>
              <a:rPr lang="en-US" altLang="zh-TW" sz="2400" smtClean="0">
                <a:ea typeface="新細明體" pitchFamily="18" charset="-120"/>
              </a:rPr>
              <a:t>data stored in server access logs, referrer logs, agent logs, and client-side cookies</a:t>
            </a:r>
          </a:p>
          <a:p>
            <a:pPr lvl="1" eaLnBrk="1" hangingPunct="1"/>
            <a:r>
              <a:rPr lang="en-US" altLang="zh-TW" sz="2400" smtClean="0">
                <a:ea typeface="新細明體" pitchFamily="18" charset="-120"/>
              </a:rPr>
              <a:t>user characteristics and usage profiles</a:t>
            </a:r>
          </a:p>
          <a:p>
            <a:pPr lvl="1" eaLnBrk="1" hangingPunct="1"/>
            <a:r>
              <a:rPr lang="en-US" altLang="zh-TW" sz="2400" smtClean="0">
                <a:ea typeface="新細明體" pitchFamily="18" charset="-120"/>
              </a:rPr>
              <a:t>metadata, such as page attributes, content attributes, and usage data</a:t>
            </a:r>
          </a:p>
          <a:p>
            <a:pPr eaLnBrk="1" hangingPunct="1"/>
            <a:r>
              <a:rPr lang="en-US" altLang="zh-TW" sz="2800" smtClean="0">
                <a:ea typeface="MS PGothic" pitchFamily="34" charset="-128"/>
              </a:rPr>
              <a:t>Clickstream data </a:t>
            </a:r>
          </a:p>
          <a:p>
            <a:pPr eaLnBrk="1" hangingPunct="1"/>
            <a:r>
              <a:rPr lang="en-US" altLang="zh-TW" sz="2800" smtClean="0">
                <a:ea typeface="MS PGothic" pitchFamily="34" charset="-128"/>
              </a:rPr>
              <a:t>Clickstream analysis</a:t>
            </a:r>
            <a:endParaRPr lang="en-US" altLang="zh-TW" sz="2400" smtClean="0">
              <a:ea typeface="MS PGothic" pitchFamily="34" charset="-128"/>
            </a:endParaRPr>
          </a:p>
          <a:p>
            <a:pPr lvl="1" eaLnBrk="1" hangingPunct="1"/>
            <a:endParaRPr lang="en-US" altLang="zh-TW" sz="2000" smtClean="0">
              <a:ea typeface="新細明體" pitchFamily="18" charset="-120"/>
            </a:endParaRPr>
          </a:p>
        </p:txBody>
      </p:sp>
      <p:sp>
        <p:nvSpPr>
          <p:cNvPr id="55300"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55301"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AB34E5E-4E59-42B9-8F13-FCE01A72133D}" type="slidenum">
              <a:rPr lang="en-US" altLang="zh-TW" sz="1200">
                <a:solidFill>
                  <a:srgbClr val="898989"/>
                </a:solidFill>
                <a:ea typeface="MS PGothic" pitchFamily="34" charset="-128"/>
              </a:rPr>
              <a:pPr eaLnBrk="1" hangingPunct="1">
                <a:spcBef>
                  <a:spcPct val="0"/>
                </a:spcBef>
                <a:buFontTx/>
                <a:buNone/>
              </a:pPr>
              <a:t>113</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3470317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zh-TW" smtClean="0">
                <a:solidFill>
                  <a:schemeClr val="accent1"/>
                </a:solidFill>
              </a:rPr>
              <a:t>Web Usage Mining</a:t>
            </a:r>
          </a:p>
        </p:txBody>
      </p:sp>
      <p:sp>
        <p:nvSpPr>
          <p:cNvPr id="56323" name="Content Placeholder 2"/>
          <p:cNvSpPr>
            <a:spLocks noGrp="1"/>
          </p:cNvSpPr>
          <p:nvPr>
            <p:ph idx="1"/>
          </p:nvPr>
        </p:nvSpPr>
        <p:spPr>
          <a:xfrm>
            <a:off x="611188" y="1484313"/>
            <a:ext cx="8105775" cy="4800600"/>
          </a:xfrm>
        </p:spPr>
        <p:txBody>
          <a:bodyPr/>
          <a:lstStyle/>
          <a:p>
            <a:pPr eaLnBrk="1" hangingPunct="1"/>
            <a:r>
              <a:rPr lang="en-US" altLang="zh-TW" sz="2800" smtClean="0">
                <a:ea typeface="MS PGothic" pitchFamily="34" charset="-128"/>
              </a:rPr>
              <a:t>Web usage mining applications</a:t>
            </a:r>
          </a:p>
          <a:p>
            <a:pPr lvl="1" eaLnBrk="1" hangingPunct="1"/>
            <a:r>
              <a:rPr lang="en-US" altLang="zh-TW" sz="2400" smtClean="0">
                <a:ea typeface="新細明體" pitchFamily="18" charset="-120"/>
              </a:rPr>
              <a:t>Determine the lifetime value of clients</a:t>
            </a:r>
          </a:p>
          <a:p>
            <a:pPr lvl="1" eaLnBrk="1" hangingPunct="1"/>
            <a:r>
              <a:rPr lang="en-US" altLang="zh-TW" sz="2400" smtClean="0">
                <a:ea typeface="新細明體" pitchFamily="18" charset="-120"/>
              </a:rPr>
              <a:t>Design cross-marketing strategies across products.</a:t>
            </a:r>
          </a:p>
          <a:p>
            <a:pPr lvl="1" eaLnBrk="1" hangingPunct="1"/>
            <a:r>
              <a:rPr lang="en-US" altLang="zh-TW" sz="2400" smtClean="0">
                <a:ea typeface="新細明體" pitchFamily="18" charset="-120"/>
              </a:rPr>
              <a:t>Evaluate promotional campaigns</a:t>
            </a:r>
          </a:p>
          <a:p>
            <a:pPr lvl="1" eaLnBrk="1" hangingPunct="1"/>
            <a:r>
              <a:rPr lang="en-US" altLang="zh-TW" sz="2400" smtClean="0">
                <a:ea typeface="新細明體" pitchFamily="18" charset="-120"/>
              </a:rPr>
              <a:t>Target electronic ads and coupons at user groups based on user access patterns</a:t>
            </a:r>
          </a:p>
          <a:p>
            <a:pPr lvl="1" eaLnBrk="1" hangingPunct="1"/>
            <a:r>
              <a:rPr lang="en-US" altLang="zh-TW" sz="2400" smtClean="0">
                <a:ea typeface="新細明體" pitchFamily="18" charset="-120"/>
              </a:rPr>
              <a:t>Predict user behavior based on previously learned rules and users' profiles</a:t>
            </a:r>
          </a:p>
          <a:p>
            <a:pPr lvl="1" eaLnBrk="1" hangingPunct="1"/>
            <a:r>
              <a:rPr lang="en-US" altLang="zh-TW" sz="2400" smtClean="0">
                <a:ea typeface="新細明體" pitchFamily="18" charset="-120"/>
              </a:rPr>
              <a:t>Present dynamic information to users based on their interests and profiles…</a:t>
            </a:r>
          </a:p>
        </p:txBody>
      </p:sp>
      <p:sp>
        <p:nvSpPr>
          <p:cNvPr id="56324"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56325"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83B15EE8-00B0-43CA-8C5C-AF9DA5DA054A}" type="slidenum">
              <a:rPr lang="en-US" altLang="zh-TW" sz="1200">
                <a:solidFill>
                  <a:srgbClr val="898989"/>
                </a:solidFill>
                <a:ea typeface="MS PGothic" pitchFamily="34" charset="-128"/>
              </a:rPr>
              <a:pPr eaLnBrk="1" hangingPunct="1">
                <a:spcBef>
                  <a:spcPct val="0"/>
                </a:spcBef>
                <a:buFontTx/>
                <a:buNone/>
              </a:pPr>
              <a:t>114</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9900415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altLang="zh-TW" smtClean="0">
                <a:solidFill>
                  <a:schemeClr val="accent1"/>
                </a:solidFill>
                <a:ea typeface="MS PGothic" pitchFamily="34" charset="-128"/>
              </a:rPr>
              <a:t>Web Usage Mining</a:t>
            </a:r>
            <a:br>
              <a:rPr lang="en-US" altLang="zh-TW" smtClean="0">
                <a:solidFill>
                  <a:schemeClr val="accent1"/>
                </a:solidFill>
                <a:ea typeface="MS PGothic" pitchFamily="34" charset="-128"/>
              </a:rPr>
            </a:br>
            <a:r>
              <a:rPr lang="en-US" altLang="zh-TW" sz="3200" smtClean="0">
                <a:solidFill>
                  <a:schemeClr val="accent1"/>
                </a:solidFill>
                <a:ea typeface="MS PGothic" pitchFamily="34" charset="-128"/>
              </a:rPr>
              <a:t>(clickstream analysis)</a:t>
            </a:r>
            <a:endParaRPr lang="en-US" altLang="zh-TW" smtClean="0">
              <a:solidFill>
                <a:schemeClr val="accent1"/>
              </a:solidFill>
              <a:ea typeface="MS PGothic" pitchFamily="34" charset="-128"/>
            </a:endParaRPr>
          </a:p>
        </p:txBody>
      </p:sp>
      <p:pic>
        <p:nvPicPr>
          <p:cNvPr id="5734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219325"/>
            <a:ext cx="8637588"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57349"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DB2FB13-CE3B-4839-8BBA-53E5E4800C91}" type="slidenum">
              <a:rPr lang="en-US" altLang="zh-TW" sz="1200">
                <a:solidFill>
                  <a:srgbClr val="898989"/>
                </a:solidFill>
                <a:ea typeface="MS PGothic" pitchFamily="34" charset="-128"/>
              </a:rPr>
              <a:pPr eaLnBrk="1" hangingPunct="1">
                <a:spcBef>
                  <a:spcPct val="0"/>
                </a:spcBef>
                <a:buFontTx/>
                <a:buNone/>
              </a:pPr>
              <a:t>115</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5511848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altLang="zh-TW" smtClean="0">
                <a:solidFill>
                  <a:schemeClr val="accent1"/>
                </a:solidFill>
              </a:rPr>
              <a:t>Web Mining Success Stories</a:t>
            </a:r>
          </a:p>
        </p:txBody>
      </p:sp>
      <p:sp>
        <p:nvSpPr>
          <p:cNvPr id="58371" name="Content Placeholder 2"/>
          <p:cNvSpPr>
            <a:spLocks noGrp="1"/>
          </p:cNvSpPr>
          <p:nvPr>
            <p:ph idx="1"/>
          </p:nvPr>
        </p:nvSpPr>
        <p:spPr>
          <a:xfrm>
            <a:off x="1182688" y="1524000"/>
            <a:ext cx="7772400" cy="1143000"/>
          </a:xfrm>
        </p:spPr>
        <p:txBody>
          <a:bodyPr/>
          <a:lstStyle/>
          <a:p>
            <a:pPr eaLnBrk="1" hangingPunct="1"/>
            <a:r>
              <a:rPr lang="en-US" altLang="zh-TW" sz="2800" smtClean="0">
                <a:ea typeface="MS PGothic" pitchFamily="34" charset="-128"/>
              </a:rPr>
              <a:t>Amazon.com, Ask.com, Scholastic.com, …</a:t>
            </a:r>
          </a:p>
          <a:p>
            <a:pPr eaLnBrk="1" hangingPunct="1"/>
            <a:r>
              <a:rPr lang="en-US" altLang="zh-TW" sz="2800" smtClean="0">
                <a:solidFill>
                  <a:srgbClr val="FF0000"/>
                </a:solidFill>
                <a:ea typeface="MS PGothic" pitchFamily="34" charset="-128"/>
              </a:rPr>
              <a:t>Website Optimization Ecosystem</a:t>
            </a:r>
          </a:p>
          <a:p>
            <a:pPr eaLnBrk="1" hangingPunct="1"/>
            <a:endParaRPr lang="en-US" altLang="zh-TW" sz="2800" smtClean="0">
              <a:ea typeface="MS PGothic" pitchFamily="34" charset="-128"/>
            </a:endParaRPr>
          </a:p>
        </p:txBody>
      </p:sp>
      <p:pic>
        <p:nvPicPr>
          <p:cNvPr id="5837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708275"/>
            <a:ext cx="81327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58374"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7D3271B4-35B2-4804-95BC-70584F272334}" type="slidenum">
              <a:rPr lang="en-US" altLang="zh-TW" sz="1200">
                <a:solidFill>
                  <a:srgbClr val="898989"/>
                </a:solidFill>
                <a:ea typeface="MS PGothic" pitchFamily="34" charset="-128"/>
              </a:rPr>
              <a:pPr eaLnBrk="1" hangingPunct="1">
                <a:spcBef>
                  <a:spcPct val="0"/>
                </a:spcBef>
                <a:buFontTx/>
                <a:buNone/>
              </a:pPr>
              <a:t>116</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4777966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99CE4CE-45E0-482B-BAFB-7E8010F48A75}" type="slidenum">
              <a:rPr lang="zh-TW" altLang="en-US" sz="1200">
                <a:solidFill>
                  <a:srgbClr val="898989"/>
                </a:solidFill>
              </a:rPr>
              <a:pPr eaLnBrk="1" hangingPunct="1">
                <a:spcBef>
                  <a:spcPct val="0"/>
                </a:spcBef>
                <a:buFontTx/>
                <a:buNone/>
              </a:pPr>
              <a:t>117</a:t>
            </a:fld>
            <a:endParaRPr lang="zh-TW" altLang="en-US" sz="1200">
              <a:solidFill>
                <a:srgbClr val="898989"/>
              </a:solidFill>
            </a:endParaRPr>
          </a:p>
        </p:txBody>
      </p:sp>
      <p:pic>
        <p:nvPicPr>
          <p:cNvPr id="593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901700"/>
            <a:ext cx="9163050" cy="576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87563" y="5580063"/>
            <a:ext cx="7021512" cy="369887"/>
          </a:xfrm>
          <a:prstGeom prst="rect">
            <a:avLst/>
          </a:prstGeom>
          <a:solidFill>
            <a:schemeClr val="accent1">
              <a:lumMod val="40000"/>
              <a:lumOff val="60000"/>
            </a:schemeClr>
          </a:solid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defRPr/>
            </a:pPr>
            <a:r>
              <a:rPr lang="en-US" altLang="en-US" sz="1800" smtClean="0">
                <a:ea typeface="MS PGothic" pitchFamily="34" charset="-128"/>
              </a:rPr>
              <a:t>歐巴馬</a:t>
            </a:r>
            <a:r>
              <a:rPr lang="en-US" altLang="zh-TW" sz="1800" smtClean="0">
                <a:ea typeface="MS PGothic" pitchFamily="34" charset="-128"/>
              </a:rPr>
              <a:t>(Nb)</a:t>
            </a:r>
            <a:r>
              <a:rPr lang="en-US" altLang="en-US" sz="1800" smtClean="0">
                <a:ea typeface="MS PGothic" pitchFamily="34" charset="-128"/>
              </a:rPr>
              <a:t>　是</a:t>
            </a:r>
            <a:r>
              <a:rPr lang="en-US" altLang="zh-TW" sz="1800" smtClean="0">
                <a:ea typeface="MS PGothic" pitchFamily="34" charset="-128"/>
              </a:rPr>
              <a:t>(SHI)</a:t>
            </a:r>
            <a:r>
              <a:rPr lang="en-US" altLang="en-US" sz="1800" smtClean="0">
                <a:ea typeface="MS PGothic" pitchFamily="34" charset="-128"/>
              </a:rPr>
              <a:t>　美國</a:t>
            </a:r>
            <a:r>
              <a:rPr lang="en-US" altLang="zh-TW" sz="1800" smtClean="0">
                <a:ea typeface="MS PGothic" pitchFamily="34" charset="-128"/>
              </a:rPr>
              <a:t>(Nc)</a:t>
            </a:r>
            <a:r>
              <a:rPr lang="en-US" altLang="en-US" sz="1800" smtClean="0">
                <a:ea typeface="MS PGothic" pitchFamily="34" charset="-128"/>
              </a:rPr>
              <a:t>　的</a:t>
            </a:r>
            <a:r>
              <a:rPr lang="en-US" altLang="zh-TW" sz="1800" smtClean="0">
                <a:ea typeface="MS PGothic" pitchFamily="34" charset="-128"/>
              </a:rPr>
              <a:t>(DE)</a:t>
            </a:r>
            <a:r>
              <a:rPr lang="en-US" altLang="en-US" sz="1800" smtClean="0">
                <a:ea typeface="MS PGothic" pitchFamily="34" charset="-128"/>
              </a:rPr>
              <a:t>　一</a:t>
            </a:r>
            <a:r>
              <a:rPr lang="en-US" altLang="zh-TW" sz="1800" smtClean="0">
                <a:ea typeface="MS PGothic" pitchFamily="34" charset="-128"/>
              </a:rPr>
              <a:t>(Neu)</a:t>
            </a:r>
            <a:r>
              <a:rPr lang="en-US" altLang="en-US" sz="1800" smtClean="0">
                <a:ea typeface="MS PGothic" pitchFamily="34" charset="-128"/>
              </a:rPr>
              <a:t>　位</a:t>
            </a:r>
            <a:r>
              <a:rPr lang="en-US" altLang="zh-TW" sz="1800" smtClean="0">
                <a:ea typeface="MS PGothic" pitchFamily="34" charset="-128"/>
              </a:rPr>
              <a:t>(Nf)</a:t>
            </a:r>
            <a:r>
              <a:rPr lang="en-US" altLang="en-US" sz="1800" smtClean="0">
                <a:ea typeface="MS PGothic" pitchFamily="34" charset="-128"/>
              </a:rPr>
              <a:t>　總統</a:t>
            </a:r>
            <a:r>
              <a:rPr lang="en-US" altLang="zh-TW" sz="1800" smtClean="0">
                <a:ea typeface="MS PGothic" pitchFamily="34" charset="-128"/>
              </a:rPr>
              <a:t>(Na)</a:t>
            </a:r>
          </a:p>
        </p:txBody>
      </p:sp>
      <p:sp>
        <p:nvSpPr>
          <p:cNvPr id="7" name="Rectangle 6"/>
          <p:cNvSpPr/>
          <p:nvPr/>
        </p:nvSpPr>
        <p:spPr>
          <a:xfrm>
            <a:off x="2771775" y="3573463"/>
            <a:ext cx="3570288" cy="461962"/>
          </a:xfrm>
          <a:prstGeom prst="rect">
            <a:avLst/>
          </a:prstGeom>
          <a:solidFill>
            <a:schemeClr val="accent3">
              <a:lumMod val="40000"/>
              <a:lumOff val="60000"/>
            </a:schemeClr>
          </a:solidFill>
        </p:spPr>
        <p:txBody>
          <a:bodyPr wrap="none">
            <a:spAutoFit/>
          </a:bodyP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eaLnBrk="1" hangingPunct="1">
              <a:defRPr/>
            </a:pPr>
            <a:r>
              <a:rPr lang="zh-TW" altLang="en-US" smtClean="0"/>
              <a:t>歐巴馬是美國的一位總統</a:t>
            </a:r>
            <a:endParaRPr lang="en-US" altLang="zh-TW" smtClean="0"/>
          </a:p>
        </p:txBody>
      </p:sp>
      <p:pic>
        <p:nvPicPr>
          <p:cNvPr id="5939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4213225"/>
            <a:ext cx="25781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Rectangle 8"/>
          <p:cNvSpPr>
            <a:spLocks noChangeArrowheads="1"/>
          </p:cNvSpPr>
          <p:nvPr/>
        </p:nvSpPr>
        <p:spPr bwMode="auto">
          <a:xfrm>
            <a:off x="2460625" y="476250"/>
            <a:ext cx="4222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4"/>
              </a:rPr>
              <a:t>http://ckipsvr.iis.sinica.edu.tw/</a:t>
            </a:r>
            <a:endParaRPr lang="en-US" altLang="zh-TW" sz="2400">
              <a:latin typeface="Arial" charset="0"/>
              <a:ea typeface="MS PGothic" pitchFamily="34" charset="-128"/>
            </a:endParaRPr>
          </a:p>
        </p:txBody>
      </p:sp>
      <p:sp>
        <p:nvSpPr>
          <p:cNvPr id="59400" name="Rectangle 9"/>
          <p:cNvSpPr>
            <a:spLocks noChangeArrowheads="1"/>
          </p:cNvSpPr>
          <p:nvPr/>
        </p:nvSpPr>
        <p:spPr bwMode="auto">
          <a:xfrm>
            <a:off x="1492250" y="-4763"/>
            <a:ext cx="6159500"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CKIP </a:t>
            </a:r>
            <a:r>
              <a:rPr lang="zh-TW" altLang="en-US" sz="4000" b="1">
                <a:solidFill>
                  <a:srgbClr val="800000"/>
                </a:solidFill>
                <a:latin typeface="Arial" charset="0"/>
                <a:ea typeface="MS PGothic" pitchFamily="34" charset="-128"/>
              </a:rPr>
              <a:t>中研院中文斷詞系統</a:t>
            </a:r>
            <a:endParaRPr lang="en-US" altLang="zh-TW" sz="4000" b="1">
              <a:solidFill>
                <a:srgbClr val="800000"/>
              </a:solidFill>
              <a:latin typeface="Arial" charset="0"/>
              <a:ea typeface="MS PGothic" pitchFamily="34" charset="-128"/>
            </a:endParaRPr>
          </a:p>
        </p:txBody>
      </p:sp>
    </p:spTree>
    <p:extLst>
      <p:ext uri="{BB962C8B-B14F-4D97-AF65-F5344CB8AC3E}">
        <p14:creationId xmlns:p14="http://schemas.microsoft.com/office/powerpoint/2010/main" val="16307066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9A7E58A-4759-4239-A6DD-19AF059A37A6}" type="slidenum">
              <a:rPr lang="zh-TW" altLang="en-US" sz="1200">
                <a:solidFill>
                  <a:srgbClr val="898989"/>
                </a:solidFill>
              </a:rPr>
              <a:pPr eaLnBrk="1" hangingPunct="1">
                <a:spcBef>
                  <a:spcPct val="0"/>
                </a:spcBef>
                <a:buFontTx/>
                <a:buNone/>
              </a:pPr>
              <a:t>118</a:t>
            </a:fld>
            <a:endParaRPr lang="zh-TW" altLang="en-US" sz="1200">
              <a:solidFill>
                <a:srgbClr val="898989"/>
              </a:solidFill>
            </a:endParaRPr>
          </a:p>
        </p:txBody>
      </p:sp>
      <p:pic>
        <p:nvPicPr>
          <p:cNvPr id="6041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90575"/>
            <a:ext cx="5400675"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5"/>
          <p:cNvSpPr>
            <a:spLocks noChangeArrowheads="1"/>
          </p:cNvSpPr>
          <p:nvPr/>
        </p:nvSpPr>
        <p:spPr bwMode="auto">
          <a:xfrm>
            <a:off x="539750" y="6308725"/>
            <a:ext cx="806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000">
                <a:latin typeface="Arial" charset="0"/>
                <a:ea typeface="MS PGothic" pitchFamily="34" charset="-128"/>
                <a:hlinkClick r:id="rId3"/>
              </a:rPr>
              <a:t>https://tw.news.yahoo.com/%E6%8A%97%E6%B0%A3%E5%80%99%E8%AE%8A%E9%81%B7-%E7%99%BD%E5%AE%AE%E7%B1%B2%E6%8E%A1%E7%B7%8A%E6%80%A5%E8%A1%8C%E5%8B%95-145804493.html</a:t>
            </a:r>
            <a:endParaRPr lang="en-US" altLang="zh-TW" sz="1000">
              <a:latin typeface="Arial" charset="0"/>
              <a:ea typeface="MS PGothic" pitchFamily="34" charset="-128"/>
            </a:endParaRPr>
          </a:p>
        </p:txBody>
      </p:sp>
      <p:sp>
        <p:nvSpPr>
          <p:cNvPr id="60421" name="Rectangle 6"/>
          <p:cNvSpPr>
            <a:spLocks noChangeArrowheads="1"/>
          </p:cNvSpPr>
          <p:nvPr/>
        </p:nvSpPr>
        <p:spPr bwMode="auto">
          <a:xfrm>
            <a:off x="5795963" y="803275"/>
            <a:ext cx="3168650"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en-US" sz="1100">
                <a:latin typeface="Arial" charset="0"/>
                <a:ea typeface="MS PGothic" pitchFamily="34" charset="-128"/>
              </a:rPr>
              <a:t>抗氣候變遷</a:t>
            </a:r>
            <a:r>
              <a:rPr lang="en-US" altLang="zh-TW" sz="1100">
                <a:latin typeface="Arial" charset="0"/>
                <a:ea typeface="MS PGothic" pitchFamily="34" charset="-128"/>
              </a:rPr>
              <a:t> </a:t>
            </a:r>
            <a:r>
              <a:rPr lang="en-US" altLang="en-US" sz="1100">
                <a:latin typeface="Arial" charset="0"/>
                <a:ea typeface="MS PGothic" pitchFamily="34" charset="-128"/>
              </a:rPr>
              <a:t>白宮籲採緊急行動</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中央社中央社</a:t>
            </a:r>
            <a:r>
              <a:rPr lang="en-US" altLang="zh-TW" sz="1100">
                <a:latin typeface="Arial" charset="0"/>
                <a:ea typeface="MS PGothic" pitchFamily="34" charset="-128"/>
              </a:rPr>
              <a:t> – 2014</a:t>
            </a:r>
            <a:r>
              <a:rPr lang="en-US" altLang="en-US" sz="1100">
                <a:latin typeface="Arial" charset="0"/>
                <a:ea typeface="MS PGothic" pitchFamily="34" charset="-128"/>
              </a:rPr>
              <a:t>年</a:t>
            </a:r>
            <a:r>
              <a:rPr lang="en-US" altLang="zh-TW" sz="1100">
                <a:latin typeface="Arial" charset="0"/>
                <a:ea typeface="MS PGothic" pitchFamily="34" charset="-128"/>
              </a:rPr>
              <a:t>5</a:t>
            </a:r>
            <a:r>
              <a:rPr lang="en-US" altLang="en-US" sz="1100">
                <a:latin typeface="Arial" charset="0"/>
                <a:ea typeface="MS PGothic" pitchFamily="34" charset="-128"/>
              </a:rPr>
              <a:t>月</a:t>
            </a:r>
            <a:r>
              <a:rPr lang="en-US" altLang="zh-TW" sz="1100">
                <a:latin typeface="Arial" charset="0"/>
                <a:ea typeface="MS PGothic" pitchFamily="34" charset="-128"/>
              </a:rPr>
              <a:t>6</a:t>
            </a:r>
            <a:r>
              <a:rPr lang="en-US" altLang="en-US" sz="1100">
                <a:latin typeface="Arial" charset="0"/>
                <a:ea typeface="MS PGothic" pitchFamily="34" charset="-128"/>
              </a:rPr>
              <a:t>日</a:t>
            </a:r>
            <a:r>
              <a:rPr lang="en-US" altLang="zh-TW" sz="1100">
                <a:latin typeface="Arial" charset="0"/>
                <a:ea typeface="MS PGothic" pitchFamily="34" charset="-128"/>
              </a:rPr>
              <a:t> </a:t>
            </a:r>
            <a:r>
              <a:rPr lang="en-US" altLang="en-US" sz="1100">
                <a:latin typeface="Arial" charset="0"/>
                <a:ea typeface="MS PGothic" pitchFamily="34" charset="-128"/>
              </a:rPr>
              <a:t>下午</a:t>
            </a:r>
            <a:r>
              <a:rPr lang="en-US" altLang="zh-TW" sz="1100">
                <a:latin typeface="Arial" charset="0"/>
                <a:ea typeface="MS PGothic" pitchFamily="34" charset="-128"/>
              </a:rPr>
              <a:t>10:58</a:t>
            </a:r>
          </a:p>
          <a:p>
            <a:pPr eaLnBrk="1" hangingPunct="1">
              <a:spcBef>
                <a:spcPct val="0"/>
              </a:spcBef>
              <a:buFontTx/>
              <a:buNone/>
            </a:pPr>
            <a:r>
              <a:rPr lang="en-US" altLang="en-US" sz="1100">
                <a:latin typeface="Arial" charset="0"/>
                <a:ea typeface="MS PGothic" pitchFamily="34" charset="-128"/>
              </a:rPr>
              <a:t>（中央社華盛頓</a:t>
            </a:r>
            <a:r>
              <a:rPr lang="en-US" altLang="zh-TW" sz="1100">
                <a:latin typeface="Arial" charset="0"/>
                <a:ea typeface="MS PGothic" pitchFamily="34" charset="-128"/>
              </a:rPr>
              <a:t>6</a:t>
            </a:r>
            <a:r>
              <a:rPr lang="en-US" altLang="en-US" sz="1100">
                <a:latin typeface="Arial" charset="0"/>
                <a:ea typeface="MS PGothic" pitchFamily="34" charset="-128"/>
              </a:rPr>
              <a:t>日綜合外電報導）白宮今天公布全球暖化對全美及美國經濟關鍵產業造成何種衝擊的新報告，呼籲採取緊急行動對抗氣候變遷。</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這份為期</a:t>
            </a:r>
            <a:r>
              <a:rPr lang="en-US" altLang="zh-TW" sz="1100">
                <a:latin typeface="Arial" charset="0"/>
                <a:ea typeface="MS PGothic" pitchFamily="34" charset="-128"/>
              </a:rPr>
              <a:t>4</a:t>
            </a:r>
            <a:r>
              <a:rPr lang="en-US" altLang="en-US" sz="1100">
                <a:latin typeface="Arial" charset="0"/>
                <a:ea typeface="MS PGothic" pitchFamily="34" charset="-128"/>
              </a:rPr>
              <a:t>年的調查警告，極端氣候事件將對住家、基礎設施及產業帶來嚴重威脅。</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美國總統歐巴馬</a:t>
            </a:r>
            <a:r>
              <a:rPr lang="en-US" altLang="zh-TW" sz="1100">
                <a:latin typeface="Arial" charset="0"/>
                <a:ea typeface="MS PGothic" pitchFamily="34" charset="-128"/>
              </a:rPr>
              <a:t>2008</a:t>
            </a:r>
            <a:r>
              <a:rPr lang="en-US" altLang="en-US" sz="1100">
                <a:latin typeface="Arial" charset="0"/>
                <a:ea typeface="MS PGothic" pitchFamily="34" charset="-128"/>
              </a:rPr>
              <a:t>年當選總統時曾在競選造勢時誓言，要讓美國成為對抗氣候變遷與相關「安全威脅」的領頭羊。</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但歐巴馬在任上一直未能說服美國國會採取重大行動。</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在本週對這項議題採取的新作為中，歐巴馬今天將與數名氣象學家接受電視訪問，討論美國全國氣候評估第</a:t>
            </a:r>
            <a:r>
              <a:rPr lang="en-US" altLang="zh-TW" sz="1100">
                <a:latin typeface="Arial" charset="0"/>
                <a:ea typeface="MS PGothic" pitchFamily="34" charset="-128"/>
              </a:rPr>
              <a:t>3</a:t>
            </a:r>
            <a:r>
              <a:rPr lang="en-US" altLang="en-US" sz="1100">
                <a:latin typeface="Arial" charset="0"/>
                <a:ea typeface="MS PGothic" pitchFamily="34" charset="-128"/>
              </a:rPr>
              <a:t>版調查結果。</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美國數百名來自政府與民間的頂尖氣候科學家及技術專家，共同投入這項研究，檢視氣候變遷對當今帶來的衝擊並預測將對下個世紀帶來何種影響。</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研究人員警告，加州可能發生旱災、奧克拉荷馬州發生草原大火，東岸則可能遭遇海平面上升，尤其佛羅里達，而這些事件多為人類造成。</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海平面上升也將吞噬密西西比等低窪地區。</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至於超過</a:t>
            </a:r>
            <a:r>
              <a:rPr lang="en-US" altLang="zh-TW" sz="1100">
                <a:latin typeface="Arial" charset="0"/>
                <a:ea typeface="MS PGothic" pitchFamily="34" charset="-128"/>
              </a:rPr>
              <a:t>8000</a:t>
            </a:r>
            <a:r>
              <a:rPr lang="en-US" altLang="en-US" sz="1100">
                <a:latin typeface="Arial" charset="0"/>
                <a:ea typeface="MS PGothic" pitchFamily="34" charset="-128"/>
              </a:rPr>
              <a:t>萬人居住且擁有全美部分成長最快都會區的東南部與加勒比海區，「海平面上升加上其他與氣候變遷有關的衝擊，以及地層下陷等既有問題，將對經濟和生態帶來重大影響」。</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報告並說：「過去被認為是遙遠未來議題的氣候變遷，已著實成為當前議題。」（譯者：中央社蔡佳伶）</a:t>
            </a:r>
            <a:r>
              <a:rPr lang="en-US" altLang="zh-TW" sz="1100">
                <a:latin typeface="Arial" charset="0"/>
                <a:ea typeface="MS PGothic" pitchFamily="34" charset="-128"/>
              </a:rPr>
              <a:t>1030506</a:t>
            </a:r>
          </a:p>
        </p:txBody>
      </p:sp>
      <p:sp>
        <p:nvSpPr>
          <p:cNvPr id="60422" name="TextBox 7"/>
          <p:cNvSpPr txBox="1">
            <a:spLocks noChangeArrowheads="1"/>
          </p:cNvSpPr>
          <p:nvPr/>
        </p:nvSpPr>
        <p:spPr bwMode="auto">
          <a:xfrm>
            <a:off x="2055813" y="0"/>
            <a:ext cx="5032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3600">
                <a:solidFill>
                  <a:schemeClr val="accent1"/>
                </a:solidFill>
                <a:latin typeface="Arial" charset="0"/>
                <a:ea typeface="MS PGothic" pitchFamily="34" charset="-128"/>
              </a:rPr>
              <a:t>中文文字處理：中文斷詞</a:t>
            </a:r>
            <a:endParaRPr lang="en-US" altLang="zh-TW" sz="3600">
              <a:solidFill>
                <a:schemeClr val="accent1"/>
              </a:solidFill>
              <a:latin typeface="Arial" charset="0"/>
              <a:ea typeface="MS PGothic" pitchFamily="34" charset="-128"/>
            </a:endParaRPr>
          </a:p>
        </p:txBody>
      </p:sp>
    </p:spTree>
    <p:extLst>
      <p:ext uri="{BB962C8B-B14F-4D97-AF65-F5344CB8AC3E}">
        <p14:creationId xmlns:p14="http://schemas.microsoft.com/office/powerpoint/2010/main" val="11000442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28FF71D3-7ADE-4F31-A263-5FADEED7F0DB}" type="slidenum">
              <a:rPr lang="zh-TW" altLang="en-US" sz="1200">
                <a:solidFill>
                  <a:srgbClr val="898989"/>
                </a:solidFill>
              </a:rPr>
              <a:pPr eaLnBrk="1" hangingPunct="1">
                <a:spcBef>
                  <a:spcPct val="0"/>
                </a:spcBef>
                <a:buFontTx/>
                <a:buNone/>
              </a:pPr>
              <a:t>119</a:t>
            </a:fld>
            <a:endParaRPr lang="zh-TW" altLang="en-US" sz="1200">
              <a:solidFill>
                <a:srgbClr val="898989"/>
              </a:solidFill>
            </a:endParaRPr>
          </a:p>
        </p:txBody>
      </p:sp>
      <p:pic>
        <p:nvPicPr>
          <p:cNvPr id="6144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4075"/>
            <a:ext cx="91440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5"/>
          <p:cNvSpPr>
            <a:spLocks noChangeArrowheads="1"/>
          </p:cNvSpPr>
          <p:nvPr/>
        </p:nvSpPr>
        <p:spPr bwMode="auto">
          <a:xfrm>
            <a:off x="2460625" y="476250"/>
            <a:ext cx="4222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3"/>
              </a:rPr>
              <a:t>http://ckipsvr.iis.sinica.edu.tw/</a:t>
            </a:r>
            <a:endParaRPr lang="en-US" altLang="zh-TW" sz="2400">
              <a:latin typeface="Arial" charset="0"/>
              <a:ea typeface="MS PGothic" pitchFamily="34" charset="-128"/>
            </a:endParaRPr>
          </a:p>
        </p:txBody>
      </p:sp>
      <p:sp>
        <p:nvSpPr>
          <p:cNvPr id="61445" name="Rectangle 6"/>
          <p:cNvSpPr>
            <a:spLocks noChangeArrowheads="1"/>
          </p:cNvSpPr>
          <p:nvPr/>
        </p:nvSpPr>
        <p:spPr bwMode="auto">
          <a:xfrm>
            <a:off x="1492250" y="-4763"/>
            <a:ext cx="6159500"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CKIP </a:t>
            </a:r>
            <a:r>
              <a:rPr lang="zh-TW" altLang="en-US" sz="4000" b="1">
                <a:solidFill>
                  <a:srgbClr val="800000"/>
                </a:solidFill>
                <a:latin typeface="Arial" charset="0"/>
                <a:ea typeface="MS PGothic" pitchFamily="34" charset="-128"/>
              </a:rPr>
              <a:t>中研院中文斷詞系統</a:t>
            </a:r>
            <a:endParaRPr lang="en-US" altLang="zh-TW" sz="4000" b="1">
              <a:solidFill>
                <a:srgbClr val="800000"/>
              </a:solidFill>
              <a:latin typeface="Arial" charset="0"/>
              <a:ea typeface="MS PGothic" pitchFamily="34" charset="-128"/>
            </a:endParaRPr>
          </a:p>
        </p:txBody>
      </p:sp>
    </p:spTree>
    <p:extLst>
      <p:ext uri="{BB962C8B-B14F-4D97-AF65-F5344CB8AC3E}">
        <p14:creationId xmlns:p14="http://schemas.microsoft.com/office/powerpoint/2010/main" val="756202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2"/>
          </p:nvPr>
        </p:nvSpPr>
        <p:spPr bwMode="auto">
          <a:xfrm>
            <a:off x="8172450" y="6597650"/>
            <a:ext cx="936625"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4F361C0-FD07-4EF4-A429-C85DC3801153}" type="slidenum">
              <a:rPr lang="zh-TW" altLang="en-US" sz="1200">
                <a:solidFill>
                  <a:srgbClr val="898989"/>
                </a:solidFill>
              </a:rPr>
              <a:pPr eaLnBrk="1" hangingPunct="1">
                <a:spcBef>
                  <a:spcPct val="0"/>
                </a:spcBef>
                <a:buFontTx/>
                <a:buNone/>
              </a:pPr>
              <a:t>12</a:t>
            </a:fld>
            <a:endParaRPr lang="zh-TW" altLang="en-US" sz="1200">
              <a:solidFill>
                <a:srgbClr val="898989"/>
              </a:solidFill>
            </a:endParaRPr>
          </a:p>
        </p:txBody>
      </p:sp>
      <p:sp>
        <p:nvSpPr>
          <p:cNvPr id="8195" name="標題 1"/>
          <p:cNvSpPr>
            <a:spLocks noGrp="1"/>
          </p:cNvSpPr>
          <p:nvPr>
            <p:ph type="title"/>
          </p:nvPr>
        </p:nvSpPr>
        <p:spPr>
          <a:xfrm>
            <a:off x="457200" y="274638"/>
            <a:ext cx="8229600" cy="6249987"/>
          </a:xfrm>
        </p:spPr>
        <p:txBody>
          <a:bodyPr/>
          <a:lstStyle/>
          <a:p>
            <a:r>
              <a:rPr lang="en-US" altLang="zh-TW" sz="7200" smtClean="0">
                <a:solidFill>
                  <a:schemeClr val="accent1"/>
                </a:solidFill>
              </a:rPr>
              <a:t>Consumer </a:t>
            </a:r>
            <a:br>
              <a:rPr lang="en-US" altLang="zh-TW" sz="7200" smtClean="0">
                <a:solidFill>
                  <a:schemeClr val="accent1"/>
                </a:solidFill>
              </a:rPr>
            </a:br>
            <a:r>
              <a:rPr lang="en-US" altLang="zh-TW" sz="7200" smtClean="0">
                <a:solidFill>
                  <a:srgbClr val="FF0000"/>
                </a:solidFill>
              </a:rPr>
              <a:t>Psychology </a:t>
            </a:r>
            <a:br>
              <a:rPr lang="en-US" altLang="zh-TW" sz="7200" smtClean="0">
                <a:solidFill>
                  <a:srgbClr val="FF0000"/>
                </a:solidFill>
              </a:rPr>
            </a:br>
            <a:r>
              <a:rPr lang="en-US" altLang="zh-TW" sz="7200" smtClean="0">
                <a:solidFill>
                  <a:schemeClr val="accent1"/>
                </a:solidFill>
              </a:rPr>
              <a:t>and </a:t>
            </a:r>
            <a:br>
              <a:rPr lang="en-US" altLang="zh-TW" sz="7200" smtClean="0">
                <a:solidFill>
                  <a:schemeClr val="accent1"/>
                </a:solidFill>
              </a:rPr>
            </a:br>
            <a:r>
              <a:rPr lang="en-US" altLang="zh-TW" sz="7200" smtClean="0">
                <a:solidFill>
                  <a:srgbClr val="FF0000"/>
                </a:solidFill>
              </a:rPr>
              <a:t>Behavior </a:t>
            </a:r>
            <a:br>
              <a:rPr lang="en-US" altLang="zh-TW" sz="7200" smtClean="0">
                <a:solidFill>
                  <a:srgbClr val="FF0000"/>
                </a:solidFill>
              </a:rPr>
            </a:br>
            <a:r>
              <a:rPr lang="en-US" altLang="zh-TW" sz="7200" smtClean="0">
                <a:solidFill>
                  <a:schemeClr val="accent1"/>
                </a:solidFill>
              </a:rPr>
              <a:t>on </a:t>
            </a:r>
            <a:br>
              <a:rPr lang="en-US" altLang="zh-TW" sz="7200" smtClean="0">
                <a:solidFill>
                  <a:schemeClr val="accent1"/>
                </a:solidFill>
              </a:rPr>
            </a:br>
            <a:r>
              <a:rPr lang="en-US" altLang="zh-TW" sz="7200" smtClean="0">
                <a:solidFill>
                  <a:schemeClr val="accent1"/>
                </a:solidFill>
              </a:rPr>
              <a:t>Social Media</a:t>
            </a:r>
            <a:endParaRPr lang="zh-TW" altLang="en-US" sz="7200" smtClean="0">
              <a:solidFill>
                <a:schemeClr val="accent1"/>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E255299-4771-4436-B4A1-CD7ECE797231}" type="slidenum">
              <a:rPr lang="zh-TW" altLang="en-US" sz="1200">
                <a:solidFill>
                  <a:srgbClr val="898989"/>
                </a:solidFill>
              </a:rPr>
              <a:pPr eaLnBrk="1" hangingPunct="1">
                <a:spcBef>
                  <a:spcPct val="0"/>
                </a:spcBef>
                <a:buFontTx/>
                <a:buNone/>
              </a:pPr>
              <a:t>120</a:t>
            </a:fld>
            <a:endParaRPr lang="zh-TW" altLang="en-US" sz="1200">
              <a:solidFill>
                <a:srgbClr val="898989"/>
              </a:solidFill>
            </a:endParaRPr>
          </a:p>
        </p:txBody>
      </p:sp>
      <p:pic>
        <p:nvPicPr>
          <p:cNvPr id="6246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91440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6"/>
          <p:cNvSpPr>
            <a:spLocks noChangeArrowheads="1"/>
          </p:cNvSpPr>
          <p:nvPr/>
        </p:nvSpPr>
        <p:spPr bwMode="auto">
          <a:xfrm>
            <a:off x="2460625" y="476250"/>
            <a:ext cx="4222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3"/>
              </a:rPr>
              <a:t>http://ckipsvr.iis.sinica.edu.tw/</a:t>
            </a:r>
            <a:endParaRPr lang="en-US" altLang="zh-TW" sz="2400">
              <a:latin typeface="Arial" charset="0"/>
              <a:ea typeface="MS PGothic" pitchFamily="34" charset="-128"/>
            </a:endParaRPr>
          </a:p>
        </p:txBody>
      </p:sp>
      <p:sp>
        <p:nvSpPr>
          <p:cNvPr id="62469" name="Rectangle 7"/>
          <p:cNvSpPr>
            <a:spLocks noChangeArrowheads="1"/>
          </p:cNvSpPr>
          <p:nvPr/>
        </p:nvSpPr>
        <p:spPr bwMode="auto">
          <a:xfrm>
            <a:off x="1492250" y="-4763"/>
            <a:ext cx="6159500"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CKIP </a:t>
            </a:r>
            <a:r>
              <a:rPr lang="zh-TW" altLang="en-US" sz="4000" b="1">
                <a:solidFill>
                  <a:srgbClr val="800000"/>
                </a:solidFill>
                <a:latin typeface="Arial" charset="0"/>
                <a:ea typeface="MS PGothic" pitchFamily="34" charset="-128"/>
              </a:rPr>
              <a:t>中研院中文斷詞系統</a:t>
            </a:r>
            <a:endParaRPr lang="en-US" altLang="zh-TW" sz="4000" b="1">
              <a:solidFill>
                <a:srgbClr val="800000"/>
              </a:solidFill>
              <a:latin typeface="Arial" charset="0"/>
              <a:ea typeface="MS PGothic" pitchFamily="34" charset="-128"/>
            </a:endParaRPr>
          </a:p>
        </p:txBody>
      </p:sp>
    </p:spTree>
    <p:extLst>
      <p:ext uri="{BB962C8B-B14F-4D97-AF65-F5344CB8AC3E}">
        <p14:creationId xmlns:p14="http://schemas.microsoft.com/office/powerpoint/2010/main" val="6922030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9E1498B-C989-4A71-A4B8-66C30BED0328}" type="slidenum">
              <a:rPr lang="zh-TW" altLang="en-US" sz="1200">
                <a:solidFill>
                  <a:srgbClr val="898989"/>
                </a:solidFill>
              </a:rPr>
              <a:pPr eaLnBrk="1" hangingPunct="1">
                <a:spcBef>
                  <a:spcPct val="0"/>
                </a:spcBef>
                <a:buFontTx/>
                <a:buNone/>
              </a:pPr>
              <a:t>121</a:t>
            </a:fld>
            <a:endParaRPr lang="zh-TW" altLang="en-US" sz="1200">
              <a:solidFill>
                <a:srgbClr val="898989"/>
              </a:solidFill>
            </a:endParaRPr>
          </a:p>
        </p:txBody>
      </p:sp>
      <p:sp>
        <p:nvSpPr>
          <p:cNvPr id="63491" name="Rectangle 6"/>
          <p:cNvSpPr>
            <a:spLocks noChangeArrowheads="1"/>
          </p:cNvSpPr>
          <p:nvPr/>
        </p:nvSpPr>
        <p:spPr bwMode="auto">
          <a:xfrm>
            <a:off x="1546225" y="14288"/>
            <a:ext cx="6051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2"/>
              </a:rPr>
              <a:t>http://nlp.stanford.edu/software/index.shtml</a:t>
            </a:r>
            <a:endParaRPr lang="en-US" altLang="zh-TW" sz="2400">
              <a:latin typeface="Arial" charset="0"/>
              <a:ea typeface="MS PGothic" pitchFamily="34" charset="-128"/>
            </a:endParaRPr>
          </a:p>
        </p:txBody>
      </p:sp>
      <p:pic>
        <p:nvPicPr>
          <p:cNvPr id="6349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575" y="536575"/>
            <a:ext cx="7056438" cy="620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838825" y="3141663"/>
            <a:ext cx="3125788" cy="1200150"/>
          </a:xfrm>
          <a:prstGeom prst="rect">
            <a:avLst/>
          </a:prstGeom>
        </p:spPr>
        <p:txBody>
          <a:bodyPr wrap="none">
            <a:spAutoFit/>
          </a:bodyPr>
          <a:lstStyle/>
          <a:p>
            <a:pPr algn="ctr">
              <a:defRPr/>
            </a:pPr>
            <a:r>
              <a:rPr lang="en-US" sz="3600" b="1" dirty="0">
                <a:solidFill>
                  <a:srgbClr val="800000"/>
                </a:solidFill>
                <a:ea typeface="ＭＳ Ｐゴシック" charset="0"/>
                <a:cs typeface="ＭＳ Ｐゴシック" charset="0"/>
              </a:rPr>
              <a:t>Stanford NLP</a:t>
            </a:r>
          </a:p>
          <a:p>
            <a:pPr algn="ctr">
              <a:defRPr/>
            </a:pPr>
            <a:r>
              <a:rPr lang="en-US" sz="3600" b="1" dirty="0">
                <a:solidFill>
                  <a:schemeClr val="accent4">
                    <a:lumMod val="75000"/>
                  </a:schemeClr>
                </a:solidFill>
                <a:ea typeface="ＭＳ Ｐゴシック" charset="0"/>
                <a:cs typeface="ＭＳ Ｐゴシック" charset="0"/>
              </a:rPr>
              <a:t>Software</a:t>
            </a:r>
          </a:p>
        </p:txBody>
      </p:sp>
    </p:spTree>
    <p:extLst>
      <p:ext uri="{BB962C8B-B14F-4D97-AF65-F5344CB8AC3E}">
        <p14:creationId xmlns:p14="http://schemas.microsoft.com/office/powerpoint/2010/main" val="93757748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87C22B0-7958-4329-BF56-DB64BE4D1770}" type="slidenum">
              <a:rPr lang="zh-TW" altLang="en-US" sz="1200">
                <a:solidFill>
                  <a:srgbClr val="898989"/>
                </a:solidFill>
              </a:rPr>
              <a:pPr eaLnBrk="1" hangingPunct="1">
                <a:spcBef>
                  <a:spcPct val="0"/>
                </a:spcBef>
                <a:buFontTx/>
                <a:buNone/>
              </a:pPr>
              <a:t>122</a:t>
            </a:fld>
            <a:endParaRPr lang="zh-TW" altLang="en-US" sz="1200">
              <a:solidFill>
                <a:srgbClr val="898989"/>
              </a:solidFill>
            </a:endParaRPr>
          </a:p>
        </p:txBody>
      </p:sp>
      <p:pic>
        <p:nvPicPr>
          <p:cNvPr id="645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490538"/>
            <a:ext cx="7200900"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5"/>
          <p:cNvSpPr>
            <a:spLocks noChangeArrowheads="1"/>
          </p:cNvSpPr>
          <p:nvPr/>
        </p:nvSpPr>
        <p:spPr bwMode="auto">
          <a:xfrm>
            <a:off x="2771775" y="0"/>
            <a:ext cx="6408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ea typeface="MS PGothic" pitchFamily="34" charset="-128"/>
                <a:hlinkClick r:id="rId3"/>
              </a:rPr>
              <a:t>http://nlp.stanford.edu:8080/corenlp/process</a:t>
            </a:r>
            <a:endParaRPr lang="en-US" altLang="zh-TW" sz="2400">
              <a:latin typeface="Arial" charset="0"/>
              <a:ea typeface="MS PGothic" pitchFamily="34" charset="-128"/>
            </a:endParaRPr>
          </a:p>
        </p:txBody>
      </p:sp>
      <p:sp>
        <p:nvSpPr>
          <p:cNvPr id="64517" name="Rectangle 7"/>
          <p:cNvSpPr>
            <a:spLocks noChangeArrowheads="1"/>
          </p:cNvSpPr>
          <p:nvPr/>
        </p:nvSpPr>
        <p:spPr bwMode="auto">
          <a:xfrm>
            <a:off x="-12700" y="3175"/>
            <a:ext cx="2847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b="1">
                <a:solidFill>
                  <a:srgbClr val="800000"/>
                </a:solidFill>
                <a:latin typeface="Arial" charset="0"/>
                <a:ea typeface="MS PGothic" pitchFamily="34" charset="-128"/>
              </a:rPr>
              <a:t>Stanford CoreNLP</a:t>
            </a:r>
          </a:p>
        </p:txBody>
      </p:sp>
    </p:spTree>
    <p:extLst>
      <p:ext uri="{BB962C8B-B14F-4D97-AF65-F5344CB8AC3E}">
        <p14:creationId xmlns:p14="http://schemas.microsoft.com/office/powerpoint/2010/main" val="17772051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BFD2058-C035-45D0-B233-76FCEDFE5FC2}" type="slidenum">
              <a:rPr lang="zh-TW" altLang="en-US" sz="1200">
                <a:solidFill>
                  <a:srgbClr val="898989"/>
                </a:solidFill>
              </a:rPr>
              <a:pPr eaLnBrk="1" hangingPunct="1">
                <a:spcBef>
                  <a:spcPct val="0"/>
                </a:spcBef>
                <a:buFontTx/>
                <a:buNone/>
              </a:pPr>
              <a:t>123</a:t>
            </a:fld>
            <a:endParaRPr lang="zh-TW" altLang="en-US" sz="1200">
              <a:solidFill>
                <a:srgbClr val="898989"/>
              </a:solidFill>
            </a:endParaRPr>
          </a:p>
        </p:txBody>
      </p:sp>
      <p:sp>
        <p:nvSpPr>
          <p:cNvPr id="6" name="Rectangle 5"/>
          <p:cNvSpPr/>
          <p:nvPr/>
        </p:nvSpPr>
        <p:spPr>
          <a:xfrm>
            <a:off x="1187450" y="1341438"/>
            <a:ext cx="6985000" cy="954087"/>
          </a:xfrm>
          <a:prstGeom prst="rect">
            <a:avLst/>
          </a:prstGeom>
          <a:solidFill>
            <a:schemeClr val="accent3">
              <a:lumMod val="20000"/>
              <a:lumOff val="80000"/>
            </a:schemeClr>
          </a:solidFill>
          <a:ln>
            <a:solidFill>
              <a:schemeClr val="accent3">
                <a:lumMod val="50000"/>
              </a:schemeClr>
            </a:solidFill>
          </a:ln>
        </p:spPr>
        <p:txBody>
          <a:bodyPr>
            <a:spAutoFit/>
          </a:bodyPr>
          <a:lstStyle/>
          <a:p>
            <a:pPr>
              <a:defRPr/>
            </a:pPr>
            <a:r>
              <a:rPr lang="en-US" sz="2800" dirty="0">
                <a:ea typeface="ＭＳ Ｐゴシック" charset="0"/>
                <a:cs typeface="ＭＳ Ｐゴシック" charset="0"/>
              </a:rPr>
              <a:t>Stanford University is located in California. It is a great university.</a:t>
            </a:r>
          </a:p>
        </p:txBody>
      </p:sp>
      <p:pic>
        <p:nvPicPr>
          <p:cNvPr id="6554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2965450"/>
            <a:ext cx="8585200" cy="32004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65541" name="Rectangle 8"/>
          <p:cNvSpPr>
            <a:spLocks noChangeArrowheads="1"/>
          </p:cNvSpPr>
          <p:nvPr/>
        </p:nvSpPr>
        <p:spPr bwMode="auto">
          <a:xfrm>
            <a:off x="1368425" y="663575"/>
            <a:ext cx="640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ea typeface="MS PGothic" pitchFamily="34" charset="-128"/>
                <a:hlinkClick r:id="rId3"/>
              </a:rPr>
              <a:t>http://nlp.stanford.edu:8080/corenlp/process</a:t>
            </a:r>
            <a:endParaRPr lang="en-US" altLang="zh-TW" sz="2400">
              <a:latin typeface="Arial" charset="0"/>
              <a:ea typeface="MS PGothic" pitchFamily="34" charset="-128"/>
            </a:endParaRPr>
          </a:p>
        </p:txBody>
      </p:sp>
      <p:sp>
        <p:nvSpPr>
          <p:cNvPr id="65542" name="Rectangle 9"/>
          <p:cNvSpPr>
            <a:spLocks noChangeArrowheads="1"/>
          </p:cNvSpPr>
          <p:nvPr/>
        </p:nvSpPr>
        <p:spPr bwMode="auto">
          <a:xfrm>
            <a:off x="2260600" y="30163"/>
            <a:ext cx="462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Stanford CoreNLP</a:t>
            </a:r>
          </a:p>
        </p:txBody>
      </p:sp>
    </p:spTree>
    <p:extLst>
      <p:ext uri="{BB962C8B-B14F-4D97-AF65-F5344CB8AC3E}">
        <p14:creationId xmlns:p14="http://schemas.microsoft.com/office/powerpoint/2010/main" val="1365401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40C02DD-CCF2-4B00-83DA-23C5CC370198}" type="slidenum">
              <a:rPr lang="zh-TW" altLang="en-US" sz="1200">
                <a:solidFill>
                  <a:srgbClr val="898989"/>
                </a:solidFill>
              </a:rPr>
              <a:pPr eaLnBrk="1" hangingPunct="1">
                <a:spcBef>
                  <a:spcPct val="0"/>
                </a:spcBef>
                <a:buFontTx/>
                <a:buNone/>
              </a:pPr>
              <a:t>124</a:t>
            </a:fld>
            <a:endParaRPr lang="zh-TW" altLang="en-US" sz="1200">
              <a:solidFill>
                <a:srgbClr val="898989"/>
              </a:solidFill>
            </a:endParaRPr>
          </a:p>
        </p:txBody>
      </p:sp>
      <p:pic>
        <p:nvPicPr>
          <p:cNvPr id="665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068638"/>
            <a:ext cx="8026400" cy="25781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187450" y="1341438"/>
            <a:ext cx="6985000" cy="954087"/>
          </a:xfrm>
          <a:prstGeom prst="rect">
            <a:avLst/>
          </a:prstGeom>
          <a:solidFill>
            <a:schemeClr val="accent3">
              <a:lumMod val="20000"/>
              <a:lumOff val="80000"/>
            </a:schemeClr>
          </a:solidFill>
          <a:ln>
            <a:solidFill>
              <a:schemeClr val="accent3">
                <a:lumMod val="50000"/>
              </a:schemeClr>
            </a:solidFill>
          </a:ln>
        </p:spPr>
        <p:txBody>
          <a:bodyPr>
            <a:spAutoFit/>
          </a:bodyPr>
          <a:lstStyle/>
          <a:p>
            <a:pPr>
              <a:defRPr/>
            </a:pPr>
            <a:r>
              <a:rPr lang="en-US" sz="2800" dirty="0">
                <a:ea typeface="ＭＳ Ｐゴシック" charset="0"/>
                <a:cs typeface="ＭＳ Ｐゴシック" charset="0"/>
              </a:rPr>
              <a:t>Stanford University is located in California. It is a great university.</a:t>
            </a:r>
          </a:p>
        </p:txBody>
      </p:sp>
      <p:sp>
        <p:nvSpPr>
          <p:cNvPr id="66565" name="Rectangle 7"/>
          <p:cNvSpPr>
            <a:spLocks noChangeArrowheads="1"/>
          </p:cNvSpPr>
          <p:nvPr/>
        </p:nvSpPr>
        <p:spPr bwMode="auto">
          <a:xfrm>
            <a:off x="1368425" y="663575"/>
            <a:ext cx="640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ea typeface="MS PGothic" pitchFamily="34" charset="-128"/>
                <a:hlinkClick r:id="rId3"/>
              </a:rPr>
              <a:t>http://nlp.stanford.edu:8080/corenlp/process</a:t>
            </a:r>
            <a:endParaRPr lang="en-US" altLang="zh-TW" sz="2400">
              <a:latin typeface="Arial" charset="0"/>
              <a:ea typeface="MS PGothic" pitchFamily="34" charset="-128"/>
            </a:endParaRPr>
          </a:p>
        </p:txBody>
      </p:sp>
      <p:sp>
        <p:nvSpPr>
          <p:cNvPr id="66566" name="Rectangle 8"/>
          <p:cNvSpPr>
            <a:spLocks noChangeArrowheads="1"/>
          </p:cNvSpPr>
          <p:nvPr/>
        </p:nvSpPr>
        <p:spPr bwMode="auto">
          <a:xfrm>
            <a:off x="2260600" y="30163"/>
            <a:ext cx="462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Stanford CoreNLP</a:t>
            </a:r>
          </a:p>
        </p:txBody>
      </p:sp>
    </p:spTree>
    <p:extLst>
      <p:ext uri="{BB962C8B-B14F-4D97-AF65-F5344CB8AC3E}">
        <p14:creationId xmlns:p14="http://schemas.microsoft.com/office/powerpoint/2010/main" val="13181526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2D21323E-2FC3-4F99-9CC5-2AF095BA154F}" type="slidenum">
              <a:rPr lang="zh-TW" altLang="en-US" sz="1200">
                <a:solidFill>
                  <a:srgbClr val="898989"/>
                </a:solidFill>
              </a:rPr>
              <a:pPr eaLnBrk="1" hangingPunct="1">
                <a:spcBef>
                  <a:spcPct val="0"/>
                </a:spcBef>
                <a:buFontTx/>
                <a:buNone/>
              </a:pPr>
              <a:t>125</a:t>
            </a:fld>
            <a:endParaRPr lang="zh-TW" altLang="en-US" sz="1200">
              <a:solidFill>
                <a:srgbClr val="898989"/>
              </a:solidFill>
            </a:endParaRPr>
          </a:p>
        </p:txBody>
      </p:sp>
      <p:pic>
        <p:nvPicPr>
          <p:cNvPr id="675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2997200"/>
            <a:ext cx="8893175" cy="2770188"/>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67588" name="Rectangle 6"/>
          <p:cNvSpPr>
            <a:spLocks noChangeArrowheads="1"/>
          </p:cNvSpPr>
          <p:nvPr/>
        </p:nvSpPr>
        <p:spPr bwMode="auto">
          <a:xfrm>
            <a:off x="1368425" y="663575"/>
            <a:ext cx="640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ea typeface="MS PGothic" pitchFamily="34" charset="-128"/>
                <a:hlinkClick r:id="rId3"/>
              </a:rPr>
              <a:t>http://nlp.stanford.edu:8080/corenlp/process</a:t>
            </a:r>
            <a:endParaRPr lang="en-US" altLang="zh-TW" sz="2400">
              <a:latin typeface="Arial" charset="0"/>
              <a:ea typeface="MS PGothic" pitchFamily="34" charset="-128"/>
            </a:endParaRPr>
          </a:p>
        </p:txBody>
      </p:sp>
      <p:sp>
        <p:nvSpPr>
          <p:cNvPr id="67589" name="Rectangle 7"/>
          <p:cNvSpPr>
            <a:spLocks noChangeArrowheads="1"/>
          </p:cNvSpPr>
          <p:nvPr/>
        </p:nvSpPr>
        <p:spPr bwMode="auto">
          <a:xfrm>
            <a:off x="2260600" y="30163"/>
            <a:ext cx="462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Stanford CoreNLP</a:t>
            </a:r>
          </a:p>
        </p:txBody>
      </p:sp>
      <p:sp>
        <p:nvSpPr>
          <p:cNvPr id="9" name="Rectangle 8"/>
          <p:cNvSpPr/>
          <p:nvPr/>
        </p:nvSpPr>
        <p:spPr>
          <a:xfrm>
            <a:off x="1187450" y="1341438"/>
            <a:ext cx="6985000" cy="954087"/>
          </a:xfrm>
          <a:prstGeom prst="rect">
            <a:avLst/>
          </a:prstGeom>
          <a:solidFill>
            <a:schemeClr val="accent3">
              <a:lumMod val="20000"/>
              <a:lumOff val="80000"/>
            </a:schemeClr>
          </a:solidFill>
          <a:ln>
            <a:solidFill>
              <a:schemeClr val="accent3">
                <a:lumMod val="50000"/>
              </a:schemeClr>
            </a:solidFill>
          </a:ln>
        </p:spPr>
        <p:txBody>
          <a:bodyPr>
            <a:spAutoFit/>
          </a:bodyPr>
          <a:lstStyle/>
          <a:p>
            <a:pPr>
              <a:defRPr/>
            </a:pPr>
            <a:r>
              <a:rPr lang="en-US" sz="2800" dirty="0">
                <a:ea typeface="ＭＳ Ｐゴシック" charset="0"/>
                <a:cs typeface="ＭＳ Ｐゴシック" charset="0"/>
              </a:rPr>
              <a:t>Stanford University is located in California. It is a great university.</a:t>
            </a:r>
          </a:p>
        </p:txBody>
      </p:sp>
    </p:spTree>
    <p:extLst>
      <p:ext uri="{BB962C8B-B14F-4D97-AF65-F5344CB8AC3E}">
        <p14:creationId xmlns:p14="http://schemas.microsoft.com/office/powerpoint/2010/main" val="7496978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EED420AA-FE02-4F6C-A884-6C487FC19942}" type="slidenum">
              <a:rPr lang="zh-TW" altLang="en-US" sz="1200">
                <a:solidFill>
                  <a:srgbClr val="898989"/>
                </a:solidFill>
              </a:rPr>
              <a:pPr eaLnBrk="1" hangingPunct="1">
                <a:spcBef>
                  <a:spcPct val="0"/>
                </a:spcBef>
                <a:buFontTx/>
                <a:buNone/>
              </a:pPr>
              <a:t>126</a:t>
            </a:fld>
            <a:endParaRPr lang="zh-TW" altLang="en-US" sz="1200">
              <a:solidFill>
                <a:srgbClr val="898989"/>
              </a:solidFill>
            </a:endParaRPr>
          </a:p>
        </p:txBody>
      </p:sp>
      <p:pic>
        <p:nvPicPr>
          <p:cNvPr id="6861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420938"/>
            <a:ext cx="8820150" cy="4103687"/>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68612" name="Rectangle 6"/>
          <p:cNvSpPr>
            <a:spLocks noChangeArrowheads="1"/>
          </p:cNvSpPr>
          <p:nvPr/>
        </p:nvSpPr>
        <p:spPr bwMode="auto">
          <a:xfrm>
            <a:off x="1368425" y="663575"/>
            <a:ext cx="640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ea typeface="MS PGothic" pitchFamily="34" charset="-128"/>
                <a:hlinkClick r:id="rId3"/>
              </a:rPr>
              <a:t>http://nlp.stanford.edu:8080/corenlp/process</a:t>
            </a:r>
            <a:endParaRPr lang="en-US" altLang="zh-TW" sz="2400">
              <a:latin typeface="Arial" charset="0"/>
              <a:ea typeface="MS PGothic" pitchFamily="34" charset="-128"/>
            </a:endParaRPr>
          </a:p>
        </p:txBody>
      </p:sp>
      <p:sp>
        <p:nvSpPr>
          <p:cNvPr id="68613" name="Rectangle 7"/>
          <p:cNvSpPr>
            <a:spLocks noChangeArrowheads="1"/>
          </p:cNvSpPr>
          <p:nvPr/>
        </p:nvSpPr>
        <p:spPr bwMode="auto">
          <a:xfrm>
            <a:off x="2260600" y="30163"/>
            <a:ext cx="462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Stanford CoreNLP</a:t>
            </a:r>
          </a:p>
        </p:txBody>
      </p:sp>
      <p:sp>
        <p:nvSpPr>
          <p:cNvPr id="9" name="Rectangle 8"/>
          <p:cNvSpPr/>
          <p:nvPr/>
        </p:nvSpPr>
        <p:spPr>
          <a:xfrm>
            <a:off x="1187450" y="1341438"/>
            <a:ext cx="6985000" cy="954087"/>
          </a:xfrm>
          <a:prstGeom prst="rect">
            <a:avLst/>
          </a:prstGeom>
          <a:solidFill>
            <a:schemeClr val="accent3">
              <a:lumMod val="20000"/>
              <a:lumOff val="80000"/>
            </a:schemeClr>
          </a:solidFill>
          <a:ln>
            <a:solidFill>
              <a:schemeClr val="accent3">
                <a:lumMod val="50000"/>
              </a:schemeClr>
            </a:solidFill>
          </a:ln>
        </p:spPr>
        <p:txBody>
          <a:bodyPr>
            <a:spAutoFit/>
          </a:bodyPr>
          <a:lstStyle/>
          <a:p>
            <a:pPr>
              <a:defRPr/>
            </a:pPr>
            <a:r>
              <a:rPr lang="en-US" sz="2800" dirty="0">
                <a:ea typeface="ＭＳ Ｐゴシック" charset="0"/>
                <a:cs typeface="ＭＳ Ｐゴシック" charset="0"/>
              </a:rPr>
              <a:t>Stanford University is located in California. It is a great university.</a:t>
            </a:r>
          </a:p>
        </p:txBody>
      </p:sp>
    </p:spTree>
    <p:extLst>
      <p:ext uri="{BB962C8B-B14F-4D97-AF65-F5344CB8AC3E}">
        <p14:creationId xmlns:p14="http://schemas.microsoft.com/office/powerpoint/2010/main" val="8852584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362CD19-16AD-49C5-BD35-AC7E4EAFF855}" type="slidenum">
              <a:rPr lang="zh-TW" altLang="en-US" sz="1200">
                <a:solidFill>
                  <a:srgbClr val="898989"/>
                </a:solidFill>
              </a:rPr>
              <a:pPr eaLnBrk="1" hangingPunct="1">
                <a:spcBef>
                  <a:spcPct val="0"/>
                </a:spcBef>
                <a:buFontTx/>
                <a:buNone/>
              </a:pPr>
              <a:t>127</a:t>
            </a:fld>
            <a:endParaRPr lang="zh-TW" altLang="en-US" sz="1200">
              <a:solidFill>
                <a:srgbClr val="898989"/>
              </a:solidFill>
            </a:endParaRPr>
          </a:p>
        </p:txBody>
      </p:sp>
      <p:pic>
        <p:nvPicPr>
          <p:cNvPr id="6963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152525"/>
            <a:ext cx="6337300" cy="56610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69636" name="Rectangle 5"/>
          <p:cNvSpPr>
            <a:spLocks noChangeArrowheads="1"/>
          </p:cNvSpPr>
          <p:nvPr/>
        </p:nvSpPr>
        <p:spPr bwMode="auto">
          <a:xfrm>
            <a:off x="1368425" y="663575"/>
            <a:ext cx="640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ea typeface="MS PGothic" pitchFamily="34" charset="-128"/>
                <a:hlinkClick r:id="rId3"/>
              </a:rPr>
              <a:t>http://nlp.stanford.edu:8080/corenlp/process</a:t>
            </a:r>
            <a:endParaRPr lang="en-US" altLang="zh-TW" sz="2400">
              <a:latin typeface="Arial" charset="0"/>
              <a:ea typeface="MS PGothic" pitchFamily="34" charset="-128"/>
            </a:endParaRPr>
          </a:p>
        </p:txBody>
      </p:sp>
      <p:sp>
        <p:nvSpPr>
          <p:cNvPr id="69637" name="Rectangle 6"/>
          <p:cNvSpPr>
            <a:spLocks noChangeArrowheads="1"/>
          </p:cNvSpPr>
          <p:nvPr/>
        </p:nvSpPr>
        <p:spPr bwMode="auto">
          <a:xfrm>
            <a:off x="2260600" y="30163"/>
            <a:ext cx="462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Stanford CoreNLP</a:t>
            </a:r>
          </a:p>
        </p:txBody>
      </p:sp>
    </p:spTree>
    <p:extLst>
      <p:ext uri="{BB962C8B-B14F-4D97-AF65-F5344CB8AC3E}">
        <p14:creationId xmlns:p14="http://schemas.microsoft.com/office/powerpoint/2010/main" val="7715921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90C2D47-779A-4358-9BBC-47E212293516}" type="slidenum">
              <a:rPr lang="zh-TW" altLang="en-US" sz="1200">
                <a:solidFill>
                  <a:srgbClr val="898989"/>
                </a:solidFill>
              </a:rPr>
              <a:pPr eaLnBrk="1" hangingPunct="1">
                <a:spcBef>
                  <a:spcPct val="0"/>
                </a:spcBef>
                <a:buFontTx/>
                <a:buNone/>
              </a:pPr>
              <a:t>128</a:t>
            </a:fld>
            <a:endParaRPr lang="zh-TW" altLang="en-US" sz="1200">
              <a:solidFill>
                <a:srgbClr val="898989"/>
              </a:solidFill>
            </a:endParaRPr>
          </a:p>
        </p:txBody>
      </p:sp>
      <p:pic>
        <p:nvPicPr>
          <p:cNvPr id="7065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22238"/>
            <a:ext cx="7232650" cy="669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5"/>
          <p:cNvSpPr>
            <a:spLocks noChangeArrowheads="1"/>
          </p:cNvSpPr>
          <p:nvPr/>
        </p:nvSpPr>
        <p:spPr bwMode="auto">
          <a:xfrm>
            <a:off x="3708400" y="0"/>
            <a:ext cx="5111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800">
                <a:latin typeface="Arial" charset="0"/>
                <a:ea typeface="MS PGothic" pitchFamily="34" charset="-128"/>
                <a:hlinkClick r:id="rId3"/>
              </a:rPr>
              <a:t>http://nlp.stanford.edu:8080/corenlp/process</a:t>
            </a:r>
            <a:endParaRPr lang="en-US" altLang="zh-TW" sz="1800">
              <a:latin typeface="Arial" charset="0"/>
              <a:ea typeface="MS PGothic" pitchFamily="34" charset="-128"/>
            </a:endParaRPr>
          </a:p>
        </p:txBody>
      </p:sp>
    </p:spTree>
    <p:extLst>
      <p:ext uri="{BB962C8B-B14F-4D97-AF65-F5344CB8AC3E}">
        <p14:creationId xmlns:p14="http://schemas.microsoft.com/office/powerpoint/2010/main" val="16428027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E88E048-A966-42BB-881B-D77603035C63}" type="slidenum">
              <a:rPr lang="zh-TW" altLang="en-US" sz="1200">
                <a:solidFill>
                  <a:srgbClr val="898989"/>
                </a:solidFill>
              </a:rPr>
              <a:pPr eaLnBrk="1" hangingPunct="1">
                <a:spcBef>
                  <a:spcPct val="0"/>
                </a:spcBef>
                <a:buFontTx/>
                <a:buNone/>
              </a:pPr>
              <a:t>129</a:t>
            </a:fld>
            <a:endParaRPr lang="zh-TW" altLang="en-US" sz="1200">
              <a:solidFill>
                <a:srgbClr val="898989"/>
              </a:solidFill>
            </a:endParaRPr>
          </a:p>
        </p:txBody>
      </p:sp>
      <p:pic>
        <p:nvPicPr>
          <p:cNvPr id="7168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0" y="2673350"/>
            <a:ext cx="8509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5"/>
          <p:cNvSpPr>
            <a:spLocks noChangeArrowheads="1"/>
          </p:cNvSpPr>
          <p:nvPr/>
        </p:nvSpPr>
        <p:spPr bwMode="auto">
          <a:xfrm>
            <a:off x="1368425" y="663575"/>
            <a:ext cx="640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ea typeface="MS PGothic" pitchFamily="34" charset="-128"/>
                <a:hlinkClick r:id="rId3"/>
              </a:rPr>
              <a:t>http://nlp.stanford.edu:8080/corenlp/process</a:t>
            </a:r>
            <a:endParaRPr lang="en-US" altLang="zh-TW" sz="2400">
              <a:latin typeface="Arial" charset="0"/>
              <a:ea typeface="MS PGothic" pitchFamily="34" charset="-128"/>
            </a:endParaRPr>
          </a:p>
        </p:txBody>
      </p:sp>
      <p:sp>
        <p:nvSpPr>
          <p:cNvPr id="71685" name="Rectangle 6"/>
          <p:cNvSpPr>
            <a:spLocks noChangeArrowheads="1"/>
          </p:cNvSpPr>
          <p:nvPr/>
        </p:nvSpPr>
        <p:spPr bwMode="auto">
          <a:xfrm>
            <a:off x="2260600" y="30163"/>
            <a:ext cx="462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Stanford CoreNLP</a:t>
            </a:r>
          </a:p>
        </p:txBody>
      </p:sp>
      <p:sp>
        <p:nvSpPr>
          <p:cNvPr id="8" name="Rectangle 7"/>
          <p:cNvSpPr/>
          <p:nvPr/>
        </p:nvSpPr>
        <p:spPr>
          <a:xfrm>
            <a:off x="1187450" y="1341438"/>
            <a:ext cx="6985000" cy="954087"/>
          </a:xfrm>
          <a:prstGeom prst="rect">
            <a:avLst/>
          </a:prstGeom>
          <a:solidFill>
            <a:schemeClr val="accent3">
              <a:lumMod val="20000"/>
              <a:lumOff val="80000"/>
            </a:schemeClr>
          </a:solidFill>
          <a:ln>
            <a:solidFill>
              <a:schemeClr val="accent3">
                <a:lumMod val="50000"/>
              </a:schemeClr>
            </a:solidFill>
          </a:ln>
        </p:spPr>
        <p:txBody>
          <a:bodyPr>
            <a:spAutoFit/>
          </a:bodyPr>
          <a:lstStyle/>
          <a:p>
            <a:pPr>
              <a:defRPr/>
            </a:pPr>
            <a:r>
              <a:rPr lang="en-US" sz="2800" dirty="0">
                <a:ea typeface="ＭＳ Ｐゴシック" charset="0"/>
                <a:cs typeface="ＭＳ Ｐゴシック" charset="0"/>
              </a:rPr>
              <a:t>Stanford University is located in California. It is a great university.</a:t>
            </a:r>
          </a:p>
        </p:txBody>
      </p:sp>
    </p:spTree>
    <p:extLst>
      <p:ext uri="{BB962C8B-B14F-4D97-AF65-F5344CB8AC3E}">
        <p14:creationId xmlns:p14="http://schemas.microsoft.com/office/powerpoint/2010/main" val="389073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07950" y="274638"/>
            <a:ext cx="8785225" cy="6107112"/>
          </a:xfrm>
        </p:spPr>
        <p:txBody>
          <a:bodyPr/>
          <a:lstStyle/>
          <a:p>
            <a:r>
              <a:rPr lang="en-US" altLang="zh-TW" sz="8500" smtClean="0">
                <a:solidFill>
                  <a:schemeClr val="accent1"/>
                </a:solidFill>
              </a:rPr>
              <a:t>How consumers </a:t>
            </a:r>
            <a:br>
              <a:rPr lang="en-US" altLang="zh-TW" sz="8500" smtClean="0">
                <a:solidFill>
                  <a:schemeClr val="accent1"/>
                </a:solidFill>
              </a:rPr>
            </a:br>
            <a:r>
              <a:rPr lang="en-US" altLang="zh-TW" sz="8500" smtClean="0">
                <a:solidFill>
                  <a:srgbClr val="FF0000"/>
                </a:solidFill>
              </a:rPr>
              <a:t>think, feel, and act</a:t>
            </a:r>
            <a:r>
              <a:rPr lang="en-US" altLang="zh-TW" sz="8500" smtClean="0"/>
              <a:t> </a:t>
            </a:r>
          </a:p>
        </p:txBody>
      </p:sp>
      <p:sp>
        <p:nvSpPr>
          <p:cNvPr id="92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67891B7-0C68-4C17-8BE0-C4D67A0B6E3A}" type="slidenum">
              <a:rPr lang="zh-TW" altLang="en-US" sz="1200">
                <a:solidFill>
                  <a:srgbClr val="898989"/>
                </a:solidFill>
              </a:rPr>
              <a:pPr eaLnBrk="1" hangingPunct="1">
                <a:spcBef>
                  <a:spcPct val="0"/>
                </a:spcBef>
                <a:buFontTx/>
                <a:buNone/>
              </a:pPr>
              <a:t>13</a:t>
            </a:fld>
            <a:endParaRPr lang="zh-TW" altLang="en-US" sz="1200">
              <a:solidFill>
                <a:srgbClr val="898989"/>
              </a:solidFill>
            </a:endParaRPr>
          </a:p>
        </p:txBody>
      </p:sp>
      <p:sp>
        <p:nvSpPr>
          <p:cNvPr id="4" name="Rectangle 3"/>
          <p:cNvSpPr/>
          <p:nvPr/>
        </p:nvSpPr>
        <p:spPr>
          <a:xfrm>
            <a:off x="1692275" y="6611938"/>
            <a:ext cx="5957888" cy="246062"/>
          </a:xfrm>
          <a:prstGeom prst="rect">
            <a:avLst/>
          </a:prstGeom>
        </p:spPr>
        <p:txBody>
          <a:bodyPr>
            <a:spAutoFit/>
          </a:bodyPr>
          <a:lstStyle/>
          <a:p>
            <a:pPr algn="ctr">
              <a:defRPr/>
            </a:pPr>
            <a:r>
              <a:rPr lang="en-US" altLang="zh-TW" sz="1000" dirty="0">
                <a:solidFill>
                  <a:schemeClr val="bg1">
                    <a:lumMod val="75000"/>
                  </a:schemeClr>
                </a:solidFill>
                <a:latin typeface="Calibri" charset="0"/>
                <a:ea typeface="標楷體" charset="0"/>
                <a:cs typeface="標楷體" charset="0"/>
              </a:rPr>
              <a:t>Source: Philip </a:t>
            </a:r>
            <a:r>
              <a:rPr lang="en-US" altLang="zh-TW" sz="1000" dirty="0" err="1">
                <a:solidFill>
                  <a:schemeClr val="bg1">
                    <a:lumMod val="75000"/>
                  </a:schemeClr>
                </a:solidFill>
                <a:latin typeface="Calibri" charset="0"/>
                <a:ea typeface="標楷體" charset="0"/>
                <a:cs typeface="標楷體" charset="0"/>
              </a:rPr>
              <a:t>Kotler</a:t>
            </a:r>
            <a:r>
              <a:rPr lang="en-US" altLang="zh-TW" sz="1000" dirty="0">
                <a:solidFill>
                  <a:schemeClr val="bg1">
                    <a:lumMod val="75000"/>
                  </a:schemeClr>
                </a:solidFill>
                <a:latin typeface="Calibri" charset="0"/>
                <a:ea typeface="標楷體" charset="0"/>
                <a:cs typeface="標楷體" charset="0"/>
              </a:rPr>
              <a:t> &amp; Kevin Lane Keller, Marketing Management, 14th ed., Pearson, 2012</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27FA6F0-6C48-4A63-A680-0CA429C729E2}" type="slidenum">
              <a:rPr lang="zh-TW" altLang="en-US" sz="1200">
                <a:solidFill>
                  <a:srgbClr val="898989"/>
                </a:solidFill>
              </a:rPr>
              <a:pPr eaLnBrk="1" hangingPunct="1">
                <a:spcBef>
                  <a:spcPct val="0"/>
                </a:spcBef>
                <a:buFontTx/>
                <a:buNone/>
              </a:pPr>
              <a:t>130</a:t>
            </a:fld>
            <a:endParaRPr lang="zh-TW" altLang="en-US" sz="1200">
              <a:solidFill>
                <a:srgbClr val="898989"/>
              </a:solidFill>
            </a:endParaRPr>
          </a:p>
        </p:txBody>
      </p:sp>
      <p:pic>
        <p:nvPicPr>
          <p:cNvPr id="7270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713" y="2420938"/>
            <a:ext cx="858043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5"/>
          <p:cNvSpPr>
            <a:spLocks noChangeArrowheads="1"/>
          </p:cNvSpPr>
          <p:nvPr/>
        </p:nvSpPr>
        <p:spPr bwMode="auto">
          <a:xfrm>
            <a:off x="1368425" y="663575"/>
            <a:ext cx="640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ea typeface="MS PGothic" pitchFamily="34" charset="-128"/>
                <a:hlinkClick r:id="rId3"/>
              </a:rPr>
              <a:t>http://nlp.stanford.edu:8080/corenlp/process</a:t>
            </a:r>
            <a:endParaRPr lang="en-US" altLang="zh-TW" sz="2400">
              <a:latin typeface="Arial" charset="0"/>
              <a:ea typeface="MS PGothic" pitchFamily="34" charset="-128"/>
            </a:endParaRPr>
          </a:p>
        </p:txBody>
      </p:sp>
      <p:sp>
        <p:nvSpPr>
          <p:cNvPr id="72709" name="Rectangle 6"/>
          <p:cNvSpPr>
            <a:spLocks noChangeArrowheads="1"/>
          </p:cNvSpPr>
          <p:nvPr/>
        </p:nvSpPr>
        <p:spPr bwMode="auto">
          <a:xfrm>
            <a:off x="2260600" y="30163"/>
            <a:ext cx="462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Stanford CoreNLP</a:t>
            </a:r>
          </a:p>
        </p:txBody>
      </p:sp>
      <p:sp>
        <p:nvSpPr>
          <p:cNvPr id="8" name="Rectangle 7"/>
          <p:cNvSpPr/>
          <p:nvPr/>
        </p:nvSpPr>
        <p:spPr>
          <a:xfrm>
            <a:off x="1187450" y="1341438"/>
            <a:ext cx="6985000" cy="954087"/>
          </a:xfrm>
          <a:prstGeom prst="rect">
            <a:avLst/>
          </a:prstGeom>
          <a:solidFill>
            <a:schemeClr val="accent3">
              <a:lumMod val="20000"/>
              <a:lumOff val="80000"/>
            </a:schemeClr>
          </a:solidFill>
          <a:ln>
            <a:solidFill>
              <a:schemeClr val="accent3">
                <a:lumMod val="50000"/>
              </a:schemeClr>
            </a:solidFill>
          </a:ln>
        </p:spPr>
        <p:txBody>
          <a:bodyPr>
            <a:spAutoFit/>
          </a:bodyPr>
          <a:lstStyle/>
          <a:p>
            <a:pPr>
              <a:defRPr/>
            </a:pPr>
            <a:r>
              <a:rPr lang="en-US" sz="2800" dirty="0">
                <a:ea typeface="ＭＳ Ｐゴシック" charset="0"/>
                <a:cs typeface="ＭＳ Ｐゴシック" charset="0"/>
              </a:rPr>
              <a:t>Stanford University is located in California. It is a great university.</a:t>
            </a:r>
          </a:p>
        </p:txBody>
      </p:sp>
    </p:spTree>
    <p:extLst>
      <p:ext uri="{BB962C8B-B14F-4D97-AF65-F5344CB8AC3E}">
        <p14:creationId xmlns:p14="http://schemas.microsoft.com/office/powerpoint/2010/main" val="786935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9FE293D-D9C9-4045-8821-929E4B5A171C}" type="slidenum">
              <a:rPr lang="zh-TW" altLang="en-US" sz="1200">
                <a:solidFill>
                  <a:srgbClr val="898989"/>
                </a:solidFill>
              </a:rPr>
              <a:pPr eaLnBrk="1" hangingPunct="1">
                <a:spcBef>
                  <a:spcPct val="0"/>
                </a:spcBef>
                <a:buFontTx/>
                <a:buNone/>
              </a:pPr>
              <a:t>131</a:t>
            </a:fld>
            <a:endParaRPr lang="zh-TW" altLang="en-US" sz="1200">
              <a:solidFill>
                <a:srgbClr val="898989"/>
              </a:solidFill>
            </a:endParaRPr>
          </a:p>
        </p:txBody>
      </p:sp>
      <p:pic>
        <p:nvPicPr>
          <p:cNvPr id="7373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2997200"/>
            <a:ext cx="720883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6"/>
          <p:cNvSpPr>
            <a:spLocks noChangeArrowheads="1"/>
          </p:cNvSpPr>
          <p:nvPr/>
        </p:nvSpPr>
        <p:spPr bwMode="auto">
          <a:xfrm>
            <a:off x="1368425" y="663575"/>
            <a:ext cx="640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ea typeface="MS PGothic" pitchFamily="34" charset="-128"/>
                <a:hlinkClick r:id="rId3"/>
              </a:rPr>
              <a:t>http://nlp.stanford.edu:8080/corenlp/process</a:t>
            </a:r>
            <a:endParaRPr lang="en-US" altLang="zh-TW" sz="2400">
              <a:latin typeface="Arial" charset="0"/>
              <a:ea typeface="MS PGothic" pitchFamily="34" charset="-128"/>
            </a:endParaRPr>
          </a:p>
        </p:txBody>
      </p:sp>
      <p:sp>
        <p:nvSpPr>
          <p:cNvPr id="73733" name="Rectangle 7"/>
          <p:cNvSpPr>
            <a:spLocks noChangeArrowheads="1"/>
          </p:cNvSpPr>
          <p:nvPr/>
        </p:nvSpPr>
        <p:spPr bwMode="auto">
          <a:xfrm>
            <a:off x="2260600" y="30163"/>
            <a:ext cx="462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Stanford CoreNLP</a:t>
            </a:r>
          </a:p>
        </p:txBody>
      </p:sp>
      <p:sp>
        <p:nvSpPr>
          <p:cNvPr id="9" name="Rectangle 8"/>
          <p:cNvSpPr/>
          <p:nvPr/>
        </p:nvSpPr>
        <p:spPr>
          <a:xfrm>
            <a:off x="1187450" y="1341438"/>
            <a:ext cx="6985000" cy="954087"/>
          </a:xfrm>
          <a:prstGeom prst="rect">
            <a:avLst/>
          </a:prstGeom>
          <a:solidFill>
            <a:schemeClr val="accent3">
              <a:lumMod val="20000"/>
              <a:lumOff val="80000"/>
            </a:schemeClr>
          </a:solidFill>
          <a:ln>
            <a:solidFill>
              <a:schemeClr val="accent3">
                <a:lumMod val="50000"/>
              </a:schemeClr>
            </a:solidFill>
          </a:ln>
        </p:spPr>
        <p:txBody>
          <a:bodyPr>
            <a:spAutoFit/>
          </a:bodyPr>
          <a:lstStyle/>
          <a:p>
            <a:pPr>
              <a:defRPr/>
            </a:pPr>
            <a:r>
              <a:rPr lang="en-US" sz="2800" dirty="0">
                <a:ea typeface="ＭＳ Ｐゴシック" charset="0"/>
                <a:cs typeface="ＭＳ Ｐゴシック" charset="0"/>
              </a:rPr>
              <a:t>Stanford University is located in California. It is a great university.</a:t>
            </a:r>
          </a:p>
        </p:txBody>
      </p:sp>
    </p:spTree>
    <p:extLst>
      <p:ext uri="{BB962C8B-B14F-4D97-AF65-F5344CB8AC3E}">
        <p14:creationId xmlns:p14="http://schemas.microsoft.com/office/powerpoint/2010/main" val="190008555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866ECE9-FA82-4551-AA8F-62AB19514176}" type="slidenum">
              <a:rPr lang="zh-TW" altLang="en-US" sz="1200">
                <a:solidFill>
                  <a:srgbClr val="898989"/>
                </a:solidFill>
              </a:rPr>
              <a:pPr eaLnBrk="1" hangingPunct="1">
                <a:spcBef>
                  <a:spcPct val="0"/>
                </a:spcBef>
                <a:buFontTx/>
                <a:buNone/>
              </a:pPr>
              <a:t>132</a:t>
            </a:fld>
            <a:endParaRPr lang="zh-TW" altLang="en-US" sz="1200">
              <a:solidFill>
                <a:srgbClr val="898989"/>
              </a:solidFill>
            </a:endParaRPr>
          </a:p>
        </p:txBody>
      </p:sp>
      <p:sp>
        <p:nvSpPr>
          <p:cNvPr id="74755" name="Rectangle 4"/>
          <p:cNvSpPr>
            <a:spLocks noChangeArrowheads="1"/>
          </p:cNvSpPr>
          <p:nvPr/>
        </p:nvSpPr>
        <p:spPr bwMode="auto">
          <a:xfrm>
            <a:off x="34925" y="73025"/>
            <a:ext cx="9037638"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200">
                <a:solidFill>
                  <a:srgbClr val="FF0000"/>
                </a:solidFill>
                <a:latin typeface="Arial" charset="0"/>
                <a:ea typeface="MS PGothic" pitchFamily="34" charset="-128"/>
              </a:rPr>
              <a:t>Tokens</a:t>
            </a:r>
          </a:p>
          <a:p>
            <a:pPr eaLnBrk="1" hangingPunct="1">
              <a:spcBef>
                <a:spcPct val="0"/>
              </a:spcBef>
              <a:buFontTx/>
              <a:buNone/>
            </a:pPr>
            <a:r>
              <a:rPr lang="en-US" altLang="zh-TW" sz="1200">
                <a:solidFill>
                  <a:srgbClr val="FF0000"/>
                </a:solidFill>
                <a:latin typeface="Arial" charset="0"/>
                <a:ea typeface="MS PGothic" pitchFamily="34" charset="-128"/>
              </a:rPr>
              <a:t>Id	Word	Lemma	Char begin	Char end	POS	NER	Normalized NER	Speaker</a:t>
            </a:r>
          </a:p>
          <a:p>
            <a:pPr eaLnBrk="1" hangingPunct="1">
              <a:spcBef>
                <a:spcPct val="0"/>
              </a:spcBef>
              <a:buFontTx/>
              <a:buNone/>
            </a:pPr>
            <a:r>
              <a:rPr lang="en-US" altLang="zh-TW" sz="1200">
                <a:solidFill>
                  <a:srgbClr val="FF0000"/>
                </a:solidFill>
                <a:latin typeface="Arial" charset="0"/>
                <a:ea typeface="MS PGothic" pitchFamily="34" charset="-128"/>
              </a:rPr>
              <a:t>1	Stanford	Stanford	0	8	NNP	ORGANIZATION		PER0</a:t>
            </a:r>
          </a:p>
          <a:p>
            <a:pPr eaLnBrk="1" hangingPunct="1">
              <a:spcBef>
                <a:spcPct val="0"/>
              </a:spcBef>
              <a:buFontTx/>
              <a:buNone/>
            </a:pPr>
            <a:r>
              <a:rPr lang="en-US" altLang="zh-TW" sz="1200">
                <a:solidFill>
                  <a:srgbClr val="FF0000"/>
                </a:solidFill>
                <a:latin typeface="Arial" charset="0"/>
                <a:ea typeface="MS PGothic" pitchFamily="34" charset="-128"/>
              </a:rPr>
              <a:t>2	University	University	9	19	NNP	ORGANIZATION		PER0</a:t>
            </a:r>
          </a:p>
          <a:p>
            <a:pPr eaLnBrk="1" hangingPunct="1">
              <a:spcBef>
                <a:spcPct val="0"/>
              </a:spcBef>
              <a:buFontTx/>
              <a:buNone/>
            </a:pPr>
            <a:r>
              <a:rPr lang="en-US" altLang="zh-TW" sz="1200">
                <a:solidFill>
                  <a:srgbClr val="FF0000"/>
                </a:solidFill>
                <a:latin typeface="Arial" charset="0"/>
                <a:ea typeface="MS PGothic" pitchFamily="34" charset="-128"/>
              </a:rPr>
              <a:t>3	is	be	20	22	VBZ	O		PER0</a:t>
            </a:r>
          </a:p>
          <a:p>
            <a:pPr eaLnBrk="1" hangingPunct="1">
              <a:spcBef>
                <a:spcPct val="0"/>
              </a:spcBef>
              <a:buFontTx/>
              <a:buNone/>
            </a:pPr>
            <a:r>
              <a:rPr lang="en-US" altLang="zh-TW" sz="1200">
                <a:solidFill>
                  <a:srgbClr val="FF0000"/>
                </a:solidFill>
                <a:latin typeface="Arial" charset="0"/>
                <a:ea typeface="MS PGothic" pitchFamily="34" charset="-128"/>
              </a:rPr>
              <a:t>4	located	located	23	30	JJ	O		PER0</a:t>
            </a:r>
          </a:p>
          <a:p>
            <a:pPr eaLnBrk="1" hangingPunct="1">
              <a:spcBef>
                <a:spcPct val="0"/>
              </a:spcBef>
              <a:buFontTx/>
              <a:buNone/>
            </a:pPr>
            <a:r>
              <a:rPr lang="en-US" altLang="zh-TW" sz="1200">
                <a:solidFill>
                  <a:srgbClr val="FF0000"/>
                </a:solidFill>
                <a:latin typeface="Arial" charset="0"/>
                <a:ea typeface="MS PGothic" pitchFamily="34" charset="-128"/>
              </a:rPr>
              <a:t>5	in	in	31	33	IN	O		PER0</a:t>
            </a:r>
          </a:p>
          <a:p>
            <a:pPr eaLnBrk="1" hangingPunct="1">
              <a:spcBef>
                <a:spcPct val="0"/>
              </a:spcBef>
              <a:buFontTx/>
              <a:buNone/>
            </a:pPr>
            <a:r>
              <a:rPr lang="en-US" altLang="zh-TW" sz="1200">
                <a:solidFill>
                  <a:srgbClr val="FF0000"/>
                </a:solidFill>
                <a:latin typeface="Arial" charset="0"/>
                <a:ea typeface="MS PGothic" pitchFamily="34" charset="-128"/>
              </a:rPr>
              <a:t>6	California	California	34	44	NNP	LOCATION		PER0</a:t>
            </a:r>
          </a:p>
          <a:p>
            <a:pPr eaLnBrk="1" hangingPunct="1">
              <a:spcBef>
                <a:spcPct val="0"/>
              </a:spcBef>
              <a:buFontTx/>
              <a:buNone/>
            </a:pPr>
            <a:r>
              <a:rPr lang="en-US" altLang="zh-TW" sz="1200">
                <a:solidFill>
                  <a:srgbClr val="FF0000"/>
                </a:solidFill>
                <a:latin typeface="Arial" charset="0"/>
                <a:ea typeface="MS PGothic" pitchFamily="34" charset="-128"/>
              </a:rPr>
              <a:t>7	.	.	44	45	.	O		PER0</a:t>
            </a:r>
          </a:p>
          <a:p>
            <a:pPr eaLnBrk="1" hangingPunct="1">
              <a:spcBef>
                <a:spcPct val="0"/>
              </a:spcBef>
              <a:buFontTx/>
              <a:buNone/>
            </a:pPr>
            <a:endParaRPr lang="en-US" altLang="zh-TW" sz="1200">
              <a:latin typeface="Arial" charset="0"/>
              <a:ea typeface="MS PGothic" pitchFamily="34" charset="-128"/>
            </a:endParaRPr>
          </a:p>
          <a:p>
            <a:pPr eaLnBrk="1" hangingPunct="1">
              <a:spcBef>
                <a:spcPct val="0"/>
              </a:spcBef>
              <a:buFontTx/>
              <a:buNone/>
            </a:pPr>
            <a:r>
              <a:rPr lang="en-US" altLang="zh-TW" sz="1200">
                <a:solidFill>
                  <a:srgbClr val="FF0000"/>
                </a:solidFill>
                <a:latin typeface="Arial" charset="0"/>
                <a:ea typeface="MS PGothic" pitchFamily="34" charset="-128"/>
              </a:rPr>
              <a:t>Parse tree</a:t>
            </a:r>
          </a:p>
          <a:p>
            <a:pPr eaLnBrk="1" hangingPunct="1">
              <a:spcBef>
                <a:spcPct val="0"/>
              </a:spcBef>
              <a:buFontTx/>
              <a:buNone/>
            </a:pPr>
            <a:r>
              <a:rPr lang="en-US" altLang="zh-TW" sz="1200">
                <a:solidFill>
                  <a:srgbClr val="FF0000"/>
                </a:solidFill>
                <a:latin typeface="Arial" charset="0"/>
                <a:ea typeface="MS PGothic" pitchFamily="34" charset="-128"/>
              </a:rPr>
              <a:t>(ROOT (S (NP (NNP Stanford) (NNP University)) (VP (VBZ is) (ADJP (JJ located) (PP (IN in) (NP (NNP California))))) (. .)))</a:t>
            </a:r>
          </a:p>
          <a:p>
            <a:pPr eaLnBrk="1" hangingPunct="1">
              <a:spcBef>
                <a:spcPct val="0"/>
              </a:spcBef>
              <a:buFontTx/>
              <a:buNone/>
            </a:pPr>
            <a:endParaRPr lang="en-US" altLang="zh-TW" sz="1200">
              <a:latin typeface="Arial" charset="0"/>
              <a:ea typeface="MS PGothic" pitchFamily="34" charset="-128"/>
            </a:endParaRPr>
          </a:p>
          <a:p>
            <a:pPr eaLnBrk="1" hangingPunct="1">
              <a:spcBef>
                <a:spcPct val="0"/>
              </a:spcBef>
              <a:buFontTx/>
              <a:buNone/>
            </a:pPr>
            <a:r>
              <a:rPr lang="en-US" altLang="zh-TW" sz="1200">
                <a:latin typeface="Arial" charset="0"/>
                <a:ea typeface="MS PGothic" pitchFamily="34" charset="-128"/>
              </a:rPr>
              <a:t>Uncollapsed dependencies</a:t>
            </a:r>
          </a:p>
          <a:p>
            <a:pPr eaLnBrk="1" hangingPunct="1">
              <a:spcBef>
                <a:spcPct val="0"/>
              </a:spcBef>
              <a:buFontTx/>
              <a:buNone/>
            </a:pPr>
            <a:endParaRPr lang="en-US" altLang="zh-TW" sz="1200">
              <a:latin typeface="Arial" charset="0"/>
              <a:ea typeface="MS PGothic" pitchFamily="34" charset="-128"/>
            </a:endParaRPr>
          </a:p>
          <a:p>
            <a:pPr eaLnBrk="1" hangingPunct="1">
              <a:spcBef>
                <a:spcPct val="0"/>
              </a:spcBef>
              <a:buFontTx/>
              <a:buNone/>
            </a:pPr>
            <a:r>
              <a:rPr lang="en-US" altLang="zh-TW" sz="1200">
                <a:latin typeface="Arial" charset="0"/>
                <a:ea typeface="MS PGothic" pitchFamily="34" charset="-128"/>
              </a:rPr>
              <a:t>root ( ROOT-0 , located-4 )</a:t>
            </a:r>
          </a:p>
          <a:p>
            <a:pPr eaLnBrk="1" hangingPunct="1">
              <a:spcBef>
                <a:spcPct val="0"/>
              </a:spcBef>
              <a:buFontTx/>
              <a:buNone/>
            </a:pPr>
            <a:r>
              <a:rPr lang="en-US" altLang="zh-TW" sz="1200">
                <a:latin typeface="Arial" charset="0"/>
                <a:ea typeface="MS PGothic" pitchFamily="34" charset="-128"/>
              </a:rPr>
              <a:t>nn ( University-2 , Stanford-1 )</a:t>
            </a:r>
          </a:p>
          <a:p>
            <a:pPr eaLnBrk="1" hangingPunct="1">
              <a:spcBef>
                <a:spcPct val="0"/>
              </a:spcBef>
              <a:buFontTx/>
              <a:buNone/>
            </a:pPr>
            <a:r>
              <a:rPr lang="en-US" altLang="zh-TW" sz="1200">
                <a:latin typeface="Arial" charset="0"/>
                <a:ea typeface="MS PGothic" pitchFamily="34" charset="-128"/>
              </a:rPr>
              <a:t>nsubj ( located-4 , University-2 )</a:t>
            </a:r>
          </a:p>
          <a:p>
            <a:pPr eaLnBrk="1" hangingPunct="1">
              <a:spcBef>
                <a:spcPct val="0"/>
              </a:spcBef>
              <a:buFontTx/>
              <a:buNone/>
            </a:pPr>
            <a:r>
              <a:rPr lang="en-US" altLang="zh-TW" sz="1200">
                <a:latin typeface="Arial" charset="0"/>
                <a:ea typeface="MS PGothic" pitchFamily="34" charset="-128"/>
              </a:rPr>
              <a:t>cop ( located-4 , is-3 )</a:t>
            </a:r>
          </a:p>
          <a:p>
            <a:pPr eaLnBrk="1" hangingPunct="1">
              <a:spcBef>
                <a:spcPct val="0"/>
              </a:spcBef>
              <a:buFontTx/>
              <a:buNone/>
            </a:pPr>
            <a:r>
              <a:rPr lang="en-US" altLang="zh-TW" sz="1200">
                <a:latin typeface="Arial" charset="0"/>
                <a:ea typeface="MS PGothic" pitchFamily="34" charset="-128"/>
              </a:rPr>
              <a:t>prep ( located-4 , in-5 )</a:t>
            </a:r>
          </a:p>
          <a:p>
            <a:pPr eaLnBrk="1" hangingPunct="1">
              <a:spcBef>
                <a:spcPct val="0"/>
              </a:spcBef>
              <a:buFontTx/>
              <a:buNone/>
            </a:pPr>
            <a:r>
              <a:rPr lang="en-US" altLang="zh-TW" sz="1200">
                <a:latin typeface="Arial" charset="0"/>
                <a:ea typeface="MS PGothic" pitchFamily="34" charset="-128"/>
              </a:rPr>
              <a:t>pobj ( in-5 , California-6 )</a:t>
            </a:r>
          </a:p>
          <a:p>
            <a:pPr eaLnBrk="1" hangingPunct="1">
              <a:spcBef>
                <a:spcPct val="0"/>
              </a:spcBef>
              <a:buFontTx/>
              <a:buNone/>
            </a:pPr>
            <a:r>
              <a:rPr lang="en-US" altLang="zh-TW" sz="1200">
                <a:latin typeface="Arial" charset="0"/>
                <a:ea typeface="MS PGothic" pitchFamily="34" charset="-128"/>
              </a:rPr>
              <a:t>Collapsed dependencies</a:t>
            </a:r>
          </a:p>
          <a:p>
            <a:pPr eaLnBrk="1" hangingPunct="1">
              <a:spcBef>
                <a:spcPct val="0"/>
              </a:spcBef>
              <a:buFontTx/>
              <a:buNone/>
            </a:pPr>
            <a:endParaRPr lang="en-US" altLang="zh-TW" sz="1200">
              <a:latin typeface="Arial" charset="0"/>
              <a:ea typeface="MS PGothic" pitchFamily="34" charset="-128"/>
            </a:endParaRPr>
          </a:p>
          <a:p>
            <a:pPr eaLnBrk="1" hangingPunct="1">
              <a:spcBef>
                <a:spcPct val="0"/>
              </a:spcBef>
              <a:buFontTx/>
              <a:buNone/>
            </a:pPr>
            <a:r>
              <a:rPr lang="en-US" altLang="zh-TW" sz="1200">
                <a:latin typeface="Arial" charset="0"/>
                <a:ea typeface="MS PGothic" pitchFamily="34" charset="-128"/>
              </a:rPr>
              <a:t>root ( ROOT-0 , located-4 )</a:t>
            </a:r>
          </a:p>
          <a:p>
            <a:pPr eaLnBrk="1" hangingPunct="1">
              <a:spcBef>
                <a:spcPct val="0"/>
              </a:spcBef>
              <a:buFontTx/>
              <a:buNone/>
            </a:pPr>
            <a:r>
              <a:rPr lang="en-US" altLang="zh-TW" sz="1200">
                <a:latin typeface="Arial" charset="0"/>
                <a:ea typeface="MS PGothic" pitchFamily="34" charset="-128"/>
              </a:rPr>
              <a:t>nn ( University-2 , Stanford-1 )</a:t>
            </a:r>
          </a:p>
          <a:p>
            <a:pPr eaLnBrk="1" hangingPunct="1">
              <a:spcBef>
                <a:spcPct val="0"/>
              </a:spcBef>
              <a:buFontTx/>
              <a:buNone/>
            </a:pPr>
            <a:r>
              <a:rPr lang="en-US" altLang="zh-TW" sz="1200">
                <a:latin typeface="Arial" charset="0"/>
                <a:ea typeface="MS PGothic" pitchFamily="34" charset="-128"/>
              </a:rPr>
              <a:t>nsubj ( located-4 , University-2 )</a:t>
            </a:r>
          </a:p>
          <a:p>
            <a:pPr eaLnBrk="1" hangingPunct="1">
              <a:spcBef>
                <a:spcPct val="0"/>
              </a:spcBef>
              <a:buFontTx/>
              <a:buNone/>
            </a:pPr>
            <a:r>
              <a:rPr lang="en-US" altLang="zh-TW" sz="1200">
                <a:latin typeface="Arial" charset="0"/>
                <a:ea typeface="MS PGothic" pitchFamily="34" charset="-128"/>
              </a:rPr>
              <a:t>cop ( located-4 , is-3 )</a:t>
            </a:r>
          </a:p>
          <a:p>
            <a:pPr eaLnBrk="1" hangingPunct="1">
              <a:spcBef>
                <a:spcPct val="0"/>
              </a:spcBef>
              <a:buFontTx/>
              <a:buNone/>
            </a:pPr>
            <a:r>
              <a:rPr lang="en-US" altLang="zh-TW" sz="1200">
                <a:latin typeface="Arial" charset="0"/>
                <a:ea typeface="MS PGothic" pitchFamily="34" charset="-128"/>
              </a:rPr>
              <a:t>prep_in ( located-4 , California-6 )</a:t>
            </a:r>
          </a:p>
          <a:p>
            <a:pPr eaLnBrk="1" hangingPunct="1">
              <a:spcBef>
                <a:spcPct val="0"/>
              </a:spcBef>
              <a:buFontTx/>
              <a:buNone/>
            </a:pPr>
            <a:r>
              <a:rPr lang="en-US" altLang="zh-TW" sz="1200">
                <a:latin typeface="Arial" charset="0"/>
                <a:ea typeface="MS PGothic" pitchFamily="34" charset="-128"/>
              </a:rPr>
              <a:t>Collapsed dependencies with CC processed</a:t>
            </a:r>
          </a:p>
          <a:p>
            <a:pPr eaLnBrk="1" hangingPunct="1">
              <a:spcBef>
                <a:spcPct val="0"/>
              </a:spcBef>
              <a:buFontTx/>
              <a:buNone/>
            </a:pPr>
            <a:endParaRPr lang="en-US" altLang="zh-TW" sz="1200">
              <a:latin typeface="Arial" charset="0"/>
              <a:ea typeface="MS PGothic" pitchFamily="34" charset="-128"/>
            </a:endParaRPr>
          </a:p>
          <a:p>
            <a:pPr eaLnBrk="1" hangingPunct="1">
              <a:spcBef>
                <a:spcPct val="0"/>
              </a:spcBef>
              <a:buFontTx/>
              <a:buNone/>
            </a:pPr>
            <a:r>
              <a:rPr lang="en-US" altLang="zh-TW" sz="1200">
                <a:latin typeface="Arial" charset="0"/>
                <a:ea typeface="MS PGothic" pitchFamily="34" charset="-128"/>
              </a:rPr>
              <a:t>root ( ROOT-0 , located-4 )</a:t>
            </a:r>
          </a:p>
          <a:p>
            <a:pPr eaLnBrk="1" hangingPunct="1">
              <a:spcBef>
                <a:spcPct val="0"/>
              </a:spcBef>
              <a:buFontTx/>
              <a:buNone/>
            </a:pPr>
            <a:r>
              <a:rPr lang="en-US" altLang="zh-TW" sz="1200">
                <a:latin typeface="Arial" charset="0"/>
                <a:ea typeface="MS PGothic" pitchFamily="34" charset="-128"/>
              </a:rPr>
              <a:t>nn ( University-2 , Stanford-1 )</a:t>
            </a:r>
          </a:p>
          <a:p>
            <a:pPr eaLnBrk="1" hangingPunct="1">
              <a:spcBef>
                <a:spcPct val="0"/>
              </a:spcBef>
              <a:buFontTx/>
              <a:buNone/>
            </a:pPr>
            <a:r>
              <a:rPr lang="en-US" altLang="zh-TW" sz="1200">
                <a:latin typeface="Arial" charset="0"/>
                <a:ea typeface="MS PGothic" pitchFamily="34" charset="-128"/>
              </a:rPr>
              <a:t>nsubj ( located-4 , University-2 )</a:t>
            </a:r>
          </a:p>
          <a:p>
            <a:pPr eaLnBrk="1" hangingPunct="1">
              <a:spcBef>
                <a:spcPct val="0"/>
              </a:spcBef>
              <a:buFontTx/>
              <a:buNone/>
            </a:pPr>
            <a:r>
              <a:rPr lang="en-US" altLang="zh-TW" sz="1200">
                <a:latin typeface="Arial" charset="0"/>
                <a:ea typeface="MS PGothic" pitchFamily="34" charset="-128"/>
              </a:rPr>
              <a:t>cop ( located-4 , is-3 )</a:t>
            </a:r>
          </a:p>
          <a:p>
            <a:pPr eaLnBrk="1" hangingPunct="1">
              <a:spcBef>
                <a:spcPct val="0"/>
              </a:spcBef>
              <a:buFontTx/>
              <a:buNone/>
            </a:pPr>
            <a:r>
              <a:rPr lang="en-US" altLang="zh-TW" sz="1200">
                <a:latin typeface="Arial" charset="0"/>
                <a:ea typeface="MS PGothic" pitchFamily="34" charset="-128"/>
              </a:rPr>
              <a:t>prep_in ( located-4 , California-6 )</a:t>
            </a:r>
          </a:p>
        </p:txBody>
      </p:sp>
      <p:sp>
        <p:nvSpPr>
          <p:cNvPr id="74756" name="Rectangle 6"/>
          <p:cNvSpPr>
            <a:spLocks noChangeArrowheads="1"/>
          </p:cNvSpPr>
          <p:nvPr/>
        </p:nvSpPr>
        <p:spPr bwMode="auto">
          <a:xfrm>
            <a:off x="3563938" y="2781300"/>
            <a:ext cx="46212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Stanford CoreNLP</a:t>
            </a:r>
          </a:p>
        </p:txBody>
      </p:sp>
      <p:sp>
        <p:nvSpPr>
          <p:cNvPr id="8" name="Rectangle 7"/>
          <p:cNvSpPr/>
          <p:nvPr/>
        </p:nvSpPr>
        <p:spPr>
          <a:xfrm>
            <a:off x="2843213" y="3860800"/>
            <a:ext cx="6049962" cy="831850"/>
          </a:xfrm>
          <a:prstGeom prst="rect">
            <a:avLst/>
          </a:prstGeom>
          <a:solidFill>
            <a:schemeClr val="accent3">
              <a:lumMod val="20000"/>
              <a:lumOff val="80000"/>
            </a:schemeClr>
          </a:solidFill>
          <a:ln>
            <a:solidFill>
              <a:schemeClr val="accent3">
                <a:lumMod val="50000"/>
              </a:schemeClr>
            </a:solidFill>
          </a:ln>
        </p:spPr>
        <p:txBody>
          <a:bodyPr>
            <a:spAutoFit/>
          </a:bodyPr>
          <a:lstStyle/>
          <a:p>
            <a:pPr>
              <a:defRPr/>
            </a:pPr>
            <a:r>
              <a:rPr lang="en-US" sz="2400" dirty="0">
                <a:ea typeface="ＭＳ Ｐゴシック" charset="0"/>
                <a:cs typeface="ＭＳ Ｐゴシック" charset="0"/>
              </a:rPr>
              <a:t>Stanford University is located in California. It is a great university.</a:t>
            </a:r>
          </a:p>
        </p:txBody>
      </p:sp>
      <p:sp>
        <p:nvSpPr>
          <p:cNvPr id="74758" name="Rectangle 8"/>
          <p:cNvSpPr>
            <a:spLocks noChangeArrowheads="1"/>
          </p:cNvSpPr>
          <p:nvPr/>
        </p:nvSpPr>
        <p:spPr bwMode="auto">
          <a:xfrm>
            <a:off x="2843213" y="3429000"/>
            <a:ext cx="6049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a:latin typeface="Arial" charset="0"/>
                <a:ea typeface="MS PGothic" pitchFamily="34" charset="-128"/>
                <a:hlinkClick r:id="rId2"/>
              </a:rPr>
              <a:t>http://nlp.stanford.edu:8080/corenlp/process</a:t>
            </a:r>
            <a:endParaRPr lang="en-US" altLang="zh-TW" sz="2000">
              <a:latin typeface="Arial" charset="0"/>
              <a:ea typeface="MS PGothic" pitchFamily="34" charset="-128"/>
            </a:endParaRPr>
          </a:p>
        </p:txBody>
      </p:sp>
    </p:spTree>
    <p:extLst>
      <p:ext uri="{BB962C8B-B14F-4D97-AF65-F5344CB8AC3E}">
        <p14:creationId xmlns:p14="http://schemas.microsoft.com/office/powerpoint/2010/main" val="16561592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816E0B1-E317-45BB-9ADB-8045F7CF3092}" type="slidenum">
              <a:rPr lang="zh-TW" altLang="en-US" sz="1200">
                <a:solidFill>
                  <a:srgbClr val="898989"/>
                </a:solidFill>
              </a:rPr>
              <a:pPr eaLnBrk="1" hangingPunct="1">
                <a:spcBef>
                  <a:spcPct val="0"/>
                </a:spcBef>
                <a:buFontTx/>
                <a:buNone/>
              </a:pPr>
              <a:t>133</a:t>
            </a:fld>
            <a:endParaRPr lang="zh-TW" altLang="en-US" sz="1200">
              <a:solidFill>
                <a:srgbClr val="898989"/>
              </a:solidFill>
            </a:endParaRPr>
          </a:p>
        </p:txBody>
      </p:sp>
      <p:pic>
        <p:nvPicPr>
          <p:cNvPr id="7577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5888"/>
            <a:ext cx="4375150"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5"/>
          <p:cNvSpPr>
            <a:spLocks noChangeArrowheads="1"/>
          </p:cNvSpPr>
          <p:nvPr/>
        </p:nvSpPr>
        <p:spPr bwMode="auto">
          <a:xfrm>
            <a:off x="3708400" y="0"/>
            <a:ext cx="5111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800">
                <a:latin typeface="Arial" charset="0"/>
                <a:ea typeface="MS PGothic" pitchFamily="34" charset="-128"/>
                <a:hlinkClick r:id="rId3"/>
              </a:rPr>
              <a:t>http://nlp.stanford.edu:8080/corenlp/process</a:t>
            </a:r>
            <a:endParaRPr lang="en-US" altLang="zh-TW" sz="1800">
              <a:latin typeface="Arial" charset="0"/>
              <a:ea typeface="MS PGothic" pitchFamily="34" charset="-128"/>
            </a:endParaRPr>
          </a:p>
        </p:txBody>
      </p:sp>
    </p:spTree>
    <p:extLst>
      <p:ext uri="{BB962C8B-B14F-4D97-AF65-F5344CB8AC3E}">
        <p14:creationId xmlns:p14="http://schemas.microsoft.com/office/powerpoint/2010/main" val="15325121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188913"/>
            <a:ext cx="8229600" cy="647700"/>
          </a:xfrm>
        </p:spPr>
        <p:txBody>
          <a:bodyPr/>
          <a:lstStyle/>
          <a:p>
            <a:r>
              <a:rPr lang="en-US" altLang="zh-TW" smtClean="0">
                <a:solidFill>
                  <a:schemeClr val="accent1"/>
                </a:solidFill>
              </a:rPr>
              <a:t>NER for News Article</a:t>
            </a:r>
          </a:p>
        </p:txBody>
      </p:sp>
      <p:sp>
        <p:nvSpPr>
          <p:cNvPr id="7680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8491AB3E-F78A-4C9E-B4AD-87467D9DF7AB}" type="slidenum">
              <a:rPr lang="zh-TW" altLang="en-US" sz="1200">
                <a:solidFill>
                  <a:srgbClr val="898989"/>
                </a:solidFill>
              </a:rPr>
              <a:pPr eaLnBrk="1" hangingPunct="1">
                <a:spcBef>
                  <a:spcPct val="0"/>
                </a:spcBef>
                <a:buFontTx/>
                <a:buNone/>
              </a:pPr>
              <a:t>134</a:t>
            </a:fld>
            <a:endParaRPr lang="zh-TW" altLang="en-US" sz="1200">
              <a:solidFill>
                <a:srgbClr val="898989"/>
              </a:solidFill>
            </a:endParaRPr>
          </a:p>
        </p:txBody>
      </p:sp>
      <p:pic>
        <p:nvPicPr>
          <p:cNvPr id="76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57338"/>
            <a:ext cx="39338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Rectangle 5"/>
          <p:cNvSpPr>
            <a:spLocks noChangeArrowheads="1"/>
          </p:cNvSpPr>
          <p:nvPr/>
        </p:nvSpPr>
        <p:spPr bwMode="auto">
          <a:xfrm>
            <a:off x="4284663" y="1484313"/>
            <a:ext cx="45720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200">
                <a:latin typeface="Arial" charset="0"/>
                <a:ea typeface="MS PGothic" pitchFamily="34" charset="-128"/>
              </a:rPr>
              <a:t>Bill Gates no longer Microsoft's biggest shareholder</a:t>
            </a:r>
          </a:p>
          <a:p>
            <a:pPr eaLnBrk="1" hangingPunct="1">
              <a:spcBef>
                <a:spcPct val="0"/>
              </a:spcBef>
              <a:buFontTx/>
              <a:buNone/>
            </a:pPr>
            <a:r>
              <a:rPr lang="en-US" altLang="zh-TW" sz="1200">
                <a:latin typeface="Arial" charset="0"/>
                <a:ea typeface="MS PGothic" pitchFamily="34" charset="-128"/>
              </a:rPr>
              <a:t>By Patrick M. Sheridan  @CNNTech May 2, 2014: 5:46 PM ET</a:t>
            </a:r>
          </a:p>
          <a:p>
            <a:pPr eaLnBrk="1" hangingPunct="1">
              <a:spcBef>
                <a:spcPct val="0"/>
              </a:spcBef>
              <a:buFontTx/>
              <a:buNone/>
            </a:pPr>
            <a:endParaRPr lang="en-US" altLang="zh-TW" sz="1200">
              <a:latin typeface="Arial" charset="0"/>
              <a:ea typeface="MS PGothic" pitchFamily="34" charset="-128"/>
            </a:endParaRPr>
          </a:p>
          <a:p>
            <a:pPr eaLnBrk="1" hangingPunct="1">
              <a:spcBef>
                <a:spcPct val="0"/>
              </a:spcBef>
              <a:buFontTx/>
              <a:buNone/>
            </a:pPr>
            <a:r>
              <a:rPr lang="en-US" altLang="zh-TW" sz="1200">
                <a:latin typeface="Arial" charset="0"/>
                <a:ea typeface="MS PGothic" pitchFamily="34" charset="-128"/>
              </a:rPr>
              <a:t>Bill Gates sold nearly 8 million shares of Microsoft over the past two days.</a:t>
            </a:r>
          </a:p>
          <a:p>
            <a:pPr eaLnBrk="1" hangingPunct="1">
              <a:spcBef>
                <a:spcPct val="0"/>
              </a:spcBef>
              <a:buFontTx/>
              <a:buNone/>
            </a:pPr>
            <a:endParaRPr lang="en-US" altLang="zh-TW" sz="1200">
              <a:latin typeface="Arial" charset="0"/>
              <a:ea typeface="MS PGothic" pitchFamily="34" charset="-128"/>
            </a:endParaRPr>
          </a:p>
          <a:p>
            <a:pPr eaLnBrk="1" hangingPunct="1">
              <a:spcBef>
                <a:spcPct val="0"/>
              </a:spcBef>
              <a:buFontTx/>
              <a:buNone/>
            </a:pPr>
            <a:r>
              <a:rPr lang="en-US" altLang="zh-TW" sz="1200">
                <a:latin typeface="Arial" charset="0"/>
                <a:ea typeface="MS PGothic" pitchFamily="34" charset="-128"/>
              </a:rPr>
              <a:t>NEW YORK (CNNMoney)</a:t>
            </a:r>
          </a:p>
          <a:p>
            <a:pPr eaLnBrk="1" hangingPunct="1">
              <a:spcBef>
                <a:spcPct val="0"/>
              </a:spcBef>
              <a:buFontTx/>
              <a:buNone/>
            </a:pPr>
            <a:endParaRPr lang="en-US" altLang="zh-TW" sz="1200">
              <a:latin typeface="Arial" charset="0"/>
              <a:ea typeface="MS PGothic" pitchFamily="34" charset="-128"/>
            </a:endParaRPr>
          </a:p>
          <a:p>
            <a:pPr eaLnBrk="1" hangingPunct="1">
              <a:spcBef>
                <a:spcPct val="0"/>
              </a:spcBef>
              <a:buFontTx/>
              <a:buNone/>
            </a:pPr>
            <a:r>
              <a:rPr lang="en-US" altLang="zh-TW" sz="1200">
                <a:latin typeface="Arial" charset="0"/>
                <a:ea typeface="MS PGothic" pitchFamily="34" charset="-128"/>
              </a:rPr>
              <a:t>For the first time in Microsoft's history, founder Bill Gates is no longer its largest individual shareholder.</a:t>
            </a:r>
          </a:p>
          <a:p>
            <a:pPr eaLnBrk="1" hangingPunct="1">
              <a:spcBef>
                <a:spcPct val="0"/>
              </a:spcBef>
              <a:buFontTx/>
              <a:buNone/>
            </a:pPr>
            <a:r>
              <a:rPr lang="en-US" altLang="zh-TW" sz="1200">
                <a:latin typeface="Arial" charset="0"/>
                <a:ea typeface="MS PGothic" pitchFamily="34" charset="-128"/>
              </a:rPr>
              <a:t>In the past two days, Gates has sold nearly 8 million shares of Microsoft (MSFT, Fortune 500), bringing down his total to roughly 330 million.</a:t>
            </a:r>
          </a:p>
          <a:p>
            <a:pPr eaLnBrk="1" hangingPunct="1">
              <a:spcBef>
                <a:spcPct val="0"/>
              </a:spcBef>
              <a:buFontTx/>
              <a:buNone/>
            </a:pPr>
            <a:endParaRPr lang="en-US" altLang="zh-TW" sz="1200">
              <a:latin typeface="Arial" charset="0"/>
              <a:ea typeface="MS PGothic" pitchFamily="34" charset="-128"/>
            </a:endParaRPr>
          </a:p>
          <a:p>
            <a:pPr eaLnBrk="1" hangingPunct="1">
              <a:spcBef>
                <a:spcPct val="0"/>
              </a:spcBef>
              <a:buFontTx/>
              <a:buNone/>
            </a:pPr>
            <a:r>
              <a:rPr lang="en-US" altLang="zh-TW" sz="1200">
                <a:latin typeface="Arial" charset="0"/>
                <a:ea typeface="MS PGothic" pitchFamily="34" charset="-128"/>
              </a:rPr>
              <a:t>That puts him behind Microsoft's former CEO Steve Ballmer who owns 333 million shares.</a:t>
            </a:r>
          </a:p>
          <a:p>
            <a:pPr eaLnBrk="1" hangingPunct="1">
              <a:spcBef>
                <a:spcPct val="0"/>
              </a:spcBef>
              <a:buFontTx/>
              <a:buNone/>
            </a:pPr>
            <a:r>
              <a:rPr lang="en-US" altLang="zh-TW" sz="1200">
                <a:latin typeface="Arial" charset="0"/>
                <a:ea typeface="MS PGothic" pitchFamily="34" charset="-128"/>
              </a:rPr>
              <a:t>Related: Gates reclaims title of world's richest billionaire</a:t>
            </a:r>
          </a:p>
          <a:p>
            <a:pPr eaLnBrk="1" hangingPunct="1">
              <a:spcBef>
                <a:spcPct val="0"/>
              </a:spcBef>
              <a:buFontTx/>
              <a:buNone/>
            </a:pPr>
            <a:r>
              <a:rPr lang="en-US" altLang="zh-TW" sz="1200">
                <a:latin typeface="Arial" charset="0"/>
                <a:ea typeface="MS PGothic" pitchFamily="34" charset="-128"/>
              </a:rPr>
              <a:t>Ballmer, who was Microsoft's CEO until earlier this year, was one of Gates' first hires.</a:t>
            </a:r>
          </a:p>
          <a:p>
            <a:pPr eaLnBrk="1" hangingPunct="1">
              <a:spcBef>
                <a:spcPct val="0"/>
              </a:spcBef>
              <a:buFontTx/>
              <a:buNone/>
            </a:pPr>
            <a:r>
              <a:rPr lang="en-US" altLang="zh-TW" sz="1200">
                <a:latin typeface="Arial" charset="0"/>
                <a:ea typeface="MS PGothic" pitchFamily="34" charset="-128"/>
              </a:rPr>
              <a:t>It's a passing of the torch for Gates who has always been the largest single owner of his company's stock. Gates now spends his time and personal fortune helping run the Bill &amp; Melinda Gates foundation.</a:t>
            </a:r>
          </a:p>
          <a:p>
            <a:pPr eaLnBrk="1" hangingPunct="1">
              <a:spcBef>
                <a:spcPct val="0"/>
              </a:spcBef>
              <a:buFontTx/>
              <a:buNone/>
            </a:pPr>
            <a:r>
              <a:rPr lang="en-US" altLang="zh-TW" sz="1200">
                <a:latin typeface="Arial" charset="0"/>
                <a:ea typeface="MS PGothic" pitchFamily="34" charset="-128"/>
              </a:rPr>
              <a:t>The foundation has spent $28.3 billion fighting hunger and poverty since its inception back in 1997.</a:t>
            </a:r>
          </a:p>
        </p:txBody>
      </p:sp>
      <p:sp>
        <p:nvSpPr>
          <p:cNvPr id="76806" name="Rectangle 6"/>
          <p:cNvSpPr>
            <a:spLocks noChangeArrowheads="1"/>
          </p:cNvSpPr>
          <p:nvPr/>
        </p:nvSpPr>
        <p:spPr bwMode="auto">
          <a:xfrm>
            <a:off x="250825" y="1052513"/>
            <a:ext cx="856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latin typeface="Arial" charset="0"/>
                <a:ea typeface="MS PGothic" pitchFamily="34" charset="-128"/>
                <a:hlinkClick r:id="rId3"/>
              </a:rPr>
              <a:t>http://money.cnn.com/2014/05/02/technology/gates-microsoft-stock-sale/index.html</a:t>
            </a:r>
            <a:endParaRPr lang="en-US" altLang="zh-TW" sz="1800">
              <a:latin typeface="Arial" charset="0"/>
              <a:ea typeface="MS PGothic" pitchFamily="34" charset="-128"/>
            </a:endParaRPr>
          </a:p>
        </p:txBody>
      </p:sp>
    </p:spTree>
    <p:extLst>
      <p:ext uri="{BB962C8B-B14F-4D97-AF65-F5344CB8AC3E}">
        <p14:creationId xmlns:p14="http://schemas.microsoft.com/office/powerpoint/2010/main" val="1358244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327150"/>
            <a:ext cx="9144000" cy="5197475"/>
          </a:xfrm>
          <a:prstGeom prst="rect">
            <a:avLst/>
          </a:prstGeom>
          <a:ln>
            <a:solidFill>
              <a:schemeClr val="bg1">
                <a:lumMod val="75000"/>
              </a:schemeClr>
            </a:solidFill>
          </a:ln>
        </p:spPr>
      </p:pic>
      <p:sp>
        <p:nvSpPr>
          <p:cNvPr id="77827" name="Title 1"/>
          <p:cNvSpPr>
            <a:spLocks noGrp="1"/>
          </p:cNvSpPr>
          <p:nvPr>
            <p:ph type="title"/>
          </p:nvPr>
        </p:nvSpPr>
        <p:spPr>
          <a:xfrm>
            <a:off x="457200" y="0"/>
            <a:ext cx="8229600" cy="620713"/>
          </a:xfrm>
        </p:spPr>
        <p:txBody>
          <a:bodyPr/>
          <a:lstStyle/>
          <a:p>
            <a:r>
              <a:rPr lang="en-US" altLang="zh-TW" sz="4000" smtClean="0">
                <a:solidFill>
                  <a:schemeClr val="accent1"/>
                </a:solidFill>
              </a:rPr>
              <a:t>Stanford Named Entity Tagger (NER)</a:t>
            </a:r>
          </a:p>
        </p:txBody>
      </p:sp>
      <p:sp>
        <p:nvSpPr>
          <p:cNvPr id="7782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818A81B-E1B7-4C7C-8DCE-CA09574638D7}" type="slidenum">
              <a:rPr lang="zh-TW" altLang="en-US" sz="1200">
                <a:solidFill>
                  <a:srgbClr val="898989"/>
                </a:solidFill>
              </a:rPr>
              <a:pPr eaLnBrk="1" hangingPunct="1">
                <a:spcBef>
                  <a:spcPct val="0"/>
                </a:spcBef>
                <a:buFontTx/>
                <a:buNone/>
              </a:pPr>
              <a:t>135</a:t>
            </a:fld>
            <a:endParaRPr lang="zh-TW" altLang="en-US" sz="1200">
              <a:solidFill>
                <a:srgbClr val="898989"/>
              </a:solidFill>
            </a:endParaRPr>
          </a:p>
        </p:txBody>
      </p:sp>
      <p:sp>
        <p:nvSpPr>
          <p:cNvPr id="77829" name="Rectangle 5"/>
          <p:cNvSpPr>
            <a:spLocks noChangeArrowheads="1"/>
          </p:cNvSpPr>
          <p:nvPr/>
        </p:nvSpPr>
        <p:spPr bwMode="auto">
          <a:xfrm>
            <a:off x="1476375" y="620713"/>
            <a:ext cx="5624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3"/>
              </a:rPr>
              <a:t>http://nlp.stanford.edu:8080/ner/process</a:t>
            </a:r>
            <a:endParaRPr lang="en-US" altLang="zh-TW" sz="2400">
              <a:latin typeface="Arial" charset="0"/>
              <a:ea typeface="MS PGothic" pitchFamily="34" charset="-128"/>
            </a:endParaRPr>
          </a:p>
        </p:txBody>
      </p:sp>
    </p:spTree>
    <p:extLst>
      <p:ext uri="{BB962C8B-B14F-4D97-AF65-F5344CB8AC3E}">
        <p14:creationId xmlns:p14="http://schemas.microsoft.com/office/powerpoint/2010/main" val="64680249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884F3BB4-9915-42C3-B1C4-83DDE73B1B16}" type="slidenum">
              <a:rPr lang="zh-TW" altLang="en-US" sz="1200">
                <a:solidFill>
                  <a:srgbClr val="898989"/>
                </a:solidFill>
              </a:rPr>
              <a:pPr eaLnBrk="1" hangingPunct="1">
                <a:spcBef>
                  <a:spcPct val="0"/>
                </a:spcBef>
                <a:buFontTx/>
                <a:buNone/>
              </a:pPr>
              <a:t>136</a:t>
            </a:fld>
            <a:endParaRPr lang="zh-TW" altLang="en-US" sz="1200">
              <a:solidFill>
                <a:srgbClr val="898989"/>
              </a:solidFill>
            </a:endParaRPr>
          </a:p>
        </p:txBody>
      </p:sp>
      <p:pic>
        <p:nvPicPr>
          <p:cNvPr id="7885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9144000" cy="5200650"/>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sp>
        <p:nvSpPr>
          <p:cNvPr id="78852" name="Title 1"/>
          <p:cNvSpPr txBox="1">
            <a:spLocks/>
          </p:cNvSpPr>
          <p:nvPr/>
        </p:nvSpPr>
        <p:spPr bwMode="auto">
          <a:xfrm>
            <a:off x="457200" y="0"/>
            <a:ext cx="8229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en-US" altLang="zh-TW" sz="4000" b="1">
                <a:solidFill>
                  <a:schemeClr val="accent1"/>
                </a:solidFill>
                <a:ea typeface="標楷體" pitchFamily="65" charset="-120"/>
              </a:rPr>
              <a:t>Stanford Named Entity Tagger (NER)</a:t>
            </a:r>
          </a:p>
        </p:txBody>
      </p:sp>
      <p:sp>
        <p:nvSpPr>
          <p:cNvPr id="78853" name="Rectangle 6"/>
          <p:cNvSpPr>
            <a:spLocks noChangeArrowheads="1"/>
          </p:cNvSpPr>
          <p:nvPr/>
        </p:nvSpPr>
        <p:spPr bwMode="auto">
          <a:xfrm>
            <a:off x="1476375" y="620713"/>
            <a:ext cx="5624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3"/>
              </a:rPr>
              <a:t>http://nlp.stanford.edu:8080/ner/process</a:t>
            </a:r>
            <a:endParaRPr lang="en-US" altLang="zh-TW" sz="2400">
              <a:latin typeface="Arial" charset="0"/>
              <a:ea typeface="MS PGothic" pitchFamily="34" charset="-128"/>
            </a:endParaRPr>
          </a:p>
        </p:txBody>
      </p:sp>
    </p:spTree>
    <p:extLst>
      <p:ext uri="{BB962C8B-B14F-4D97-AF65-F5344CB8AC3E}">
        <p14:creationId xmlns:p14="http://schemas.microsoft.com/office/powerpoint/2010/main" val="24736277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580D218-DFED-49DB-9408-DCB5DB8CCED7}" type="slidenum">
              <a:rPr lang="zh-TW" altLang="en-US" sz="1200">
                <a:solidFill>
                  <a:srgbClr val="898989"/>
                </a:solidFill>
              </a:rPr>
              <a:pPr eaLnBrk="1" hangingPunct="1">
                <a:spcBef>
                  <a:spcPct val="0"/>
                </a:spcBef>
                <a:buFontTx/>
                <a:buNone/>
              </a:pPr>
              <a:t>137</a:t>
            </a:fld>
            <a:endParaRPr lang="zh-TW" altLang="en-US" sz="1200">
              <a:solidFill>
                <a:srgbClr val="898989"/>
              </a:solidFill>
            </a:endParaRPr>
          </a:p>
        </p:txBody>
      </p:sp>
      <p:pic>
        <p:nvPicPr>
          <p:cNvPr id="7987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0638"/>
            <a:ext cx="9144000"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itle 1"/>
          <p:cNvSpPr txBox="1">
            <a:spLocks/>
          </p:cNvSpPr>
          <p:nvPr/>
        </p:nvSpPr>
        <p:spPr bwMode="auto">
          <a:xfrm>
            <a:off x="457200" y="0"/>
            <a:ext cx="8229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en-US" altLang="zh-TW" sz="4000" b="1">
                <a:solidFill>
                  <a:schemeClr val="accent1"/>
                </a:solidFill>
                <a:ea typeface="標楷體" pitchFamily="65" charset="-120"/>
              </a:rPr>
              <a:t>Stanford Named Entity Tagger (NER)</a:t>
            </a:r>
          </a:p>
        </p:txBody>
      </p:sp>
      <p:sp>
        <p:nvSpPr>
          <p:cNvPr id="79877" name="Rectangle 6"/>
          <p:cNvSpPr>
            <a:spLocks noChangeArrowheads="1"/>
          </p:cNvSpPr>
          <p:nvPr/>
        </p:nvSpPr>
        <p:spPr bwMode="auto">
          <a:xfrm>
            <a:off x="1476375" y="620713"/>
            <a:ext cx="5624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3"/>
              </a:rPr>
              <a:t>http://nlp.stanford.edu:8080/ner/process</a:t>
            </a:r>
            <a:endParaRPr lang="en-US" altLang="zh-TW" sz="2400">
              <a:latin typeface="Arial" charset="0"/>
              <a:ea typeface="MS PGothic" pitchFamily="34" charset="-128"/>
            </a:endParaRPr>
          </a:p>
        </p:txBody>
      </p:sp>
    </p:spTree>
    <p:extLst>
      <p:ext uri="{BB962C8B-B14F-4D97-AF65-F5344CB8AC3E}">
        <p14:creationId xmlns:p14="http://schemas.microsoft.com/office/powerpoint/2010/main" val="204525205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F6B4DD6-6705-4D31-BBF0-2B97FE378F2A}" type="slidenum">
              <a:rPr lang="zh-TW" altLang="en-US" sz="1200">
                <a:solidFill>
                  <a:srgbClr val="898989"/>
                </a:solidFill>
              </a:rPr>
              <a:pPr eaLnBrk="1" hangingPunct="1">
                <a:spcBef>
                  <a:spcPct val="0"/>
                </a:spcBef>
                <a:buFontTx/>
                <a:buNone/>
              </a:pPr>
              <a:t>138</a:t>
            </a:fld>
            <a:endParaRPr lang="zh-TW" altLang="en-US" sz="1200">
              <a:solidFill>
                <a:srgbClr val="898989"/>
              </a:solidFill>
            </a:endParaRPr>
          </a:p>
        </p:txBody>
      </p:sp>
      <p:pic>
        <p:nvPicPr>
          <p:cNvPr id="808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43025"/>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itle 1"/>
          <p:cNvSpPr txBox="1">
            <a:spLocks/>
          </p:cNvSpPr>
          <p:nvPr/>
        </p:nvSpPr>
        <p:spPr bwMode="auto">
          <a:xfrm>
            <a:off x="457200" y="0"/>
            <a:ext cx="8229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en-US" altLang="zh-TW" sz="4000" b="1">
                <a:solidFill>
                  <a:schemeClr val="accent1"/>
                </a:solidFill>
                <a:ea typeface="標楷體" pitchFamily="65" charset="-120"/>
              </a:rPr>
              <a:t>Stanford Named Entity Tagger (NER)</a:t>
            </a:r>
          </a:p>
        </p:txBody>
      </p:sp>
      <p:sp>
        <p:nvSpPr>
          <p:cNvPr id="80901" name="Rectangle 6"/>
          <p:cNvSpPr>
            <a:spLocks noChangeArrowheads="1"/>
          </p:cNvSpPr>
          <p:nvPr/>
        </p:nvSpPr>
        <p:spPr bwMode="auto">
          <a:xfrm>
            <a:off x="1476375" y="620713"/>
            <a:ext cx="5624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3"/>
              </a:rPr>
              <a:t>http://nlp.stanford.edu:8080/ner/process</a:t>
            </a:r>
            <a:endParaRPr lang="en-US" altLang="zh-TW" sz="2400">
              <a:latin typeface="Arial" charset="0"/>
              <a:ea typeface="MS PGothic" pitchFamily="34" charset="-128"/>
            </a:endParaRPr>
          </a:p>
        </p:txBody>
      </p:sp>
    </p:spTree>
    <p:extLst>
      <p:ext uri="{BB962C8B-B14F-4D97-AF65-F5344CB8AC3E}">
        <p14:creationId xmlns:p14="http://schemas.microsoft.com/office/powerpoint/2010/main" val="19281017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6D27F0D-7443-4A03-B92E-BD96BDEF8B28}" type="slidenum">
              <a:rPr lang="zh-TW" altLang="en-US" sz="1200">
                <a:solidFill>
                  <a:srgbClr val="898989"/>
                </a:solidFill>
              </a:rPr>
              <a:pPr eaLnBrk="1" hangingPunct="1">
                <a:spcBef>
                  <a:spcPct val="0"/>
                </a:spcBef>
                <a:buFontTx/>
                <a:buNone/>
              </a:pPr>
              <a:t>139</a:t>
            </a:fld>
            <a:endParaRPr lang="zh-TW" altLang="en-US" sz="1200">
              <a:solidFill>
                <a:srgbClr val="898989"/>
              </a:solidFill>
            </a:endParaRPr>
          </a:p>
        </p:txBody>
      </p:sp>
      <p:pic>
        <p:nvPicPr>
          <p:cNvPr id="8192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4462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itle 1"/>
          <p:cNvSpPr txBox="1">
            <a:spLocks/>
          </p:cNvSpPr>
          <p:nvPr/>
        </p:nvSpPr>
        <p:spPr bwMode="auto">
          <a:xfrm>
            <a:off x="457200" y="0"/>
            <a:ext cx="8229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en-US" altLang="zh-TW" sz="4000" b="1">
                <a:solidFill>
                  <a:schemeClr val="accent1"/>
                </a:solidFill>
                <a:ea typeface="標楷體" pitchFamily="65" charset="-120"/>
              </a:rPr>
              <a:t>Stanford Named Entity Tagger (NER)</a:t>
            </a:r>
          </a:p>
        </p:txBody>
      </p:sp>
      <p:sp>
        <p:nvSpPr>
          <p:cNvPr id="81925" name="Rectangle 6"/>
          <p:cNvSpPr>
            <a:spLocks noChangeArrowheads="1"/>
          </p:cNvSpPr>
          <p:nvPr/>
        </p:nvSpPr>
        <p:spPr bwMode="auto">
          <a:xfrm>
            <a:off x="1476375" y="620713"/>
            <a:ext cx="5624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3"/>
              </a:rPr>
              <a:t>http://nlp.stanford.edu:8080/ner/process</a:t>
            </a:r>
            <a:endParaRPr lang="en-US" altLang="zh-TW" sz="2400">
              <a:latin typeface="Arial" charset="0"/>
              <a:ea typeface="MS PGothic" pitchFamily="34" charset="-128"/>
            </a:endParaRPr>
          </a:p>
        </p:txBody>
      </p:sp>
    </p:spTree>
    <p:extLst>
      <p:ext uri="{BB962C8B-B14F-4D97-AF65-F5344CB8AC3E}">
        <p14:creationId xmlns:p14="http://schemas.microsoft.com/office/powerpoint/2010/main" val="77559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zh-TW" smtClean="0">
                <a:solidFill>
                  <a:schemeClr val="accent1"/>
                </a:solidFill>
              </a:rPr>
              <a:t>Analyzing Consumer Markets</a:t>
            </a:r>
          </a:p>
        </p:txBody>
      </p:sp>
      <p:sp>
        <p:nvSpPr>
          <p:cNvPr id="10243" name="Content Placeholder 2"/>
          <p:cNvSpPr>
            <a:spLocks noGrp="1"/>
          </p:cNvSpPr>
          <p:nvPr>
            <p:ph idx="1"/>
          </p:nvPr>
        </p:nvSpPr>
        <p:spPr/>
        <p:txBody>
          <a:bodyPr/>
          <a:lstStyle/>
          <a:p>
            <a:r>
              <a:rPr lang="en-US" altLang="zh-TW" smtClean="0"/>
              <a:t>The aim of marketing is to </a:t>
            </a:r>
            <a:r>
              <a:rPr lang="en-US" altLang="zh-TW" smtClean="0">
                <a:solidFill>
                  <a:schemeClr val="accent1"/>
                </a:solidFill>
              </a:rPr>
              <a:t>meet</a:t>
            </a:r>
            <a:r>
              <a:rPr lang="en-US" altLang="zh-TW" smtClean="0"/>
              <a:t> and </a:t>
            </a:r>
            <a:r>
              <a:rPr lang="en-US" altLang="zh-TW" smtClean="0">
                <a:solidFill>
                  <a:srgbClr val="4F81BD"/>
                </a:solidFill>
              </a:rPr>
              <a:t>satisfy</a:t>
            </a:r>
            <a:r>
              <a:rPr lang="en-US" altLang="zh-TW" smtClean="0"/>
              <a:t> target customers</a:t>
            </a:r>
            <a:r>
              <a:rPr lang="en-US" altLang="en-US" smtClean="0"/>
              <a:t>’</a:t>
            </a:r>
            <a:r>
              <a:rPr lang="en-US" altLang="zh-TW" smtClean="0"/>
              <a:t> </a:t>
            </a:r>
            <a:r>
              <a:rPr lang="en-US" altLang="zh-TW" smtClean="0">
                <a:solidFill>
                  <a:srgbClr val="FF0000"/>
                </a:solidFill>
              </a:rPr>
              <a:t>needs and wants </a:t>
            </a:r>
            <a:r>
              <a:rPr lang="en-US" altLang="zh-TW" smtClean="0"/>
              <a:t>better than competitors. </a:t>
            </a:r>
          </a:p>
          <a:p>
            <a:r>
              <a:rPr lang="en-US" altLang="zh-TW" smtClean="0"/>
              <a:t>Marketers must have a thorough understanding of </a:t>
            </a:r>
            <a:br>
              <a:rPr lang="en-US" altLang="zh-TW" smtClean="0"/>
            </a:br>
            <a:r>
              <a:rPr lang="en-US" altLang="zh-TW" smtClean="0">
                <a:solidFill>
                  <a:srgbClr val="FF0000"/>
                </a:solidFill>
              </a:rPr>
              <a:t>how consumers think, feel, and act</a:t>
            </a:r>
            <a:r>
              <a:rPr lang="en-US" altLang="zh-TW" smtClean="0"/>
              <a:t> </a:t>
            </a:r>
            <a:br>
              <a:rPr lang="en-US" altLang="zh-TW" smtClean="0"/>
            </a:br>
            <a:r>
              <a:rPr lang="en-US" altLang="zh-TW" smtClean="0"/>
              <a:t>and </a:t>
            </a:r>
            <a:r>
              <a:rPr lang="en-US" altLang="zh-TW" smtClean="0">
                <a:solidFill>
                  <a:schemeClr val="accent1"/>
                </a:solidFill>
              </a:rPr>
              <a:t>offer clear value </a:t>
            </a:r>
            <a:r>
              <a:rPr lang="en-US" altLang="zh-TW" smtClean="0"/>
              <a:t>to each and every target consumer.</a:t>
            </a:r>
          </a:p>
          <a:p>
            <a:endParaRPr lang="en-US" altLang="zh-TW" smtClean="0"/>
          </a:p>
        </p:txBody>
      </p:sp>
      <p:sp>
        <p:nvSpPr>
          <p:cNvPr id="1024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C1619B4-6D1C-4A19-AC32-8D83D2AC79B8}" type="slidenum">
              <a:rPr lang="zh-TW" altLang="en-US" sz="1200">
                <a:solidFill>
                  <a:srgbClr val="898989"/>
                </a:solidFill>
              </a:rPr>
              <a:pPr eaLnBrk="1" hangingPunct="1">
                <a:spcBef>
                  <a:spcPct val="0"/>
                </a:spcBef>
                <a:buFontTx/>
                <a:buNone/>
              </a:pPr>
              <a:t>14</a:t>
            </a:fld>
            <a:endParaRPr lang="zh-TW" altLang="en-US" sz="1200">
              <a:solidFill>
                <a:srgbClr val="898989"/>
              </a:solidFill>
            </a:endParaRPr>
          </a:p>
        </p:txBody>
      </p:sp>
      <p:sp>
        <p:nvSpPr>
          <p:cNvPr id="5" name="Rectangle 4"/>
          <p:cNvSpPr/>
          <p:nvPr/>
        </p:nvSpPr>
        <p:spPr>
          <a:xfrm>
            <a:off x="1692275" y="6611938"/>
            <a:ext cx="5957888" cy="246062"/>
          </a:xfrm>
          <a:prstGeom prst="rect">
            <a:avLst/>
          </a:prstGeom>
        </p:spPr>
        <p:txBody>
          <a:bodyPr>
            <a:spAutoFit/>
          </a:bodyPr>
          <a:lstStyle/>
          <a:p>
            <a:pPr algn="ctr">
              <a:defRPr/>
            </a:pPr>
            <a:r>
              <a:rPr lang="en-US" altLang="zh-TW" sz="1000" dirty="0">
                <a:solidFill>
                  <a:schemeClr val="bg1">
                    <a:lumMod val="75000"/>
                  </a:schemeClr>
                </a:solidFill>
                <a:latin typeface="Calibri" charset="0"/>
                <a:ea typeface="標楷體" charset="0"/>
                <a:cs typeface="標楷體" charset="0"/>
              </a:rPr>
              <a:t>Source: Philip </a:t>
            </a:r>
            <a:r>
              <a:rPr lang="en-US" altLang="zh-TW" sz="1000" dirty="0" err="1">
                <a:solidFill>
                  <a:schemeClr val="bg1">
                    <a:lumMod val="75000"/>
                  </a:schemeClr>
                </a:solidFill>
                <a:latin typeface="Calibri" charset="0"/>
                <a:ea typeface="標楷體" charset="0"/>
                <a:cs typeface="標楷體" charset="0"/>
              </a:rPr>
              <a:t>Kotler</a:t>
            </a:r>
            <a:r>
              <a:rPr lang="en-US" altLang="zh-TW" sz="1000" dirty="0">
                <a:solidFill>
                  <a:schemeClr val="bg1">
                    <a:lumMod val="75000"/>
                  </a:schemeClr>
                </a:solidFill>
                <a:latin typeface="Calibri" charset="0"/>
                <a:ea typeface="標楷體" charset="0"/>
                <a:cs typeface="標楷體" charset="0"/>
              </a:rPr>
              <a:t> &amp; Kevin Lane Keller, Marketing Management, 14th ed., Pearson, 2012</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7F462E02-7A72-431E-89A0-D495BF8AA61D}" type="slidenum">
              <a:rPr lang="zh-TW" altLang="en-US" sz="1200">
                <a:solidFill>
                  <a:srgbClr val="898989"/>
                </a:solidFill>
              </a:rPr>
              <a:pPr eaLnBrk="1" hangingPunct="1">
                <a:spcBef>
                  <a:spcPct val="0"/>
                </a:spcBef>
                <a:buFontTx/>
                <a:buNone/>
              </a:pPr>
              <a:t>140</a:t>
            </a:fld>
            <a:endParaRPr lang="zh-TW" altLang="en-US" sz="1200">
              <a:solidFill>
                <a:srgbClr val="898989"/>
              </a:solidFill>
            </a:endParaRPr>
          </a:p>
        </p:txBody>
      </p:sp>
      <p:pic>
        <p:nvPicPr>
          <p:cNvPr id="8294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87475"/>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itle 1"/>
          <p:cNvSpPr txBox="1">
            <a:spLocks/>
          </p:cNvSpPr>
          <p:nvPr/>
        </p:nvSpPr>
        <p:spPr bwMode="auto">
          <a:xfrm>
            <a:off x="457200" y="0"/>
            <a:ext cx="8229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en-US" altLang="zh-TW" sz="4000" b="1">
                <a:solidFill>
                  <a:schemeClr val="accent1"/>
                </a:solidFill>
                <a:ea typeface="標楷體" pitchFamily="65" charset="-120"/>
              </a:rPr>
              <a:t>Stanford Named Entity Tagger (NER)</a:t>
            </a:r>
          </a:p>
        </p:txBody>
      </p:sp>
      <p:sp>
        <p:nvSpPr>
          <p:cNvPr id="82949" name="Rectangle 6"/>
          <p:cNvSpPr>
            <a:spLocks noChangeArrowheads="1"/>
          </p:cNvSpPr>
          <p:nvPr/>
        </p:nvSpPr>
        <p:spPr bwMode="auto">
          <a:xfrm>
            <a:off x="1476375" y="620713"/>
            <a:ext cx="5624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3"/>
              </a:rPr>
              <a:t>http://nlp.stanford.edu:8080/ner/process</a:t>
            </a:r>
            <a:endParaRPr lang="en-US" altLang="zh-TW" sz="2400">
              <a:latin typeface="Arial" charset="0"/>
              <a:ea typeface="MS PGothic" pitchFamily="34" charset="-128"/>
            </a:endParaRPr>
          </a:p>
        </p:txBody>
      </p:sp>
    </p:spTree>
    <p:extLst>
      <p:ext uri="{BB962C8B-B14F-4D97-AF65-F5344CB8AC3E}">
        <p14:creationId xmlns:p14="http://schemas.microsoft.com/office/powerpoint/2010/main" val="230856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B9CDD20-FB18-4E8B-96D3-8418FFA363E5}" type="slidenum">
              <a:rPr lang="zh-TW" altLang="en-US" sz="1200">
                <a:solidFill>
                  <a:srgbClr val="898989"/>
                </a:solidFill>
              </a:rPr>
              <a:pPr eaLnBrk="1" hangingPunct="1">
                <a:spcBef>
                  <a:spcPct val="0"/>
                </a:spcBef>
                <a:buFontTx/>
                <a:buNone/>
              </a:pPr>
              <a:t>141</a:t>
            </a:fld>
            <a:endParaRPr lang="zh-TW" altLang="en-US" sz="1200">
              <a:solidFill>
                <a:srgbClr val="898989"/>
              </a:solidFill>
            </a:endParaRPr>
          </a:p>
        </p:txBody>
      </p:sp>
      <p:pic>
        <p:nvPicPr>
          <p:cNvPr id="8397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3998913"/>
            <a:ext cx="6408738" cy="2598737"/>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pic>
        <p:nvPicPr>
          <p:cNvPr id="8397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404813"/>
            <a:ext cx="6480175" cy="3194050"/>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sp>
        <p:nvSpPr>
          <p:cNvPr id="83973" name="Rectangle 6"/>
          <p:cNvSpPr>
            <a:spLocks noChangeArrowheads="1"/>
          </p:cNvSpPr>
          <p:nvPr/>
        </p:nvSpPr>
        <p:spPr bwMode="auto">
          <a:xfrm>
            <a:off x="1331913" y="0"/>
            <a:ext cx="5046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chemeClr val="accent1"/>
                </a:solidFill>
                <a:latin typeface="Arial" charset="0"/>
                <a:ea typeface="MS PGothic" pitchFamily="34" charset="-128"/>
              </a:rPr>
              <a:t>Classifier: english.muc.</a:t>
            </a:r>
            <a:r>
              <a:rPr lang="en-US" altLang="zh-TW" sz="1800" b="1">
                <a:solidFill>
                  <a:srgbClr val="FF0000"/>
                </a:solidFill>
                <a:latin typeface="Arial" charset="0"/>
                <a:ea typeface="MS PGothic" pitchFamily="34" charset="-128"/>
              </a:rPr>
              <a:t>7class</a:t>
            </a:r>
            <a:r>
              <a:rPr lang="en-US" altLang="zh-TW" sz="1800">
                <a:solidFill>
                  <a:schemeClr val="accent1"/>
                </a:solidFill>
                <a:latin typeface="Arial" charset="0"/>
                <a:ea typeface="MS PGothic" pitchFamily="34" charset="-128"/>
              </a:rPr>
              <a:t>.distsim.crf.ser.gz</a:t>
            </a:r>
          </a:p>
        </p:txBody>
      </p:sp>
      <p:sp>
        <p:nvSpPr>
          <p:cNvPr id="83974" name="Rectangle 7"/>
          <p:cNvSpPr>
            <a:spLocks noChangeArrowheads="1"/>
          </p:cNvSpPr>
          <p:nvPr/>
        </p:nvSpPr>
        <p:spPr bwMode="auto">
          <a:xfrm>
            <a:off x="1476375" y="3644900"/>
            <a:ext cx="484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chemeClr val="accent1"/>
                </a:solidFill>
                <a:latin typeface="Arial" charset="0"/>
                <a:ea typeface="MS PGothic" pitchFamily="34" charset="-128"/>
              </a:rPr>
              <a:t>Classifier: english.all.</a:t>
            </a:r>
            <a:r>
              <a:rPr lang="en-US" altLang="zh-TW" sz="1800" b="1">
                <a:solidFill>
                  <a:srgbClr val="FF0000"/>
                </a:solidFill>
                <a:latin typeface="Arial" charset="0"/>
                <a:ea typeface="MS PGothic" pitchFamily="34" charset="-128"/>
              </a:rPr>
              <a:t>3class</a:t>
            </a:r>
            <a:r>
              <a:rPr lang="en-US" altLang="zh-TW" sz="1800">
                <a:solidFill>
                  <a:schemeClr val="accent1"/>
                </a:solidFill>
                <a:latin typeface="Arial" charset="0"/>
                <a:ea typeface="MS PGothic" pitchFamily="34" charset="-128"/>
              </a:rPr>
              <a:t>.distsim.crf.ser.gz</a:t>
            </a:r>
          </a:p>
        </p:txBody>
      </p:sp>
    </p:spTree>
    <p:extLst>
      <p:ext uri="{BB962C8B-B14F-4D97-AF65-F5344CB8AC3E}">
        <p14:creationId xmlns:p14="http://schemas.microsoft.com/office/powerpoint/2010/main" val="14539673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6B2A72D-E641-430D-8536-1F6A879622DA}" type="slidenum">
              <a:rPr lang="zh-TW" altLang="en-US" sz="1200">
                <a:solidFill>
                  <a:srgbClr val="898989"/>
                </a:solidFill>
              </a:rPr>
              <a:pPr eaLnBrk="1" hangingPunct="1">
                <a:spcBef>
                  <a:spcPct val="0"/>
                </a:spcBef>
                <a:buFontTx/>
                <a:buNone/>
              </a:pPr>
              <a:t>142</a:t>
            </a:fld>
            <a:endParaRPr lang="zh-TW" altLang="en-US" sz="1200">
              <a:solidFill>
                <a:srgbClr val="898989"/>
              </a:solidFill>
            </a:endParaRPr>
          </a:p>
        </p:txBody>
      </p:sp>
      <p:sp>
        <p:nvSpPr>
          <p:cNvPr id="84995" name="Rectangle 4"/>
          <p:cNvSpPr>
            <a:spLocks noChangeArrowheads="1"/>
          </p:cNvSpPr>
          <p:nvPr/>
        </p:nvSpPr>
        <p:spPr bwMode="auto">
          <a:xfrm>
            <a:off x="468313" y="1628775"/>
            <a:ext cx="8135937"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600">
                <a:latin typeface="Arial" charset="0"/>
                <a:ea typeface="MS PGothic" pitchFamily="34" charset="-128"/>
              </a:rPr>
              <a:t>Bill Gates no longer &lt;ORGANIZATION&gt;Microsoft&lt;/ORGANIZATION&gt;'s biggest shareholder By &lt;PERSON&gt;Patrick M. Sheridan&lt;/PERSON&gt; @CNNTech &lt;DATE&gt;May 2, 2014&lt;/DATE&gt;: 5:46 PM ET Bill Gates sold nearly 8 million shares of &lt;ORGANIZATION&gt;Microsoft&lt;/ORGANIZATION&gt; over the past two days. &lt;LOCATION&gt;NEW YORK&lt;/LOCATION&gt; (CNNMoney) For the first time in &lt;ORGANIZATION&gt;Microsoft&lt;/ORGANIZATION&gt;'s history, founder &lt;PERSON&gt;Bill Gates&lt;/PERSON&gt; is no longer its largest individual shareholder. In the &lt;DATE&gt;past two days&lt;/DATE&gt;, Gates has sold nearly 8 million shares of &lt;ORGANIZATION&gt;Microsoft&lt;/ORGANIZATION&gt; (&lt;ORGANIZATION&gt;MSFT&lt;/ORGANIZATION&gt;, Fortune 500), bringing down his total to roughly 330 million. That puts him behind &lt;ORGANIZATION&gt;Microsoft&lt;/ORGANIZATION&gt;'s former CEO &lt;PERSON&gt;Steve Ballmer&lt;/PERSON&gt; who owns 333 million shares. Related: Gates reclaims title of world's richest billionaire &lt;PERSON&gt;Ballmer&lt;/PERSON&gt;, who was &lt;ORGANIZATION&gt;Microsoft&lt;/ORGANIZATION&gt;'s CEO until &lt;DATE&gt;earlier this year&lt;/DATE&gt;, was one of Gates' first hires. It's a passing of the torch for Gates who has always been the largest single owner of his company's stock. Gates now spends his time and personal fortune helping run the &lt;ORGANIZATION&gt;Bill &amp; Melinda Gates&lt;/ORGANIZATION&gt; foundation. The foundation has spent &lt;MONEY&gt;$28.3 billion&lt;/MONEY&gt; fighting hunger and poverty since its inception back in &lt;DATE&gt;1997&lt;/DATE&gt;.</a:t>
            </a:r>
          </a:p>
        </p:txBody>
      </p:sp>
      <p:sp>
        <p:nvSpPr>
          <p:cNvPr id="84996" name="Rectangle 5"/>
          <p:cNvSpPr>
            <a:spLocks noChangeArrowheads="1"/>
          </p:cNvSpPr>
          <p:nvPr/>
        </p:nvSpPr>
        <p:spPr bwMode="auto">
          <a:xfrm>
            <a:off x="539750" y="1052513"/>
            <a:ext cx="6583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800">
                <a:solidFill>
                  <a:schemeClr val="accent1"/>
                </a:solidFill>
                <a:latin typeface="Arial" charset="0"/>
                <a:ea typeface="MS PGothic" pitchFamily="34" charset="-128"/>
              </a:rPr>
              <a:t>Stanford NER Output Format: inlineXML</a:t>
            </a:r>
          </a:p>
        </p:txBody>
      </p:sp>
      <p:sp>
        <p:nvSpPr>
          <p:cNvPr id="84997" name="Title 1"/>
          <p:cNvSpPr txBox="1">
            <a:spLocks/>
          </p:cNvSpPr>
          <p:nvPr/>
        </p:nvSpPr>
        <p:spPr bwMode="auto">
          <a:xfrm>
            <a:off x="457200" y="0"/>
            <a:ext cx="8229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en-US" altLang="zh-TW" sz="4000" b="1">
                <a:solidFill>
                  <a:schemeClr val="accent1"/>
                </a:solidFill>
                <a:ea typeface="標楷體" pitchFamily="65" charset="-120"/>
              </a:rPr>
              <a:t>Stanford Named Entity Tagger (NER)</a:t>
            </a:r>
          </a:p>
        </p:txBody>
      </p:sp>
      <p:sp>
        <p:nvSpPr>
          <p:cNvPr id="84998" name="Rectangle 7"/>
          <p:cNvSpPr>
            <a:spLocks noChangeArrowheads="1"/>
          </p:cNvSpPr>
          <p:nvPr/>
        </p:nvSpPr>
        <p:spPr bwMode="auto">
          <a:xfrm>
            <a:off x="1476375" y="620713"/>
            <a:ext cx="5624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2"/>
              </a:rPr>
              <a:t>http://nlp.stanford.edu:8080/ner/process</a:t>
            </a:r>
            <a:endParaRPr lang="en-US" altLang="zh-TW" sz="2400">
              <a:latin typeface="Arial" charset="0"/>
              <a:ea typeface="MS PGothic" pitchFamily="34" charset="-128"/>
            </a:endParaRPr>
          </a:p>
        </p:txBody>
      </p:sp>
    </p:spTree>
    <p:extLst>
      <p:ext uri="{BB962C8B-B14F-4D97-AF65-F5344CB8AC3E}">
        <p14:creationId xmlns:p14="http://schemas.microsoft.com/office/powerpoint/2010/main" val="6119918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7FA933B-58BC-4E54-AD1B-F58CB4318009}" type="slidenum">
              <a:rPr lang="zh-TW" altLang="en-US" sz="1200">
                <a:solidFill>
                  <a:srgbClr val="898989"/>
                </a:solidFill>
              </a:rPr>
              <a:pPr eaLnBrk="1" hangingPunct="1">
                <a:spcBef>
                  <a:spcPct val="0"/>
                </a:spcBef>
                <a:buFontTx/>
                <a:buNone/>
              </a:pPr>
              <a:t>143</a:t>
            </a:fld>
            <a:endParaRPr lang="zh-TW" altLang="en-US" sz="1200">
              <a:solidFill>
                <a:srgbClr val="898989"/>
              </a:solidFill>
            </a:endParaRPr>
          </a:p>
        </p:txBody>
      </p:sp>
      <p:sp>
        <p:nvSpPr>
          <p:cNvPr id="86019" name="Rectangle 4"/>
          <p:cNvSpPr>
            <a:spLocks noChangeArrowheads="1"/>
          </p:cNvSpPr>
          <p:nvPr/>
        </p:nvSpPr>
        <p:spPr bwMode="auto">
          <a:xfrm>
            <a:off x="468313" y="1773238"/>
            <a:ext cx="82804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400">
                <a:latin typeface="Arial" charset="0"/>
                <a:ea typeface="MS PGothic" pitchFamily="34" charset="-128"/>
              </a:rPr>
              <a:t>Bill/O Gates/O no/O longer/O Microsoft/ORGANIZATION's/O biggest/O shareholder/O By/O Patrick/PERSON M./PERSON Sheridan/PERSON @CNNTech/O May/DATE 2/DATE,/DATE 2014/DATE:/O 5:46/O PM/O ET/O Bill/O Gates/O sold/O nearly/O 8/O million/O shares/O of/O Microsoft/ORGANIZATION over/O the/O past/O two/O days/O./O NEW/LOCATION YORK/LOCATION -LRB-/OCNNMoney/O-RRB-/O For/O the/O first/O time/O in/O Microsoft/ORGANIZATION's/O history/O,/O founder/O Bill/PERSON Gates/PERSON is/O no/O longer/O its/O largest/O individual/O shareholder/O./O In/O the/O past/DATE two/DATE days/DATE,/O Gates/O has/O sold/O nearly/O 8/O million/O shares/O of/O Microsoft/ORGANIZATION -LRB-/OMSFT/ORGANIZATION,/O Fortune/O 500/O-RRB-/O,/O bringing/O down/O his/O total/O to/O roughly/O 330/O million/O./O That/O puts/O him/O behind/O Microsoft/ORGANIZATION's/O former/O CEO/O Steve/PERSON Ballmer/PERSON who/O owns/O 333/O million/O shares/O./O Related/O:/O Gates/O reclaims/O title/O of/O world/O's/O richest/O billionaire/O Ballmer/PERSON,/O who/O was/O Microsoft/ORGANIZATION's/O CEO/O until/O earlier/DATE this/DATE year/DATE,/O was/O one/O of/O Gates/O'/O first/O hires/O./O It/O's/O a/O passing/O of/O the/O torch/O for/O Gates/O who/O has/O always/O been/O the/O largest/O single/O owner/O of/O his/O company/O's/O stock/O./O Gates/O now/O spends/O his/O time/O and/O personal/O fortune/O helping/O run/O the/O Bill/ORGANIZATION &amp;/ORGANIZATION Melinda/ORGANIZATION Gates/ORGANIZATION foundation/O./O The/O foundation/O has/O spent/O $/MONEY28.3/MONEY billion/MONEY fighting/O hunger/O and/O poverty/O since/O its/O inception/O back/O in/O 1997/DATE./O</a:t>
            </a:r>
          </a:p>
        </p:txBody>
      </p:sp>
      <p:sp>
        <p:nvSpPr>
          <p:cNvPr id="86020" name="Rectangle 5"/>
          <p:cNvSpPr>
            <a:spLocks noChangeArrowheads="1"/>
          </p:cNvSpPr>
          <p:nvPr/>
        </p:nvSpPr>
        <p:spPr bwMode="auto">
          <a:xfrm>
            <a:off x="539750" y="1196975"/>
            <a:ext cx="6610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800">
                <a:solidFill>
                  <a:schemeClr val="accent1"/>
                </a:solidFill>
                <a:latin typeface="Arial" charset="0"/>
                <a:ea typeface="MS PGothic" pitchFamily="34" charset="-128"/>
              </a:rPr>
              <a:t>Stanford NER Output Format: slashTags</a:t>
            </a:r>
          </a:p>
        </p:txBody>
      </p:sp>
      <p:sp>
        <p:nvSpPr>
          <p:cNvPr id="86021" name="Title 1"/>
          <p:cNvSpPr txBox="1">
            <a:spLocks/>
          </p:cNvSpPr>
          <p:nvPr/>
        </p:nvSpPr>
        <p:spPr bwMode="auto">
          <a:xfrm>
            <a:off x="457200" y="0"/>
            <a:ext cx="8229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en-US" altLang="zh-TW" sz="4000" b="1">
                <a:solidFill>
                  <a:schemeClr val="accent1"/>
                </a:solidFill>
                <a:ea typeface="標楷體" pitchFamily="65" charset="-120"/>
              </a:rPr>
              <a:t>Stanford Named Entity Tagger (NER)</a:t>
            </a:r>
          </a:p>
        </p:txBody>
      </p:sp>
      <p:sp>
        <p:nvSpPr>
          <p:cNvPr id="86022" name="Rectangle 7"/>
          <p:cNvSpPr>
            <a:spLocks noChangeArrowheads="1"/>
          </p:cNvSpPr>
          <p:nvPr/>
        </p:nvSpPr>
        <p:spPr bwMode="auto">
          <a:xfrm>
            <a:off x="1476375" y="620713"/>
            <a:ext cx="5624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2"/>
              </a:rPr>
              <a:t>http://nlp.stanford.edu:8080/ner/process</a:t>
            </a:r>
            <a:endParaRPr lang="en-US" altLang="zh-TW" sz="2400">
              <a:latin typeface="Arial" charset="0"/>
              <a:ea typeface="MS PGothic" pitchFamily="34" charset="-128"/>
            </a:endParaRPr>
          </a:p>
        </p:txBody>
      </p:sp>
    </p:spTree>
    <p:extLst>
      <p:ext uri="{BB962C8B-B14F-4D97-AF65-F5344CB8AC3E}">
        <p14:creationId xmlns:p14="http://schemas.microsoft.com/office/powerpoint/2010/main" val="14484593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68313" y="188913"/>
            <a:ext cx="8229600" cy="850900"/>
          </a:xfrm>
        </p:spPr>
        <p:txBody>
          <a:bodyPr/>
          <a:lstStyle/>
          <a:p>
            <a:pPr eaLnBrk="1" hangingPunct="1"/>
            <a:r>
              <a:rPr lang="en-US" altLang="zh-TW" smtClean="0">
                <a:solidFill>
                  <a:schemeClr val="accent1"/>
                </a:solidFill>
              </a:rPr>
              <a:t>Summary</a:t>
            </a:r>
          </a:p>
        </p:txBody>
      </p:sp>
      <p:sp>
        <p:nvSpPr>
          <p:cNvPr id="87043" name="Rectangle 3"/>
          <p:cNvSpPr>
            <a:spLocks noGrp="1" noChangeArrowheads="1"/>
          </p:cNvSpPr>
          <p:nvPr>
            <p:ph type="body" idx="1"/>
          </p:nvPr>
        </p:nvSpPr>
        <p:spPr>
          <a:xfrm>
            <a:off x="250825" y="1125538"/>
            <a:ext cx="8785225" cy="5327650"/>
          </a:xfrm>
        </p:spPr>
        <p:txBody>
          <a:bodyPr/>
          <a:lstStyle/>
          <a:p>
            <a:pPr eaLnBrk="1" hangingPunct="1"/>
            <a:r>
              <a:rPr lang="en-US" altLang="zh-TW" smtClean="0">
                <a:ea typeface="MS PGothic" pitchFamily="34" charset="-128"/>
              </a:rPr>
              <a:t>Text Mining </a:t>
            </a:r>
          </a:p>
          <a:p>
            <a:pPr lvl="1" eaLnBrk="1" hangingPunct="1"/>
            <a:r>
              <a:rPr lang="en-US" altLang="zh-TW" smtClean="0">
                <a:ea typeface="MS PGothic" pitchFamily="34" charset="-128"/>
              </a:rPr>
              <a:t>Differentiate between </a:t>
            </a:r>
            <a:br>
              <a:rPr lang="en-US" altLang="zh-TW" smtClean="0">
                <a:ea typeface="MS PGothic" pitchFamily="34" charset="-128"/>
              </a:rPr>
            </a:br>
            <a:r>
              <a:rPr lang="en-US" altLang="zh-TW" smtClean="0">
                <a:ea typeface="MS PGothic" pitchFamily="34" charset="-128"/>
              </a:rPr>
              <a:t>text mining, Web mining and data mining</a:t>
            </a:r>
          </a:p>
          <a:p>
            <a:pPr eaLnBrk="1" hangingPunct="1"/>
            <a:r>
              <a:rPr lang="en-US" altLang="zh-TW" smtClean="0">
                <a:ea typeface="新細明體" pitchFamily="18" charset="-120"/>
              </a:rPr>
              <a:t>Natural Language Processing (NLP)</a:t>
            </a:r>
          </a:p>
          <a:p>
            <a:pPr eaLnBrk="1" hangingPunct="1"/>
            <a:r>
              <a:rPr lang="en-US" altLang="zh-TW" smtClean="0">
                <a:ea typeface="新細明體" pitchFamily="18" charset="-120"/>
              </a:rPr>
              <a:t>Text Mining Tools and Applications</a:t>
            </a:r>
          </a:p>
        </p:txBody>
      </p:sp>
      <p:sp>
        <p:nvSpPr>
          <p:cNvPr id="87044"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2AB5F81-5200-437E-9935-F45F2C3A12F1}" type="slidenum">
              <a:rPr lang="en-US" altLang="zh-TW" sz="1200">
                <a:solidFill>
                  <a:srgbClr val="898989"/>
                </a:solidFill>
                <a:ea typeface="MS PGothic" pitchFamily="34" charset="-128"/>
              </a:rPr>
              <a:pPr eaLnBrk="1" hangingPunct="1">
                <a:spcBef>
                  <a:spcPct val="0"/>
                </a:spcBef>
                <a:buFontTx/>
                <a:buNone/>
              </a:pPr>
              <a:t>144</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38126969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標題 1"/>
          <p:cNvSpPr>
            <a:spLocks noGrp="1"/>
          </p:cNvSpPr>
          <p:nvPr>
            <p:ph type="title"/>
          </p:nvPr>
        </p:nvSpPr>
        <p:spPr>
          <a:xfrm>
            <a:off x="457200" y="188913"/>
            <a:ext cx="8229600" cy="719137"/>
          </a:xfrm>
        </p:spPr>
        <p:txBody>
          <a:bodyPr/>
          <a:lstStyle/>
          <a:p>
            <a:pPr eaLnBrk="1" hangingPunct="1"/>
            <a:r>
              <a:rPr lang="en-US" altLang="zh-TW" smtClean="0">
                <a:solidFill>
                  <a:srgbClr val="4F81BD"/>
                </a:solidFill>
              </a:rPr>
              <a:t>References</a:t>
            </a:r>
            <a:endParaRPr lang="zh-TW" altLang="en-US" smtClean="0">
              <a:solidFill>
                <a:srgbClr val="4F81BD"/>
              </a:solidFill>
            </a:endParaRPr>
          </a:p>
        </p:txBody>
      </p:sp>
      <p:sp>
        <p:nvSpPr>
          <p:cNvPr id="88067" name="內容版面配置區 2"/>
          <p:cNvSpPr>
            <a:spLocks noGrp="1"/>
          </p:cNvSpPr>
          <p:nvPr>
            <p:ph idx="1"/>
          </p:nvPr>
        </p:nvSpPr>
        <p:spPr>
          <a:xfrm>
            <a:off x="250825" y="908050"/>
            <a:ext cx="8642350" cy="5689600"/>
          </a:xfrm>
        </p:spPr>
        <p:txBody>
          <a:bodyPr/>
          <a:lstStyle/>
          <a:p>
            <a:pPr eaLnBrk="1" hangingPunct="1"/>
            <a:r>
              <a:rPr lang="en-US" altLang="zh-TW" sz="1800" smtClean="0"/>
              <a:t>Efraim Turban, Ramesh Sharda, Dursun Delen, Decision Support and Business Intelligence Systems, Ninth Edition, 2011, Pearson.</a:t>
            </a:r>
          </a:p>
          <a:p>
            <a:pPr eaLnBrk="1" hangingPunct="1"/>
            <a:r>
              <a:rPr lang="en-US" altLang="zh-TW" sz="1800" smtClean="0"/>
              <a:t>Steven Bird, Ewan Klein and Edward Loper, Natural Language Processing with Python, 2009, O'Reilly Media, </a:t>
            </a:r>
            <a:r>
              <a:rPr lang="en-US" altLang="zh-TW" sz="1800" smtClean="0">
                <a:hlinkClick r:id="rId2"/>
              </a:rPr>
              <a:t>http://www.nltk.org/book/</a:t>
            </a:r>
            <a:r>
              <a:rPr lang="en-US" altLang="zh-TW" sz="1800" smtClean="0"/>
              <a:t> , </a:t>
            </a:r>
            <a:r>
              <a:rPr lang="en-US" altLang="zh-TW" sz="1800" smtClean="0">
                <a:hlinkClick r:id="rId3"/>
              </a:rPr>
              <a:t>http://www.nltk.org/book_1ed/</a:t>
            </a:r>
            <a:endParaRPr lang="en-US" altLang="zh-TW" sz="1800" smtClean="0"/>
          </a:p>
          <a:p>
            <a:pPr eaLnBrk="1" hangingPunct="1"/>
            <a:r>
              <a:rPr lang="en-US" altLang="zh-TW" sz="1800" smtClean="0"/>
              <a:t>Nitin Hardeniya, NLTK Essentials, 2015, Packt Publishing</a:t>
            </a:r>
          </a:p>
          <a:p>
            <a:pPr eaLnBrk="1" hangingPunct="1"/>
            <a:r>
              <a:rPr lang="en-US" altLang="zh-TW" sz="1800" smtClean="0"/>
              <a:t>Michael W. Berry and Jacob Kogan, Text Mining: Applications and Theory, 2010, Wiley </a:t>
            </a:r>
          </a:p>
          <a:p>
            <a:pPr eaLnBrk="1" hangingPunct="1"/>
            <a:r>
              <a:rPr lang="en-US" altLang="zh-TW" sz="1800" smtClean="0"/>
              <a:t>Guandong Xu, Yanchun Zhang, Lin Li, Web Mining and Social Networking: Techniques and Applications, 2011, Springer</a:t>
            </a:r>
          </a:p>
          <a:p>
            <a:pPr eaLnBrk="1" hangingPunct="1"/>
            <a:r>
              <a:rPr lang="en-US" altLang="zh-TW" sz="1800" smtClean="0"/>
              <a:t>Matthew A. Russell, Mining the Social Web: Analyzing Data from Facebook, Twitter, LinkedIn, and Other Social Media Sites, 2011, O'Reilly Media</a:t>
            </a:r>
          </a:p>
          <a:p>
            <a:pPr eaLnBrk="1" hangingPunct="1"/>
            <a:r>
              <a:rPr lang="en-US" altLang="zh-TW" sz="1800" smtClean="0"/>
              <a:t>Bing Liu, Web Data Mining: Exploring Hyperlinks, Contents, and Usage Data, 2009, Springer</a:t>
            </a:r>
          </a:p>
          <a:p>
            <a:pPr eaLnBrk="1" hangingPunct="1"/>
            <a:r>
              <a:rPr lang="en-US" altLang="zh-TW" sz="1800" smtClean="0"/>
              <a:t>Bruce Croft, Donald Metzler, and Trevor Strohman, Search Engines: Information Retrieval in Practice, 2008, Addison Wesley, </a:t>
            </a:r>
            <a:r>
              <a:rPr lang="en-US" altLang="zh-TW" sz="1800" smtClean="0">
                <a:hlinkClick r:id="rId4"/>
              </a:rPr>
              <a:t>http://www.search-engines-book.com/</a:t>
            </a:r>
            <a:endParaRPr lang="en-US" altLang="zh-TW" sz="1800" smtClean="0"/>
          </a:p>
          <a:p>
            <a:pPr eaLnBrk="1" hangingPunct="1"/>
            <a:r>
              <a:rPr lang="en-US" altLang="zh-TW" sz="1800" smtClean="0"/>
              <a:t>Christopher D. Manning and Hinrich Schütze, Foundations of Statistical Natural Language Processing, 1999, The MIT Press</a:t>
            </a:r>
          </a:p>
          <a:p>
            <a:pPr eaLnBrk="1" hangingPunct="1"/>
            <a:r>
              <a:rPr lang="en-US" altLang="zh-TW" sz="1800" smtClean="0"/>
              <a:t>Text Mining, </a:t>
            </a:r>
            <a:r>
              <a:rPr lang="en-US" altLang="zh-TW" sz="1800" smtClean="0">
                <a:hlinkClick r:id="rId5"/>
              </a:rPr>
              <a:t>http://en.wikipedia.org/wiki/Text_mining</a:t>
            </a:r>
            <a:endParaRPr lang="en-US" altLang="zh-TW" sz="1800" smtClean="0"/>
          </a:p>
          <a:p>
            <a:pPr eaLnBrk="1" hangingPunct="1"/>
            <a:endParaRPr lang="en-US" altLang="zh-TW" sz="1800" smtClean="0"/>
          </a:p>
        </p:txBody>
      </p:sp>
      <p:sp>
        <p:nvSpPr>
          <p:cNvPr id="8806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6645CF1-0581-4958-A499-888E2F20D46D}" type="slidenum">
              <a:rPr lang="zh-TW" altLang="en-US" sz="1200">
                <a:solidFill>
                  <a:srgbClr val="898989"/>
                </a:solidFill>
                <a:ea typeface="MS PGothic" pitchFamily="34" charset="-128"/>
              </a:rPr>
              <a:pPr eaLnBrk="1" hangingPunct="1">
                <a:spcBef>
                  <a:spcPct val="0"/>
                </a:spcBef>
                <a:buFontTx/>
                <a:buNone/>
              </a:pPr>
              <a:t>145</a:t>
            </a:fld>
            <a:endParaRPr lang="zh-TW" altLang="en-US" sz="1200">
              <a:solidFill>
                <a:srgbClr val="898989"/>
              </a:solidFill>
              <a:ea typeface="MS PGothic" pitchFamily="34" charset="-128"/>
            </a:endParaRPr>
          </a:p>
        </p:txBody>
      </p:sp>
    </p:spTree>
    <p:extLst>
      <p:ext uri="{BB962C8B-B14F-4D97-AF65-F5344CB8AC3E}">
        <p14:creationId xmlns:p14="http://schemas.microsoft.com/office/powerpoint/2010/main" val="15217727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15888"/>
            <a:ext cx="8229600" cy="1225550"/>
          </a:xfrm>
        </p:spPr>
        <p:txBody>
          <a:bodyPr/>
          <a:lstStyle/>
          <a:p>
            <a:r>
              <a:rPr lang="en-US" altLang="zh-TW" smtClean="0">
                <a:solidFill>
                  <a:schemeClr val="accent1"/>
                </a:solidFill>
              </a:rPr>
              <a:t>Customer Perceived Value, Customer Satisfaction, and Loyalty</a:t>
            </a:r>
          </a:p>
        </p:txBody>
      </p:sp>
      <p:sp>
        <p:nvSpPr>
          <p:cNvPr id="112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BA6D36D-7A59-4A72-811B-8F81575C23D9}" type="slidenum">
              <a:rPr lang="zh-TW" altLang="en-US" sz="1200">
                <a:solidFill>
                  <a:srgbClr val="898989"/>
                </a:solidFill>
              </a:rPr>
              <a:pPr eaLnBrk="1" hangingPunct="1">
                <a:spcBef>
                  <a:spcPct val="0"/>
                </a:spcBef>
                <a:buFontTx/>
                <a:buNone/>
              </a:pPr>
              <a:t>15</a:t>
            </a:fld>
            <a:endParaRPr lang="zh-TW" altLang="en-US" sz="1200">
              <a:solidFill>
                <a:srgbClr val="898989"/>
              </a:solidFill>
            </a:endParaRPr>
          </a:p>
        </p:txBody>
      </p:sp>
      <p:sp>
        <p:nvSpPr>
          <p:cNvPr id="7" name="Oval 6"/>
          <p:cNvSpPr/>
          <p:nvPr/>
        </p:nvSpPr>
        <p:spPr>
          <a:xfrm>
            <a:off x="395536" y="1700808"/>
            <a:ext cx="1872208" cy="1368152"/>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anchor="ctr"/>
          <a:lstStyle/>
          <a:p>
            <a:pPr algn="ctr">
              <a:defRPr/>
            </a:pPr>
            <a:r>
              <a:rPr lang="en-US" sz="1600" dirty="0"/>
              <a:t>Customer Perceived Performance</a:t>
            </a:r>
          </a:p>
        </p:txBody>
      </p:sp>
      <p:sp>
        <p:nvSpPr>
          <p:cNvPr id="8" name="Oval 7"/>
          <p:cNvSpPr/>
          <p:nvPr/>
        </p:nvSpPr>
        <p:spPr>
          <a:xfrm>
            <a:off x="395536" y="4509120"/>
            <a:ext cx="1872208" cy="1368152"/>
          </a:xfrm>
          <a:prstGeom prst="ellipse">
            <a:avLst/>
          </a:prstGeom>
        </p:spPr>
        <p:style>
          <a:lnRef idx="0">
            <a:schemeClr val="accent5"/>
          </a:lnRef>
          <a:fillRef idx="3">
            <a:schemeClr val="accent5"/>
          </a:fillRef>
          <a:effectRef idx="3">
            <a:schemeClr val="accent5"/>
          </a:effectRef>
          <a:fontRef idx="minor">
            <a:schemeClr val="lt1"/>
          </a:fontRef>
        </p:style>
        <p:txBody>
          <a:bodyPr lIns="0" tIns="0" rIns="0" bIns="0" anchor="ctr"/>
          <a:lstStyle/>
          <a:p>
            <a:pPr algn="ctr">
              <a:defRPr/>
            </a:pPr>
            <a:r>
              <a:rPr lang="en-US" sz="1600" dirty="0"/>
              <a:t>Customer</a:t>
            </a:r>
          </a:p>
          <a:p>
            <a:pPr algn="ctr">
              <a:defRPr/>
            </a:pPr>
            <a:r>
              <a:rPr lang="en-US" sz="1600" dirty="0"/>
              <a:t>Expectations</a:t>
            </a:r>
          </a:p>
        </p:txBody>
      </p:sp>
      <p:sp>
        <p:nvSpPr>
          <p:cNvPr id="9" name="Oval 8"/>
          <p:cNvSpPr/>
          <p:nvPr/>
        </p:nvSpPr>
        <p:spPr>
          <a:xfrm>
            <a:off x="2483768" y="3068960"/>
            <a:ext cx="1872208" cy="13681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anchor="ctr"/>
          <a:lstStyle/>
          <a:p>
            <a:pPr algn="ctr">
              <a:defRPr/>
            </a:pPr>
            <a:r>
              <a:rPr lang="en-US" sz="2000" dirty="0"/>
              <a:t>Customer</a:t>
            </a:r>
          </a:p>
          <a:p>
            <a:pPr algn="ctr">
              <a:defRPr/>
            </a:pPr>
            <a:r>
              <a:rPr lang="en-US" sz="2000" dirty="0"/>
              <a:t>Perceived Value</a:t>
            </a:r>
          </a:p>
        </p:txBody>
      </p:sp>
      <p:sp>
        <p:nvSpPr>
          <p:cNvPr id="10" name="Oval 9"/>
          <p:cNvSpPr/>
          <p:nvPr/>
        </p:nvSpPr>
        <p:spPr>
          <a:xfrm>
            <a:off x="4788024" y="3068960"/>
            <a:ext cx="1872208" cy="1368152"/>
          </a:xfrm>
          <a:prstGeom prst="ellipse">
            <a:avLst/>
          </a:prstGeom>
        </p:spPr>
        <p:style>
          <a:lnRef idx="0">
            <a:schemeClr val="accent6"/>
          </a:lnRef>
          <a:fillRef idx="3">
            <a:schemeClr val="accent6"/>
          </a:fillRef>
          <a:effectRef idx="3">
            <a:schemeClr val="accent6"/>
          </a:effectRef>
          <a:fontRef idx="minor">
            <a:schemeClr val="lt1"/>
          </a:fontRef>
        </p:style>
        <p:txBody>
          <a:bodyPr lIns="0" tIns="0" rIns="0" bIns="0" anchor="ctr"/>
          <a:lstStyle/>
          <a:p>
            <a:pPr algn="ctr">
              <a:defRPr/>
            </a:pPr>
            <a:r>
              <a:rPr lang="en-US" sz="2000" dirty="0"/>
              <a:t>Customer</a:t>
            </a:r>
          </a:p>
          <a:p>
            <a:pPr algn="ctr">
              <a:defRPr/>
            </a:pPr>
            <a:r>
              <a:rPr lang="en-US" sz="2000" dirty="0"/>
              <a:t>Satisfaction</a:t>
            </a:r>
          </a:p>
        </p:txBody>
      </p:sp>
      <p:sp>
        <p:nvSpPr>
          <p:cNvPr id="11" name="Oval 10"/>
          <p:cNvSpPr/>
          <p:nvPr/>
        </p:nvSpPr>
        <p:spPr>
          <a:xfrm>
            <a:off x="7092280" y="3068960"/>
            <a:ext cx="1872208" cy="1368152"/>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anchor="ctr"/>
          <a:lstStyle/>
          <a:p>
            <a:pPr algn="ctr">
              <a:defRPr/>
            </a:pPr>
            <a:r>
              <a:rPr lang="en-US" sz="2000" dirty="0"/>
              <a:t>Customer</a:t>
            </a:r>
          </a:p>
          <a:p>
            <a:pPr algn="ctr">
              <a:defRPr/>
            </a:pPr>
            <a:r>
              <a:rPr lang="en-US" sz="2000" dirty="0"/>
              <a:t>Loyalty</a:t>
            </a:r>
          </a:p>
        </p:txBody>
      </p:sp>
      <p:cxnSp>
        <p:nvCxnSpPr>
          <p:cNvPr id="13" name="Straight Arrow Connector 12"/>
          <p:cNvCxnSpPr>
            <a:cxnSpLocks noChangeShapeType="1"/>
          </p:cNvCxnSpPr>
          <p:nvPr/>
        </p:nvCxnSpPr>
        <p:spPr bwMode="auto">
          <a:xfrm>
            <a:off x="1993900" y="2868613"/>
            <a:ext cx="763588" cy="40005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flipV="1">
            <a:off x="1993900" y="4237038"/>
            <a:ext cx="763588" cy="473075"/>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flipV="1">
            <a:off x="1331913" y="3068638"/>
            <a:ext cx="0" cy="1439862"/>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Arrow Connector 21"/>
          <p:cNvCxnSpPr>
            <a:cxnSpLocks noChangeShapeType="1"/>
          </p:cNvCxnSpPr>
          <p:nvPr/>
        </p:nvCxnSpPr>
        <p:spPr bwMode="auto">
          <a:xfrm>
            <a:off x="2268538" y="2384425"/>
            <a:ext cx="2794000" cy="88423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Arrow Connector 24"/>
          <p:cNvCxnSpPr>
            <a:cxnSpLocks noChangeShapeType="1"/>
          </p:cNvCxnSpPr>
          <p:nvPr/>
        </p:nvCxnSpPr>
        <p:spPr bwMode="auto">
          <a:xfrm flipV="1">
            <a:off x="2268538" y="4237038"/>
            <a:ext cx="2794000" cy="955675"/>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Arrow Connector 30"/>
          <p:cNvCxnSpPr>
            <a:cxnSpLocks noChangeShapeType="1"/>
          </p:cNvCxnSpPr>
          <p:nvPr/>
        </p:nvCxnSpPr>
        <p:spPr bwMode="auto">
          <a:xfrm>
            <a:off x="4356100" y="3752850"/>
            <a:ext cx="431800"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Straight Arrow Connector 34"/>
          <p:cNvCxnSpPr>
            <a:cxnSpLocks noChangeShapeType="1"/>
          </p:cNvCxnSpPr>
          <p:nvPr/>
        </p:nvCxnSpPr>
        <p:spPr bwMode="auto">
          <a:xfrm>
            <a:off x="6659563" y="3752850"/>
            <a:ext cx="433387"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6" name="Rectangle 45"/>
          <p:cNvSpPr/>
          <p:nvPr/>
        </p:nvSpPr>
        <p:spPr>
          <a:xfrm>
            <a:off x="1692275" y="6611938"/>
            <a:ext cx="5957888" cy="246062"/>
          </a:xfrm>
          <a:prstGeom prst="rect">
            <a:avLst/>
          </a:prstGeom>
        </p:spPr>
        <p:txBody>
          <a:bodyPr>
            <a:spAutoFit/>
          </a:bodyPr>
          <a:lstStyle/>
          <a:p>
            <a:pPr algn="ctr">
              <a:defRPr/>
            </a:pPr>
            <a:r>
              <a:rPr lang="en-US" altLang="zh-TW" sz="1000" dirty="0">
                <a:solidFill>
                  <a:schemeClr val="bg1">
                    <a:lumMod val="75000"/>
                  </a:schemeClr>
                </a:solidFill>
                <a:latin typeface="Calibri" charset="0"/>
                <a:ea typeface="標楷體" charset="0"/>
                <a:cs typeface="標楷體" charset="0"/>
              </a:rPr>
              <a:t>Source: Philip </a:t>
            </a:r>
            <a:r>
              <a:rPr lang="en-US" altLang="zh-TW" sz="1000" dirty="0" err="1">
                <a:solidFill>
                  <a:schemeClr val="bg1">
                    <a:lumMod val="75000"/>
                  </a:schemeClr>
                </a:solidFill>
                <a:latin typeface="Calibri" charset="0"/>
                <a:ea typeface="標楷體" charset="0"/>
                <a:cs typeface="標楷體" charset="0"/>
              </a:rPr>
              <a:t>Kotler</a:t>
            </a:r>
            <a:r>
              <a:rPr lang="en-US" altLang="zh-TW" sz="1000" dirty="0">
                <a:solidFill>
                  <a:schemeClr val="bg1">
                    <a:lumMod val="75000"/>
                  </a:schemeClr>
                </a:solidFill>
                <a:latin typeface="Calibri" charset="0"/>
                <a:ea typeface="標楷體" charset="0"/>
                <a:cs typeface="標楷體" charset="0"/>
              </a:rPr>
              <a:t> &amp; Kevin Lane Keller, Marketing Management, 14th ed., Pearson, 2012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smtClean="0">
                <a:solidFill>
                  <a:schemeClr val="tx2"/>
                </a:solidFill>
              </a:rPr>
              <a:t>Social Media Marketing Analytics</a:t>
            </a:r>
            <a:endParaRPr lang="zh-TW" altLang="en-US" smtClean="0">
              <a:solidFill>
                <a:schemeClr val="tx2"/>
              </a:solidFill>
            </a:endParaRPr>
          </a:p>
        </p:txBody>
      </p:sp>
      <p:sp>
        <p:nvSpPr>
          <p:cNvPr id="1229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1D38CF2-3012-40FF-AFA9-539EEEA81431}" type="slidenum">
              <a:rPr lang="zh-TW" altLang="en-US" sz="1200">
                <a:solidFill>
                  <a:srgbClr val="898989"/>
                </a:solidFill>
              </a:rPr>
              <a:pPr eaLnBrk="1" hangingPunct="1">
                <a:spcBef>
                  <a:spcPct val="0"/>
                </a:spcBef>
                <a:buFontTx/>
                <a:buNone/>
              </a:pPr>
              <a:t>16</a:t>
            </a:fld>
            <a:endParaRPr lang="zh-TW" altLang="en-US" sz="1200">
              <a:solidFill>
                <a:srgbClr val="898989"/>
              </a:solidFill>
            </a:endParaRPr>
          </a:p>
        </p:txBody>
      </p:sp>
      <p:sp>
        <p:nvSpPr>
          <p:cNvPr id="6" name="圓角矩形 5"/>
          <p:cNvSpPr/>
          <p:nvPr/>
        </p:nvSpPr>
        <p:spPr>
          <a:xfrm>
            <a:off x="1479550" y="1628775"/>
            <a:ext cx="6548438" cy="936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200" dirty="0"/>
              <a:t>Social Media Listening</a:t>
            </a:r>
          </a:p>
        </p:txBody>
      </p:sp>
      <p:sp>
        <p:nvSpPr>
          <p:cNvPr id="7" name="圓角矩形 6"/>
          <p:cNvSpPr/>
          <p:nvPr/>
        </p:nvSpPr>
        <p:spPr>
          <a:xfrm>
            <a:off x="1479550" y="2876550"/>
            <a:ext cx="6548438" cy="936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200" dirty="0"/>
              <a:t>Search Analytics</a:t>
            </a:r>
          </a:p>
        </p:txBody>
      </p:sp>
      <p:sp>
        <p:nvSpPr>
          <p:cNvPr id="8" name="圓角矩形 7"/>
          <p:cNvSpPr/>
          <p:nvPr/>
        </p:nvSpPr>
        <p:spPr>
          <a:xfrm>
            <a:off x="1479550" y="4124325"/>
            <a:ext cx="6548438" cy="936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200" dirty="0"/>
              <a:t>Content Analytics</a:t>
            </a:r>
          </a:p>
        </p:txBody>
      </p:sp>
      <p:sp>
        <p:nvSpPr>
          <p:cNvPr id="9" name="圓角矩形 8"/>
          <p:cNvSpPr/>
          <p:nvPr/>
        </p:nvSpPr>
        <p:spPr>
          <a:xfrm>
            <a:off x="1479550" y="5373688"/>
            <a:ext cx="6548438" cy="9350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200" dirty="0"/>
              <a:t>Engagement Analytics</a:t>
            </a:r>
          </a:p>
        </p:txBody>
      </p:sp>
      <p:sp>
        <p:nvSpPr>
          <p:cNvPr id="12296" name="矩形 9"/>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a:xfrm>
            <a:off x="457200" y="44450"/>
            <a:ext cx="8229600" cy="1270000"/>
          </a:xfrm>
        </p:spPr>
        <p:txBody>
          <a:bodyPr/>
          <a:lstStyle/>
          <a:p>
            <a:r>
              <a:rPr lang="en-US" altLang="zh-TW" smtClean="0">
                <a:solidFill>
                  <a:schemeClr val="tx2"/>
                </a:solidFill>
              </a:rPr>
              <a:t>The Convergence of </a:t>
            </a:r>
            <a:br>
              <a:rPr lang="en-US" altLang="zh-TW" smtClean="0">
                <a:solidFill>
                  <a:schemeClr val="tx2"/>
                </a:solidFill>
              </a:rPr>
            </a:br>
            <a:r>
              <a:rPr lang="en-US" altLang="zh-TW" smtClean="0">
                <a:solidFill>
                  <a:schemeClr val="tx2"/>
                </a:solidFill>
              </a:rPr>
              <a:t>Paid, Owned &amp; Earned Media </a:t>
            </a:r>
            <a:endParaRPr lang="zh-TW" altLang="en-US" smtClean="0">
              <a:solidFill>
                <a:schemeClr val="tx2"/>
              </a:solidFill>
            </a:endParaRPr>
          </a:p>
        </p:txBody>
      </p:sp>
      <p:sp>
        <p:nvSpPr>
          <p:cNvPr id="13315" name="投影片編號版面配置區 3"/>
          <p:cNvSpPr>
            <a:spLocks noGrp="1"/>
          </p:cNvSpPr>
          <p:nvPr>
            <p:ph type="sldNum" sz="quarter" idx="12"/>
          </p:nvPr>
        </p:nvSpPr>
        <p:spPr bwMode="auto">
          <a:xfrm>
            <a:off x="8748713" y="6573838"/>
            <a:ext cx="360362" cy="311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7BC75591-2D9D-4007-96C0-65F1A5E27F87}" type="slidenum">
              <a:rPr lang="zh-TW" altLang="en-US" sz="1200">
                <a:solidFill>
                  <a:srgbClr val="898989"/>
                </a:solidFill>
              </a:rPr>
              <a:pPr eaLnBrk="1" hangingPunct="1">
                <a:spcBef>
                  <a:spcPct val="0"/>
                </a:spcBef>
                <a:buFontTx/>
                <a:buNone/>
              </a:pPr>
              <a:t>17</a:t>
            </a:fld>
            <a:endParaRPr lang="zh-TW" altLang="en-US" sz="1200">
              <a:solidFill>
                <a:srgbClr val="898989"/>
              </a:solidFill>
            </a:endParaRPr>
          </a:p>
        </p:txBody>
      </p:sp>
      <p:sp>
        <p:nvSpPr>
          <p:cNvPr id="13316" name="矩形 4"/>
          <p:cNvSpPr>
            <a:spLocks noChangeArrowheads="1"/>
          </p:cNvSpPr>
          <p:nvPr/>
        </p:nvSpPr>
        <p:spPr bwMode="auto">
          <a:xfrm>
            <a:off x="755650" y="6235700"/>
            <a:ext cx="74120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rPr>
              <a:t>Source: “The Converged Media Imperative: How Brands Will Combine Paid, Owned and Earned Media”, Altimeter Group, July 19, 2012)  </a:t>
            </a:r>
          </a:p>
          <a:p>
            <a:pPr algn="ctr" eaLnBrk="1" hangingPunct="1">
              <a:spcBef>
                <a:spcPct val="0"/>
              </a:spcBef>
              <a:buFontTx/>
              <a:buNone/>
            </a:pPr>
            <a:r>
              <a:rPr lang="en-US" altLang="zh-TW" sz="1200">
                <a:solidFill>
                  <a:srgbClr val="A6A6A6"/>
                </a:solidFill>
                <a:latin typeface="Arial" charset="0"/>
                <a:hlinkClick r:id="rId2"/>
              </a:rPr>
              <a:t>http://www.altimetergroup.com/2012/07/the-converged-media-imperative/</a:t>
            </a:r>
            <a:endParaRPr lang="en-US" altLang="zh-TW" sz="1200">
              <a:solidFill>
                <a:srgbClr val="A6A6A6"/>
              </a:solidFill>
              <a:latin typeface="Arial" charset="0"/>
            </a:endParaRPr>
          </a:p>
        </p:txBody>
      </p:sp>
      <p:sp>
        <p:nvSpPr>
          <p:cNvPr id="3" name="橢圓 2"/>
          <p:cNvSpPr/>
          <p:nvPr/>
        </p:nvSpPr>
        <p:spPr>
          <a:xfrm>
            <a:off x="1908175" y="1412875"/>
            <a:ext cx="3240088" cy="3240088"/>
          </a:xfrm>
          <a:prstGeom prst="ellipse">
            <a:avLst/>
          </a:prstGeom>
          <a:solidFill>
            <a:srgbClr val="00009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7" name="橢圓 6"/>
          <p:cNvSpPr/>
          <p:nvPr/>
        </p:nvSpPr>
        <p:spPr>
          <a:xfrm>
            <a:off x="3779838" y="1412875"/>
            <a:ext cx="3240087" cy="3240088"/>
          </a:xfrm>
          <a:prstGeom prst="ellipse">
            <a:avLst/>
          </a:prstGeom>
          <a:solidFill>
            <a:srgbClr val="00669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8" name="橢圓 7"/>
          <p:cNvSpPr/>
          <p:nvPr/>
        </p:nvSpPr>
        <p:spPr>
          <a:xfrm>
            <a:off x="2916238" y="2925763"/>
            <a:ext cx="3240087" cy="3240087"/>
          </a:xfrm>
          <a:prstGeom prst="ellipse">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6" name="文字方塊 5"/>
          <p:cNvSpPr txBox="1"/>
          <p:nvPr/>
        </p:nvSpPr>
        <p:spPr>
          <a:xfrm>
            <a:off x="2051050" y="2565400"/>
            <a:ext cx="1524000" cy="614363"/>
          </a:xfrm>
          <a:prstGeom prst="rect">
            <a:avLst/>
          </a:prstGeom>
          <a:noFill/>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b="1" smtClean="0">
                <a:solidFill>
                  <a:srgbClr val="F2F2F2"/>
                </a:solidFill>
                <a:effectLst>
                  <a:outerShdw blurRad="38100" dist="38100" dir="2700000" algn="tl">
                    <a:srgbClr val="C0C0C0"/>
                  </a:outerShdw>
                </a:effectLst>
              </a:rPr>
              <a:t>Paid Media</a:t>
            </a:r>
          </a:p>
          <a:p>
            <a:pPr algn="ctr" eaLnBrk="1" hangingPunct="1">
              <a:defRPr/>
            </a:pPr>
            <a:r>
              <a:rPr lang="en-US" altLang="zh-TW" sz="1400" b="1" smtClean="0">
                <a:solidFill>
                  <a:srgbClr val="F2F2F2"/>
                </a:solidFill>
                <a:effectLst>
                  <a:outerShdw blurRad="38100" dist="38100" dir="2700000" algn="tl">
                    <a:srgbClr val="C0C0C0"/>
                  </a:outerShdw>
                </a:effectLst>
              </a:rPr>
              <a:t>Traditional Ads</a:t>
            </a:r>
            <a:endParaRPr lang="zh-TW" altLang="en-US" sz="1400" b="1" smtClean="0">
              <a:solidFill>
                <a:srgbClr val="F2F2F2"/>
              </a:solidFill>
              <a:effectLst>
                <a:outerShdw blurRad="38100" dist="38100" dir="2700000" algn="tl">
                  <a:srgbClr val="C0C0C0"/>
                </a:outerShdw>
              </a:effectLst>
            </a:endParaRPr>
          </a:p>
        </p:txBody>
      </p:sp>
      <p:sp>
        <p:nvSpPr>
          <p:cNvPr id="10" name="文字方塊 9"/>
          <p:cNvSpPr txBox="1"/>
          <p:nvPr/>
        </p:nvSpPr>
        <p:spPr>
          <a:xfrm>
            <a:off x="5111750" y="2565400"/>
            <a:ext cx="1836738" cy="614363"/>
          </a:xfrm>
          <a:prstGeom prst="rect">
            <a:avLst/>
          </a:prstGeom>
          <a:noFill/>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b="1" smtClean="0">
                <a:solidFill>
                  <a:srgbClr val="F2F2F2"/>
                </a:solidFill>
                <a:effectLst>
                  <a:outerShdw blurRad="38100" dist="38100" dir="2700000" algn="tl">
                    <a:srgbClr val="C0C0C0"/>
                  </a:outerShdw>
                </a:effectLst>
              </a:rPr>
              <a:t>Owned Media</a:t>
            </a:r>
          </a:p>
          <a:p>
            <a:pPr algn="ctr" eaLnBrk="1" hangingPunct="1">
              <a:defRPr/>
            </a:pPr>
            <a:r>
              <a:rPr lang="en-US" altLang="zh-TW" sz="1400" b="1" smtClean="0">
                <a:solidFill>
                  <a:srgbClr val="F2F2F2"/>
                </a:solidFill>
                <a:effectLst>
                  <a:outerShdw blurRad="38100" dist="38100" dir="2700000" algn="tl">
                    <a:srgbClr val="C0C0C0"/>
                  </a:outerShdw>
                </a:effectLst>
              </a:rPr>
              <a:t>Corporate Ads</a:t>
            </a:r>
            <a:endParaRPr lang="zh-TW" altLang="en-US" sz="1400" b="1" smtClean="0">
              <a:solidFill>
                <a:srgbClr val="F2F2F2"/>
              </a:solidFill>
              <a:effectLst>
                <a:outerShdw blurRad="38100" dist="38100" dir="2700000" algn="tl">
                  <a:srgbClr val="C0C0C0"/>
                </a:outerShdw>
              </a:effectLst>
            </a:endParaRPr>
          </a:p>
        </p:txBody>
      </p:sp>
      <p:sp>
        <p:nvSpPr>
          <p:cNvPr id="11" name="文字方塊 10"/>
          <p:cNvSpPr txBox="1"/>
          <p:nvPr/>
        </p:nvSpPr>
        <p:spPr>
          <a:xfrm>
            <a:off x="3563938" y="4902200"/>
            <a:ext cx="1851025" cy="614363"/>
          </a:xfrm>
          <a:prstGeom prst="rect">
            <a:avLst/>
          </a:prstGeom>
          <a:noFill/>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b="1" smtClean="0">
                <a:solidFill>
                  <a:srgbClr val="F2F2F2"/>
                </a:solidFill>
                <a:effectLst>
                  <a:outerShdw blurRad="38100" dist="38100" dir="2700000" algn="tl">
                    <a:srgbClr val="C0C0C0"/>
                  </a:outerShdw>
                </a:effectLst>
              </a:rPr>
              <a:t>Earned Media</a:t>
            </a:r>
          </a:p>
          <a:p>
            <a:pPr algn="ctr" eaLnBrk="1" hangingPunct="1">
              <a:defRPr/>
            </a:pPr>
            <a:r>
              <a:rPr lang="en-US" altLang="zh-TW" sz="1400" b="1" smtClean="0">
                <a:solidFill>
                  <a:srgbClr val="F2F2F2"/>
                </a:solidFill>
                <a:effectLst>
                  <a:outerShdw blurRad="38100" dist="38100" dir="2700000" algn="tl">
                    <a:srgbClr val="C0C0C0"/>
                  </a:outerShdw>
                </a:effectLst>
              </a:rPr>
              <a:t>Organic</a:t>
            </a:r>
            <a:endParaRPr lang="zh-TW" altLang="en-US" sz="1400" b="1" smtClean="0">
              <a:solidFill>
                <a:srgbClr val="F2F2F2"/>
              </a:solidFill>
              <a:effectLst>
                <a:outerShdw blurRad="38100" dist="38100" dir="2700000" algn="tl">
                  <a:srgbClr val="C0C0C0"/>
                </a:outerShdw>
              </a:effectLst>
            </a:endParaRPr>
          </a:p>
        </p:txBody>
      </p:sp>
      <p:sp>
        <p:nvSpPr>
          <p:cNvPr id="12" name="文字方塊 11"/>
          <p:cNvSpPr txBox="1"/>
          <p:nvPr/>
        </p:nvSpPr>
        <p:spPr>
          <a:xfrm>
            <a:off x="2887663" y="4633913"/>
            <a:ext cx="1468437" cy="307975"/>
          </a:xfrm>
          <a:prstGeom prst="rect">
            <a:avLst/>
          </a:prstGeom>
          <a:noFill/>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1400" smtClean="0">
                <a:solidFill>
                  <a:srgbClr val="F2F2F2"/>
                </a:solidFill>
                <a:effectLst>
                  <a:outerShdw blurRad="38100" dist="38100" dir="2700000" algn="tl">
                    <a:srgbClr val="C0C0C0"/>
                  </a:outerShdw>
                </a:effectLst>
              </a:rPr>
              <a:t>Press Coverage</a:t>
            </a:r>
            <a:endParaRPr lang="zh-TW" altLang="en-US" sz="1400" smtClean="0">
              <a:solidFill>
                <a:srgbClr val="F2F2F2"/>
              </a:solidFill>
              <a:effectLst>
                <a:outerShdw blurRad="38100" dist="38100" dir="2700000" algn="tl">
                  <a:srgbClr val="C0C0C0"/>
                </a:outerShdw>
              </a:effectLst>
            </a:endParaRPr>
          </a:p>
        </p:txBody>
      </p:sp>
      <p:sp>
        <p:nvSpPr>
          <p:cNvPr id="13" name="文字方塊 12"/>
          <p:cNvSpPr txBox="1"/>
          <p:nvPr/>
        </p:nvSpPr>
        <p:spPr>
          <a:xfrm>
            <a:off x="3040063" y="3860800"/>
            <a:ext cx="1100137" cy="523875"/>
          </a:xfrm>
          <a:prstGeom prst="rect">
            <a:avLst/>
          </a:prstGeom>
          <a:noFill/>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1400" smtClean="0">
                <a:solidFill>
                  <a:srgbClr val="F2F2F2"/>
                </a:solidFill>
                <a:effectLst>
                  <a:outerShdw blurRad="38100" dist="38100" dir="2700000" algn="tl">
                    <a:srgbClr val="C0C0C0"/>
                  </a:outerShdw>
                </a:effectLst>
              </a:rPr>
              <a:t>Sponsored </a:t>
            </a:r>
            <a:br>
              <a:rPr lang="en-US" altLang="zh-TW" sz="1400" smtClean="0">
                <a:solidFill>
                  <a:srgbClr val="F2F2F2"/>
                </a:solidFill>
                <a:effectLst>
                  <a:outerShdw blurRad="38100" dist="38100" dir="2700000" algn="tl">
                    <a:srgbClr val="C0C0C0"/>
                  </a:outerShdw>
                </a:effectLst>
              </a:rPr>
            </a:br>
            <a:r>
              <a:rPr lang="en-US" altLang="zh-TW" sz="1400" smtClean="0">
                <a:solidFill>
                  <a:srgbClr val="F2F2F2"/>
                </a:solidFill>
                <a:effectLst>
                  <a:outerShdw blurRad="38100" dist="38100" dir="2700000" algn="tl">
                    <a:srgbClr val="C0C0C0"/>
                  </a:outerShdw>
                </a:effectLst>
              </a:rPr>
              <a:t>Customer</a:t>
            </a:r>
            <a:endParaRPr lang="zh-TW" altLang="en-US" sz="1400" smtClean="0">
              <a:solidFill>
                <a:srgbClr val="F2F2F2"/>
              </a:solidFill>
              <a:effectLst>
                <a:outerShdw blurRad="38100" dist="38100" dir="2700000" algn="tl">
                  <a:srgbClr val="C0C0C0"/>
                </a:outerShdw>
              </a:effectLst>
            </a:endParaRPr>
          </a:p>
        </p:txBody>
      </p:sp>
      <p:sp>
        <p:nvSpPr>
          <p:cNvPr id="14" name="文字方塊 13"/>
          <p:cNvSpPr txBox="1"/>
          <p:nvPr/>
        </p:nvSpPr>
        <p:spPr>
          <a:xfrm>
            <a:off x="3779838" y="3068638"/>
            <a:ext cx="1454150" cy="646112"/>
          </a:xfrm>
          <a:prstGeom prst="rect">
            <a:avLst/>
          </a:prstGeom>
          <a:noFill/>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1800" b="1" smtClean="0">
                <a:solidFill>
                  <a:srgbClr val="FFC000"/>
                </a:solidFill>
                <a:effectLst>
                  <a:outerShdw blurRad="38100" dist="38100" dir="2700000" algn="tl">
                    <a:srgbClr val="C0C0C0"/>
                  </a:outerShdw>
                </a:effectLst>
              </a:rPr>
              <a:t>Converged </a:t>
            </a:r>
            <a:br>
              <a:rPr lang="en-US" altLang="zh-TW" sz="1800" b="1" smtClean="0">
                <a:solidFill>
                  <a:srgbClr val="FFC000"/>
                </a:solidFill>
                <a:effectLst>
                  <a:outerShdw blurRad="38100" dist="38100" dir="2700000" algn="tl">
                    <a:srgbClr val="C0C0C0"/>
                  </a:outerShdw>
                </a:effectLst>
              </a:rPr>
            </a:br>
            <a:r>
              <a:rPr lang="en-US" altLang="zh-TW" sz="1800" b="1" smtClean="0">
                <a:solidFill>
                  <a:srgbClr val="FFC000"/>
                </a:solidFill>
                <a:effectLst>
                  <a:outerShdw blurRad="38100" dist="38100" dir="2700000" algn="tl">
                    <a:srgbClr val="C0C0C0"/>
                  </a:outerShdw>
                </a:effectLst>
              </a:rPr>
              <a:t>Media</a:t>
            </a:r>
            <a:endParaRPr lang="zh-TW" altLang="en-US" sz="1800" b="1" smtClean="0">
              <a:solidFill>
                <a:srgbClr val="FFC000"/>
              </a:solidFill>
              <a:effectLst>
                <a:outerShdw blurRad="38100" dist="38100" dir="2700000" algn="tl">
                  <a:srgbClr val="C0C0C0"/>
                </a:outerShdw>
              </a:effectLst>
            </a:endParaRPr>
          </a:p>
        </p:txBody>
      </p:sp>
      <p:sp>
        <p:nvSpPr>
          <p:cNvPr id="15" name="文字方塊 14"/>
          <p:cNvSpPr txBox="1"/>
          <p:nvPr/>
        </p:nvSpPr>
        <p:spPr>
          <a:xfrm>
            <a:off x="3949700" y="2205038"/>
            <a:ext cx="1009650" cy="738187"/>
          </a:xfrm>
          <a:prstGeom prst="rect">
            <a:avLst/>
          </a:prstGeom>
          <a:noFill/>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1400" smtClean="0">
                <a:solidFill>
                  <a:srgbClr val="F2F2F2"/>
                </a:solidFill>
                <a:effectLst>
                  <a:outerShdw blurRad="38100" dist="38100" dir="2700000" algn="tl">
                    <a:srgbClr val="C0C0C0"/>
                  </a:outerShdw>
                </a:effectLst>
              </a:rPr>
              <a:t>Promoted </a:t>
            </a:r>
            <a:br>
              <a:rPr lang="en-US" altLang="zh-TW" sz="1400" smtClean="0">
                <a:solidFill>
                  <a:srgbClr val="F2F2F2"/>
                </a:solidFill>
                <a:effectLst>
                  <a:outerShdw blurRad="38100" dist="38100" dir="2700000" algn="tl">
                    <a:srgbClr val="C0C0C0"/>
                  </a:outerShdw>
                </a:effectLst>
              </a:rPr>
            </a:br>
            <a:r>
              <a:rPr lang="en-US" altLang="zh-TW" sz="1400" smtClean="0">
                <a:solidFill>
                  <a:srgbClr val="F2F2F2"/>
                </a:solidFill>
                <a:effectLst>
                  <a:outerShdw blurRad="38100" dist="38100" dir="2700000" algn="tl">
                    <a:srgbClr val="C0C0C0"/>
                  </a:outerShdw>
                </a:effectLst>
              </a:rPr>
              <a:t>Brand </a:t>
            </a:r>
            <a:br>
              <a:rPr lang="en-US" altLang="zh-TW" sz="1400" smtClean="0">
                <a:solidFill>
                  <a:srgbClr val="F2F2F2"/>
                </a:solidFill>
                <a:effectLst>
                  <a:outerShdw blurRad="38100" dist="38100" dir="2700000" algn="tl">
                    <a:srgbClr val="C0C0C0"/>
                  </a:outerShdw>
                </a:effectLst>
              </a:rPr>
            </a:br>
            <a:r>
              <a:rPr lang="en-US" altLang="zh-TW" sz="1400" smtClean="0">
                <a:solidFill>
                  <a:srgbClr val="F2F2F2"/>
                </a:solidFill>
                <a:effectLst>
                  <a:outerShdw blurRad="38100" dist="38100" dir="2700000" algn="tl">
                    <a:srgbClr val="C0C0C0"/>
                  </a:outerShdw>
                </a:effectLst>
              </a:rPr>
              <a:t>Content</a:t>
            </a:r>
            <a:endParaRPr lang="zh-TW" altLang="en-US" sz="1400" smtClean="0">
              <a:solidFill>
                <a:srgbClr val="F2F2F2"/>
              </a:solidFill>
              <a:effectLst>
                <a:outerShdw blurRad="38100" dist="38100" dir="2700000" algn="tl">
                  <a:srgbClr val="C0C0C0"/>
                </a:outerShdw>
              </a:effectLst>
            </a:endParaRPr>
          </a:p>
        </p:txBody>
      </p:sp>
      <p:sp>
        <p:nvSpPr>
          <p:cNvPr id="16" name="文字方塊 15"/>
          <p:cNvSpPr txBox="1"/>
          <p:nvPr/>
        </p:nvSpPr>
        <p:spPr>
          <a:xfrm>
            <a:off x="4918075" y="4013200"/>
            <a:ext cx="1319213" cy="523875"/>
          </a:xfrm>
          <a:prstGeom prst="rect">
            <a:avLst/>
          </a:prstGeom>
          <a:noFill/>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1400" smtClean="0">
                <a:solidFill>
                  <a:srgbClr val="F2F2F2"/>
                </a:solidFill>
                <a:effectLst>
                  <a:outerShdw blurRad="38100" dist="38100" dir="2700000" algn="tl">
                    <a:srgbClr val="C0C0C0"/>
                  </a:outerShdw>
                </a:effectLst>
              </a:rPr>
              <a:t>Brands that </a:t>
            </a:r>
            <a:br>
              <a:rPr lang="en-US" altLang="zh-TW" sz="1400" smtClean="0">
                <a:solidFill>
                  <a:srgbClr val="F2F2F2"/>
                </a:solidFill>
                <a:effectLst>
                  <a:outerShdw blurRad="38100" dist="38100" dir="2700000" algn="tl">
                    <a:srgbClr val="C0C0C0"/>
                  </a:outerShdw>
                </a:effectLst>
              </a:rPr>
            </a:br>
            <a:r>
              <a:rPr lang="en-US" altLang="zh-TW" sz="1400" smtClean="0">
                <a:solidFill>
                  <a:srgbClr val="F2F2F2"/>
                </a:solidFill>
                <a:effectLst>
                  <a:outerShdw blurRad="38100" dist="38100" dir="2700000" algn="tl">
                    <a:srgbClr val="C0C0C0"/>
                  </a:outerShdw>
                </a:effectLst>
              </a:rPr>
              <a:t>ask for shared</a:t>
            </a:r>
            <a:endParaRPr lang="zh-TW" altLang="en-US" sz="1400" smtClean="0">
              <a:solidFill>
                <a:srgbClr val="F2F2F2"/>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a:xfrm>
            <a:off x="258763" y="58738"/>
            <a:ext cx="8693150" cy="1066800"/>
          </a:xfrm>
        </p:spPr>
        <p:txBody>
          <a:bodyPr/>
          <a:lstStyle/>
          <a:p>
            <a:r>
              <a:rPr lang="en-US" altLang="zh-TW" sz="4000" smtClean="0">
                <a:solidFill>
                  <a:schemeClr val="tx2"/>
                </a:solidFill>
              </a:rPr>
              <a:t>Converged Media </a:t>
            </a:r>
            <a:br>
              <a:rPr lang="en-US" altLang="zh-TW" sz="4000" smtClean="0">
                <a:solidFill>
                  <a:schemeClr val="tx2"/>
                </a:solidFill>
              </a:rPr>
            </a:br>
            <a:r>
              <a:rPr lang="en-US" altLang="zh-TW" sz="4000" smtClean="0">
                <a:solidFill>
                  <a:schemeClr val="tx2"/>
                </a:solidFill>
              </a:rPr>
              <a:t>Top 11 Success Criteria</a:t>
            </a:r>
            <a:endParaRPr lang="zh-TW" altLang="en-US" sz="4000" smtClean="0">
              <a:solidFill>
                <a:schemeClr val="tx2"/>
              </a:solidFill>
            </a:endParaRPr>
          </a:p>
        </p:txBody>
      </p:sp>
      <p:sp>
        <p:nvSpPr>
          <p:cNvPr id="1433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C5CAE24-9AF1-436E-87A7-E4545C20C6F7}" type="slidenum">
              <a:rPr lang="zh-TW" altLang="en-US" sz="1200">
                <a:solidFill>
                  <a:srgbClr val="898989"/>
                </a:solidFill>
              </a:rPr>
              <a:pPr eaLnBrk="1" hangingPunct="1">
                <a:spcBef>
                  <a:spcPct val="0"/>
                </a:spcBef>
                <a:buFontTx/>
                <a:buNone/>
              </a:pPr>
              <a:t>18</a:t>
            </a:fld>
            <a:endParaRPr lang="zh-TW" altLang="en-US" sz="1200">
              <a:solidFill>
                <a:srgbClr val="898989"/>
              </a:solidFill>
            </a:endParaRPr>
          </a:p>
        </p:txBody>
      </p:sp>
      <p:sp>
        <p:nvSpPr>
          <p:cNvPr id="14340" name="矩形 5"/>
          <p:cNvSpPr>
            <a:spLocks noChangeArrowheads="1"/>
          </p:cNvSpPr>
          <p:nvPr/>
        </p:nvSpPr>
        <p:spPr bwMode="auto">
          <a:xfrm>
            <a:off x="755650" y="6235700"/>
            <a:ext cx="74120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rPr>
              <a:t>Source: “The Converged Media Imperative: How Brands Will Combine Paid, Owned and Earned Media”, Altimeter Group, July 19, 2012)  </a:t>
            </a:r>
          </a:p>
          <a:p>
            <a:pPr algn="ctr" eaLnBrk="1" hangingPunct="1">
              <a:spcBef>
                <a:spcPct val="0"/>
              </a:spcBef>
              <a:buFontTx/>
              <a:buNone/>
            </a:pPr>
            <a:r>
              <a:rPr lang="en-US" altLang="zh-TW" sz="1200">
                <a:solidFill>
                  <a:srgbClr val="A6A6A6"/>
                </a:solidFill>
                <a:latin typeface="Arial" charset="0"/>
                <a:hlinkClick r:id="rId2"/>
              </a:rPr>
              <a:t>http://www.altimetergroup.com/2012/07/the-converged-media-imperative/</a:t>
            </a:r>
            <a:endParaRPr lang="en-US" altLang="zh-TW" sz="1200">
              <a:solidFill>
                <a:srgbClr val="A6A6A6"/>
              </a:solidFill>
              <a:latin typeface="Arial" charset="0"/>
            </a:endParaRPr>
          </a:p>
        </p:txBody>
      </p:sp>
      <p:sp>
        <p:nvSpPr>
          <p:cNvPr id="3" name="圓角矩形 2"/>
          <p:cNvSpPr/>
          <p:nvPr/>
        </p:nvSpPr>
        <p:spPr>
          <a:xfrm>
            <a:off x="1331913" y="1341438"/>
            <a:ext cx="6548437" cy="647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3200" smtClean="0">
                <a:solidFill>
                  <a:srgbClr val="FFFFFF"/>
                </a:solidFill>
                <a:latin typeface="Calibri" pitchFamily="34" charset="0"/>
              </a:rPr>
              <a:t>Social Listening / Analysis of Crowd</a:t>
            </a:r>
            <a:endParaRPr lang="zh-TW" altLang="en-US" sz="3200" smtClean="0">
              <a:solidFill>
                <a:srgbClr val="FFFFFF"/>
              </a:solidFill>
              <a:latin typeface="Calibri" pitchFamily="34" charset="0"/>
            </a:endParaRPr>
          </a:p>
        </p:txBody>
      </p:sp>
      <p:pic>
        <p:nvPicPr>
          <p:cNvPr id="143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3" y="2127250"/>
            <a:ext cx="8693150"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a:xfrm>
            <a:off x="457200" y="0"/>
            <a:ext cx="8229600" cy="908050"/>
          </a:xfrm>
        </p:spPr>
        <p:txBody>
          <a:bodyPr/>
          <a:lstStyle/>
          <a:p>
            <a:r>
              <a:rPr lang="en-US" altLang="zh-TW" smtClean="0">
                <a:solidFill>
                  <a:schemeClr val="tx2"/>
                </a:solidFill>
              </a:rPr>
              <a:t>Content Tool Stack Hierarchy</a:t>
            </a:r>
            <a:endParaRPr lang="zh-TW" altLang="en-US" smtClean="0">
              <a:solidFill>
                <a:schemeClr val="tx2"/>
              </a:solidFill>
            </a:endParaRPr>
          </a:p>
        </p:txBody>
      </p:sp>
      <p:sp>
        <p:nvSpPr>
          <p:cNvPr id="1536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5C64DC6A-164F-4AC7-BAD1-B33D972C82FD}" type="slidenum">
              <a:rPr lang="zh-TW" altLang="en-US" sz="1200">
                <a:solidFill>
                  <a:srgbClr val="898989"/>
                </a:solidFill>
              </a:rPr>
              <a:pPr eaLnBrk="1" hangingPunct="1">
                <a:spcBef>
                  <a:spcPct val="0"/>
                </a:spcBef>
                <a:buFontTx/>
                <a:buNone/>
              </a:pPr>
              <a:t>19</a:t>
            </a:fld>
            <a:endParaRPr lang="zh-TW" altLang="en-US" sz="1200">
              <a:solidFill>
                <a:srgbClr val="898989"/>
              </a:solidFill>
            </a:endParaRPr>
          </a:p>
        </p:txBody>
      </p:sp>
      <p:pic>
        <p:nvPicPr>
          <p:cNvPr id="15364" name="Picture 2" descr="http://www.imediaconnection.com/images/content/Content-Tool-Stack-Hierarch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896938"/>
            <a:ext cx="49688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矩形 5"/>
          <p:cNvSpPr>
            <a:spLocks noChangeArrowheads="1"/>
          </p:cNvSpPr>
          <p:nvPr/>
        </p:nvSpPr>
        <p:spPr bwMode="auto">
          <a:xfrm>
            <a:off x="755650" y="6423025"/>
            <a:ext cx="7412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rPr>
              <a:t>Source: Rebecca Lieb, "Content marketing in 2015 -- research, not predictions", December 16, 2014  </a:t>
            </a:r>
          </a:p>
          <a:p>
            <a:pPr algn="ctr" eaLnBrk="1" hangingPunct="1">
              <a:spcBef>
                <a:spcPct val="0"/>
              </a:spcBef>
              <a:buFontTx/>
              <a:buNone/>
            </a:pPr>
            <a:r>
              <a:rPr lang="en-US" altLang="zh-TW" sz="1200">
                <a:solidFill>
                  <a:srgbClr val="A6A6A6"/>
                </a:solidFill>
                <a:latin typeface="Arial" charset="0"/>
                <a:hlinkClick r:id="rId3"/>
              </a:rPr>
              <a:t>http://www.imediaconnection.com/content/37909.asp</a:t>
            </a:r>
            <a:endParaRPr lang="en-US" altLang="zh-TW" sz="1200">
              <a:solidFill>
                <a:srgbClr val="A6A6A6"/>
              </a:solidFill>
              <a:latin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259" y="125760"/>
            <a:ext cx="8229600" cy="1143000"/>
          </a:xfrm>
        </p:spPr>
        <p:txBody>
          <a:bodyPr/>
          <a:lstStyle/>
          <a:p>
            <a:r>
              <a:rPr lang="en-US" altLang="zh-TW" dirty="0">
                <a:solidFill>
                  <a:schemeClr val="accent1"/>
                </a:solidFill>
              </a:rPr>
              <a:t>Outline</a:t>
            </a:r>
            <a:endParaRPr lang="en-US" dirty="0">
              <a:solidFill>
                <a:schemeClr val="accent1"/>
              </a:solidFill>
            </a:endParaRPr>
          </a:p>
        </p:txBody>
      </p:sp>
      <p:sp>
        <p:nvSpPr>
          <p:cNvPr id="3" name="Content Placeholder 2"/>
          <p:cNvSpPr>
            <a:spLocks noGrp="1"/>
          </p:cNvSpPr>
          <p:nvPr>
            <p:ph idx="1"/>
          </p:nvPr>
        </p:nvSpPr>
        <p:spPr>
          <a:xfrm>
            <a:off x="457200" y="1417638"/>
            <a:ext cx="8363272" cy="5102225"/>
          </a:xfrm>
        </p:spPr>
        <p:txBody>
          <a:bodyPr/>
          <a:lstStyle/>
          <a:p>
            <a:r>
              <a:rPr lang="en-US" sz="4400" dirty="0" smtClean="0"/>
              <a:t>Social Media</a:t>
            </a:r>
          </a:p>
          <a:p>
            <a:pPr lvl="1"/>
            <a:r>
              <a:rPr lang="en-US" sz="3600" dirty="0"/>
              <a:t>Social Media Marketing Analytics</a:t>
            </a:r>
            <a:br>
              <a:rPr lang="en-US" sz="3600" dirty="0"/>
            </a:br>
            <a:r>
              <a:rPr lang="en-US" sz="3600" dirty="0"/>
              <a:t>(社群媒體行銷分析</a:t>
            </a:r>
            <a:r>
              <a:rPr lang="en-US" sz="3600" dirty="0" smtClean="0"/>
              <a:t>)</a:t>
            </a:r>
          </a:p>
          <a:p>
            <a:r>
              <a:rPr lang="en-US" sz="4400" dirty="0" smtClean="0"/>
              <a:t>Opinion Mining</a:t>
            </a:r>
          </a:p>
          <a:p>
            <a:pPr lvl="1"/>
            <a:r>
              <a:rPr lang="en-US" sz="3600" dirty="0"/>
              <a:t>Text Mining and Analytics Technology</a:t>
            </a:r>
            <a:br>
              <a:rPr lang="en-US" sz="3600" dirty="0"/>
            </a:br>
            <a:r>
              <a:rPr lang="en-US" sz="3600" dirty="0"/>
              <a:t>(文字探勘分析技術)</a:t>
            </a:r>
          </a:p>
        </p:txBody>
      </p:sp>
      <p:sp>
        <p:nvSpPr>
          <p:cNvPr id="4" name="Slide Number Placeholder 3"/>
          <p:cNvSpPr>
            <a:spLocks noGrp="1"/>
          </p:cNvSpPr>
          <p:nvPr>
            <p:ph type="sldNum" sz="quarter" idx="12"/>
          </p:nvPr>
        </p:nvSpPr>
        <p:spPr/>
        <p:txBody>
          <a:bodyPr/>
          <a:lstStyle/>
          <a:p>
            <a:pPr>
              <a:defRPr/>
            </a:pPr>
            <a:fld id="{35241366-B1A7-4DF5-A747-8EB2C98E4263}" type="slidenum">
              <a:rPr lang="zh-TW" altLang="en-US" smtClean="0"/>
              <a:pPr>
                <a:defRPr/>
              </a:pPr>
              <a:t>2</a:t>
            </a:fld>
            <a:endParaRPr lang="zh-TW" altLang="en-US"/>
          </a:p>
        </p:txBody>
      </p:sp>
    </p:spTree>
    <p:extLst>
      <p:ext uri="{BB962C8B-B14F-4D97-AF65-F5344CB8AC3E}">
        <p14:creationId xmlns:p14="http://schemas.microsoft.com/office/powerpoint/2010/main" val="1608349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r>
              <a:rPr lang="en-US" altLang="zh-TW" smtClean="0">
                <a:solidFill>
                  <a:schemeClr val="tx2"/>
                </a:solidFill>
              </a:rPr>
              <a:t>Competitive Intelligence</a:t>
            </a:r>
            <a:endParaRPr lang="zh-TW" altLang="en-US" smtClean="0">
              <a:solidFill>
                <a:schemeClr val="tx2"/>
              </a:solidFill>
            </a:endParaRPr>
          </a:p>
        </p:txBody>
      </p:sp>
      <p:sp>
        <p:nvSpPr>
          <p:cNvPr id="16387" name="內容版面配置區 2"/>
          <p:cNvSpPr>
            <a:spLocks noGrp="1"/>
          </p:cNvSpPr>
          <p:nvPr>
            <p:ph idx="1"/>
          </p:nvPr>
        </p:nvSpPr>
        <p:spPr/>
        <p:txBody>
          <a:bodyPr/>
          <a:lstStyle/>
          <a:p>
            <a:r>
              <a:rPr lang="en-US" altLang="zh-TW" smtClean="0"/>
              <a:t>Gather competitive intelligence data</a:t>
            </a:r>
            <a:endParaRPr lang="zh-TW" altLang="en-US" smtClean="0"/>
          </a:p>
        </p:txBody>
      </p:sp>
      <p:sp>
        <p:nvSpPr>
          <p:cNvPr id="1638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9B9D311-A741-4B69-A1DF-C2068F39C2C2}" type="slidenum">
              <a:rPr lang="zh-TW" altLang="en-US" sz="1200">
                <a:solidFill>
                  <a:srgbClr val="898989"/>
                </a:solidFill>
              </a:rPr>
              <a:pPr eaLnBrk="1" hangingPunct="1">
                <a:spcBef>
                  <a:spcPct val="0"/>
                </a:spcBef>
                <a:buFontTx/>
                <a:buNone/>
              </a:pPr>
              <a:t>20</a:t>
            </a:fld>
            <a:endParaRPr lang="zh-TW" altLang="en-US" sz="1200">
              <a:solidFill>
                <a:srgbClr val="898989"/>
              </a:solidFill>
            </a:endParaRPr>
          </a:p>
        </p:txBody>
      </p:sp>
      <p:sp>
        <p:nvSpPr>
          <p:cNvPr id="16389" name="矩形 5"/>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p:txBody>
          <a:bodyPr/>
          <a:lstStyle/>
          <a:p>
            <a:r>
              <a:rPr lang="en-US" altLang="zh-TW" smtClean="0">
                <a:solidFill>
                  <a:schemeClr val="tx2"/>
                </a:solidFill>
              </a:rPr>
              <a:t>Google Alexa Compete</a:t>
            </a:r>
            <a:endParaRPr lang="zh-TW" altLang="en-US" smtClean="0">
              <a:solidFill>
                <a:schemeClr val="tx2"/>
              </a:solidFill>
            </a:endParaRPr>
          </a:p>
        </p:txBody>
      </p:sp>
      <p:sp>
        <p:nvSpPr>
          <p:cNvPr id="17411" name="內容版面配置區 2"/>
          <p:cNvSpPr>
            <a:spLocks noGrp="1"/>
          </p:cNvSpPr>
          <p:nvPr>
            <p:ph idx="1"/>
          </p:nvPr>
        </p:nvSpPr>
        <p:spPr/>
        <p:txBody>
          <a:bodyPr/>
          <a:lstStyle/>
          <a:p>
            <a:r>
              <a:rPr lang="en-US" altLang="zh-TW" smtClean="0"/>
              <a:t>Which audience segments are competitors reaching that you are not?</a:t>
            </a:r>
          </a:p>
          <a:p>
            <a:r>
              <a:rPr lang="en-US" altLang="zh-TW" smtClean="0"/>
              <a:t>What keywords are successful for your competitors?</a:t>
            </a:r>
          </a:p>
          <a:p>
            <a:r>
              <a:rPr lang="en-US" altLang="zh-TW" smtClean="0"/>
              <a:t>What sources are driving traffic to your competitors’ websites?</a:t>
            </a:r>
            <a:endParaRPr lang="zh-TW" altLang="en-US" smtClean="0"/>
          </a:p>
        </p:txBody>
      </p:sp>
      <p:sp>
        <p:nvSpPr>
          <p:cNvPr id="1741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70671AAB-CE13-49AC-9CA1-A67B49B0E716}" type="slidenum">
              <a:rPr lang="zh-TW" altLang="en-US" sz="1200">
                <a:solidFill>
                  <a:srgbClr val="898989"/>
                </a:solidFill>
              </a:rPr>
              <a:pPr eaLnBrk="1" hangingPunct="1">
                <a:spcBef>
                  <a:spcPct val="0"/>
                </a:spcBef>
                <a:buFontTx/>
                <a:buNone/>
              </a:pPr>
              <a:t>21</a:t>
            </a:fld>
            <a:endParaRPr lang="zh-TW" altLang="en-US" sz="1200">
              <a:solidFill>
                <a:srgbClr val="898989"/>
              </a:solidFill>
            </a:endParaRPr>
          </a:p>
        </p:txBody>
      </p:sp>
      <p:sp>
        <p:nvSpPr>
          <p:cNvPr id="17413" name="矩形 5"/>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p:txBody>
          <a:bodyPr/>
          <a:lstStyle/>
          <a:p>
            <a:r>
              <a:rPr lang="en-US" altLang="zh-TW" smtClean="0">
                <a:solidFill>
                  <a:schemeClr val="tx2"/>
                </a:solidFill>
              </a:rPr>
              <a:t>Competitive Intelligence</a:t>
            </a:r>
            <a:endParaRPr lang="zh-TW" altLang="en-US" smtClean="0">
              <a:solidFill>
                <a:schemeClr val="tx2"/>
              </a:solidFill>
            </a:endParaRPr>
          </a:p>
        </p:txBody>
      </p:sp>
      <p:sp>
        <p:nvSpPr>
          <p:cNvPr id="18435" name="內容版面配置區 2"/>
          <p:cNvSpPr>
            <a:spLocks noGrp="1"/>
          </p:cNvSpPr>
          <p:nvPr>
            <p:ph idx="1"/>
          </p:nvPr>
        </p:nvSpPr>
        <p:spPr/>
        <p:txBody>
          <a:bodyPr/>
          <a:lstStyle/>
          <a:p>
            <a:r>
              <a:rPr lang="en-US" altLang="zh-TW" smtClean="0"/>
              <a:t>Facebook competitive analysis</a:t>
            </a:r>
          </a:p>
          <a:p>
            <a:r>
              <a:rPr lang="en-US" altLang="zh-TW" smtClean="0"/>
              <a:t>Facebook content analysis</a:t>
            </a:r>
          </a:p>
          <a:p>
            <a:r>
              <a:rPr lang="en-US" altLang="zh-TW" smtClean="0"/>
              <a:t>YouTube competitive analysis</a:t>
            </a:r>
          </a:p>
          <a:p>
            <a:r>
              <a:rPr lang="en-US" altLang="zh-TW" smtClean="0"/>
              <a:t>YouTube channel analysis</a:t>
            </a:r>
          </a:p>
          <a:p>
            <a:r>
              <a:rPr lang="en-US" altLang="zh-TW" smtClean="0"/>
              <a:t>Twitter profile analysis</a:t>
            </a:r>
            <a:endParaRPr lang="zh-TW" altLang="en-US" smtClean="0"/>
          </a:p>
        </p:txBody>
      </p:sp>
      <p:sp>
        <p:nvSpPr>
          <p:cNvPr id="1843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BD16357-CCE5-4271-82D2-43B0343C11BA}" type="slidenum">
              <a:rPr lang="zh-TW" altLang="en-US" sz="1200">
                <a:solidFill>
                  <a:srgbClr val="898989"/>
                </a:solidFill>
              </a:rPr>
              <a:pPr eaLnBrk="1" hangingPunct="1">
                <a:spcBef>
                  <a:spcPct val="0"/>
                </a:spcBef>
                <a:buFontTx/>
                <a:buNone/>
              </a:pPr>
              <a:t>22</a:t>
            </a:fld>
            <a:endParaRPr lang="zh-TW" altLang="en-US" sz="1200">
              <a:solidFill>
                <a:srgbClr val="898989"/>
              </a:solidFill>
            </a:endParaRPr>
          </a:p>
        </p:txBody>
      </p:sp>
      <p:sp>
        <p:nvSpPr>
          <p:cNvPr id="18437" name="矩形 5"/>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p:txBody>
          <a:bodyPr/>
          <a:lstStyle/>
          <a:p>
            <a:r>
              <a:rPr lang="en-US" altLang="zh-TW" smtClean="0">
                <a:solidFill>
                  <a:schemeClr val="tx2"/>
                </a:solidFill>
              </a:rPr>
              <a:t>Web Analytics (Clickstream)</a:t>
            </a:r>
            <a:endParaRPr lang="zh-TW" altLang="en-US" smtClean="0">
              <a:solidFill>
                <a:schemeClr val="tx2"/>
              </a:solidFill>
            </a:endParaRPr>
          </a:p>
        </p:txBody>
      </p:sp>
      <p:sp>
        <p:nvSpPr>
          <p:cNvPr id="19459" name="內容版面配置區 2"/>
          <p:cNvSpPr>
            <a:spLocks noGrp="1"/>
          </p:cNvSpPr>
          <p:nvPr>
            <p:ph idx="1"/>
          </p:nvPr>
        </p:nvSpPr>
        <p:spPr/>
        <p:txBody>
          <a:bodyPr/>
          <a:lstStyle/>
          <a:p>
            <a:r>
              <a:rPr lang="en-US" altLang="zh-TW" smtClean="0"/>
              <a:t>Content Analytics</a:t>
            </a:r>
          </a:p>
          <a:p>
            <a:r>
              <a:rPr lang="en-US" altLang="zh-TW" smtClean="0"/>
              <a:t>Mobile Analytics</a:t>
            </a:r>
            <a:endParaRPr lang="zh-TW" altLang="en-US" smtClean="0"/>
          </a:p>
        </p:txBody>
      </p:sp>
      <p:sp>
        <p:nvSpPr>
          <p:cNvPr id="1946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7A611F62-7EB0-48D8-BC20-8523B0A582BD}" type="slidenum">
              <a:rPr lang="zh-TW" altLang="en-US" sz="1200">
                <a:solidFill>
                  <a:srgbClr val="898989"/>
                </a:solidFill>
              </a:rPr>
              <a:pPr eaLnBrk="1" hangingPunct="1">
                <a:spcBef>
                  <a:spcPct val="0"/>
                </a:spcBef>
                <a:buFontTx/>
                <a:buNone/>
              </a:pPr>
              <a:t>23</a:t>
            </a:fld>
            <a:endParaRPr lang="zh-TW" altLang="en-US" sz="1200">
              <a:solidFill>
                <a:srgbClr val="898989"/>
              </a:solidFill>
            </a:endParaRPr>
          </a:p>
        </p:txBody>
      </p:sp>
      <p:sp>
        <p:nvSpPr>
          <p:cNvPr id="19461" name="矩形 5"/>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p:txBody>
          <a:bodyPr/>
          <a:lstStyle/>
          <a:p>
            <a:r>
              <a:rPr lang="en-US" altLang="zh-TW" smtClean="0">
                <a:solidFill>
                  <a:schemeClr val="tx2"/>
                </a:solidFill>
              </a:rPr>
              <a:t>Mobile Analytics</a:t>
            </a:r>
            <a:endParaRPr lang="zh-TW" altLang="en-US" smtClean="0">
              <a:solidFill>
                <a:schemeClr val="tx2"/>
              </a:solidFill>
            </a:endParaRPr>
          </a:p>
        </p:txBody>
      </p:sp>
      <p:sp>
        <p:nvSpPr>
          <p:cNvPr id="20483" name="內容版面配置區 2"/>
          <p:cNvSpPr>
            <a:spLocks noGrp="1"/>
          </p:cNvSpPr>
          <p:nvPr>
            <p:ph idx="1"/>
          </p:nvPr>
        </p:nvSpPr>
        <p:spPr>
          <a:xfrm>
            <a:off x="457200" y="1308100"/>
            <a:ext cx="8229600" cy="4818063"/>
          </a:xfrm>
        </p:spPr>
        <p:txBody>
          <a:bodyPr/>
          <a:lstStyle/>
          <a:p>
            <a:r>
              <a:rPr lang="en-US" altLang="zh-TW" sz="2800" smtClean="0"/>
              <a:t>Where is my mobile traffic coming from?</a:t>
            </a:r>
          </a:p>
          <a:p>
            <a:r>
              <a:rPr lang="en-US" altLang="zh-TW" sz="2800" smtClean="0"/>
              <a:t>What content are mobile users most interested in?</a:t>
            </a:r>
          </a:p>
          <a:p>
            <a:r>
              <a:rPr lang="en-US" altLang="zh-TW" sz="2800" smtClean="0"/>
              <a:t>How is my mobile app being used? </a:t>
            </a:r>
            <a:br>
              <a:rPr lang="en-US" altLang="zh-TW" sz="2800" smtClean="0"/>
            </a:br>
            <a:r>
              <a:rPr lang="en-US" altLang="zh-TW" sz="2800" smtClean="0"/>
              <a:t>What’s working?</a:t>
            </a:r>
            <a:br>
              <a:rPr lang="en-US" altLang="zh-TW" sz="2800" smtClean="0"/>
            </a:br>
            <a:r>
              <a:rPr lang="en-US" altLang="zh-TW" sz="2800" smtClean="0"/>
              <a:t>What isn’t?</a:t>
            </a:r>
          </a:p>
          <a:p>
            <a:r>
              <a:rPr lang="en-US" altLang="zh-TW" sz="2800" smtClean="0"/>
              <a:t>Which mobile platforms work best with my site?</a:t>
            </a:r>
          </a:p>
          <a:p>
            <a:r>
              <a:rPr lang="en-US" altLang="zh-TW" sz="2800" smtClean="0"/>
              <a:t>How does mobile user’s engagement with my site compare to traditional web users’ engagement?</a:t>
            </a:r>
            <a:endParaRPr lang="zh-TW" altLang="en-US" sz="2800" smtClean="0"/>
          </a:p>
        </p:txBody>
      </p:sp>
      <p:sp>
        <p:nvSpPr>
          <p:cNvPr id="2048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E713F23-96B9-465E-9863-16E7E90D2D82}" type="slidenum">
              <a:rPr lang="zh-TW" altLang="en-US" sz="1200">
                <a:solidFill>
                  <a:srgbClr val="898989"/>
                </a:solidFill>
              </a:rPr>
              <a:pPr eaLnBrk="1" hangingPunct="1">
                <a:spcBef>
                  <a:spcPct val="0"/>
                </a:spcBef>
                <a:buFontTx/>
                <a:buNone/>
              </a:pPr>
              <a:t>24</a:t>
            </a:fld>
            <a:endParaRPr lang="zh-TW" altLang="en-US" sz="1200">
              <a:solidFill>
                <a:srgbClr val="898989"/>
              </a:solidFill>
            </a:endParaRPr>
          </a:p>
        </p:txBody>
      </p:sp>
      <p:sp>
        <p:nvSpPr>
          <p:cNvPr id="20485" name="矩形 5"/>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p:txBody>
          <a:bodyPr/>
          <a:lstStyle/>
          <a:p>
            <a:r>
              <a:rPr lang="en-US" altLang="zh-TW" smtClean="0">
                <a:solidFill>
                  <a:schemeClr val="tx2"/>
                </a:solidFill>
              </a:rPr>
              <a:t>Identifying a </a:t>
            </a:r>
            <a:br>
              <a:rPr lang="en-US" altLang="zh-TW" smtClean="0">
                <a:solidFill>
                  <a:schemeClr val="tx2"/>
                </a:solidFill>
              </a:rPr>
            </a:br>
            <a:r>
              <a:rPr lang="en-US" altLang="zh-TW" smtClean="0">
                <a:solidFill>
                  <a:schemeClr val="tx2"/>
                </a:solidFill>
              </a:rPr>
              <a:t>Social Media Listening Tool</a:t>
            </a:r>
            <a:endParaRPr lang="zh-TW" altLang="en-US" smtClean="0">
              <a:solidFill>
                <a:schemeClr val="tx2"/>
              </a:solidFill>
            </a:endParaRPr>
          </a:p>
        </p:txBody>
      </p:sp>
      <p:sp>
        <p:nvSpPr>
          <p:cNvPr id="21507" name="內容版面配置區 2"/>
          <p:cNvSpPr>
            <a:spLocks noGrp="1"/>
          </p:cNvSpPr>
          <p:nvPr>
            <p:ph idx="1"/>
          </p:nvPr>
        </p:nvSpPr>
        <p:spPr/>
        <p:txBody>
          <a:bodyPr/>
          <a:lstStyle/>
          <a:p>
            <a:r>
              <a:rPr lang="en-US" altLang="zh-TW" sz="2800" smtClean="0"/>
              <a:t>Data Capture</a:t>
            </a:r>
          </a:p>
          <a:p>
            <a:r>
              <a:rPr lang="en-US" altLang="zh-TW" sz="2800" smtClean="0"/>
              <a:t>Spam Prevention</a:t>
            </a:r>
          </a:p>
          <a:p>
            <a:r>
              <a:rPr lang="en-US" altLang="zh-TW" sz="2800" smtClean="0"/>
              <a:t>Integration with Other Data Sources</a:t>
            </a:r>
          </a:p>
          <a:p>
            <a:r>
              <a:rPr lang="en-US" altLang="zh-TW" sz="2800" smtClean="0"/>
              <a:t>Cost</a:t>
            </a:r>
          </a:p>
          <a:p>
            <a:r>
              <a:rPr lang="en-US" altLang="zh-TW" sz="2800" smtClean="0"/>
              <a:t>Mobile Capability</a:t>
            </a:r>
          </a:p>
          <a:p>
            <a:r>
              <a:rPr lang="en-US" altLang="zh-TW" sz="2800" smtClean="0"/>
              <a:t>API Access</a:t>
            </a:r>
          </a:p>
          <a:p>
            <a:r>
              <a:rPr lang="en-US" altLang="zh-TW" sz="2800" smtClean="0"/>
              <a:t>Consistent User Interface</a:t>
            </a:r>
          </a:p>
          <a:p>
            <a:r>
              <a:rPr lang="en-US" altLang="zh-TW" sz="2800" smtClean="0"/>
              <a:t>Workflow Functionality</a:t>
            </a:r>
          </a:p>
          <a:p>
            <a:r>
              <a:rPr lang="en-US" altLang="zh-TW" sz="2800" smtClean="0"/>
              <a:t>Historical Data</a:t>
            </a:r>
            <a:endParaRPr lang="zh-TW" altLang="en-US" sz="2800" smtClean="0"/>
          </a:p>
        </p:txBody>
      </p:sp>
      <p:sp>
        <p:nvSpPr>
          <p:cNvPr id="2150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62AF4FB-7EC6-4271-B52B-48D779B68759}" type="slidenum">
              <a:rPr lang="zh-TW" altLang="en-US" sz="1200">
                <a:solidFill>
                  <a:srgbClr val="898989"/>
                </a:solidFill>
              </a:rPr>
              <a:pPr eaLnBrk="1" hangingPunct="1">
                <a:spcBef>
                  <a:spcPct val="0"/>
                </a:spcBef>
                <a:buFontTx/>
                <a:buNone/>
              </a:pPr>
              <a:t>25</a:t>
            </a:fld>
            <a:endParaRPr lang="zh-TW" altLang="en-US" sz="1200">
              <a:solidFill>
                <a:srgbClr val="898989"/>
              </a:solidFill>
            </a:endParaRPr>
          </a:p>
        </p:txBody>
      </p:sp>
      <p:sp>
        <p:nvSpPr>
          <p:cNvPr id="21509" name="矩形 5"/>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p:txBody>
          <a:bodyPr/>
          <a:lstStyle/>
          <a:p>
            <a:r>
              <a:rPr lang="en-US" altLang="zh-TW" smtClean="0">
                <a:solidFill>
                  <a:schemeClr val="tx2"/>
                </a:solidFill>
              </a:rPr>
              <a:t>Search Analytics</a:t>
            </a:r>
            <a:endParaRPr lang="zh-TW" altLang="en-US" smtClean="0">
              <a:solidFill>
                <a:schemeClr val="tx2"/>
              </a:solidFill>
            </a:endParaRPr>
          </a:p>
        </p:txBody>
      </p:sp>
      <p:sp>
        <p:nvSpPr>
          <p:cNvPr id="22531" name="內容版面配置區 2"/>
          <p:cNvSpPr>
            <a:spLocks noGrp="1"/>
          </p:cNvSpPr>
          <p:nvPr>
            <p:ph idx="1"/>
          </p:nvPr>
        </p:nvSpPr>
        <p:spPr>
          <a:xfrm>
            <a:off x="457200" y="1422400"/>
            <a:ext cx="8229600" cy="4910138"/>
          </a:xfrm>
        </p:spPr>
        <p:txBody>
          <a:bodyPr/>
          <a:lstStyle/>
          <a:p>
            <a:r>
              <a:rPr lang="en-US" altLang="zh-TW" smtClean="0"/>
              <a:t>Free Tools for Collecting Insights Through</a:t>
            </a:r>
          </a:p>
          <a:p>
            <a:pPr lvl="1"/>
            <a:r>
              <a:rPr lang="en-US" altLang="zh-TW" smtClean="0"/>
              <a:t>Search Data</a:t>
            </a:r>
          </a:p>
          <a:p>
            <a:pPr lvl="1"/>
            <a:r>
              <a:rPr lang="en-US" altLang="zh-TW" smtClean="0"/>
              <a:t>Google Trends</a:t>
            </a:r>
          </a:p>
          <a:p>
            <a:pPr lvl="1"/>
            <a:r>
              <a:rPr lang="en-US" altLang="zh-TW" smtClean="0"/>
              <a:t>YouTube Trends</a:t>
            </a:r>
          </a:p>
          <a:p>
            <a:pPr lvl="1"/>
            <a:r>
              <a:rPr lang="en-US" altLang="zh-TW" smtClean="0"/>
              <a:t>The Google AdWords Keyword Tool</a:t>
            </a:r>
          </a:p>
          <a:p>
            <a:pPr lvl="1"/>
            <a:r>
              <a:rPr lang="en-US" altLang="zh-TW" smtClean="0"/>
              <a:t>Yahoo! Clues</a:t>
            </a:r>
          </a:p>
          <a:p>
            <a:r>
              <a:rPr lang="en-US" altLang="zh-TW" smtClean="0"/>
              <a:t>Paid Tools for Collecting Insights Through Search Data</a:t>
            </a:r>
          </a:p>
          <a:p>
            <a:r>
              <a:rPr lang="en-US" altLang="zh-TW" smtClean="0"/>
              <a:t>The BrightEdge SEO Platform </a:t>
            </a:r>
            <a:endParaRPr lang="zh-TW" altLang="en-US" smtClean="0"/>
          </a:p>
        </p:txBody>
      </p:sp>
      <p:sp>
        <p:nvSpPr>
          <p:cNvPr id="2253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932D77C-836B-47C8-8B9A-CCA94581E5DF}" type="slidenum">
              <a:rPr lang="zh-TW" altLang="en-US" sz="1200">
                <a:solidFill>
                  <a:srgbClr val="898989"/>
                </a:solidFill>
              </a:rPr>
              <a:pPr eaLnBrk="1" hangingPunct="1">
                <a:spcBef>
                  <a:spcPct val="0"/>
                </a:spcBef>
                <a:buFontTx/>
                <a:buNone/>
              </a:pPr>
              <a:t>26</a:t>
            </a:fld>
            <a:endParaRPr lang="zh-TW" altLang="en-US" sz="1200">
              <a:solidFill>
                <a:srgbClr val="898989"/>
              </a:solidFill>
            </a:endParaRPr>
          </a:p>
        </p:txBody>
      </p:sp>
      <p:sp>
        <p:nvSpPr>
          <p:cNvPr id="22533" name="矩形 6"/>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p:cNvSpPr>
            <a:spLocks noGrp="1"/>
          </p:cNvSpPr>
          <p:nvPr>
            <p:ph type="title"/>
          </p:nvPr>
        </p:nvSpPr>
        <p:spPr/>
        <p:txBody>
          <a:bodyPr/>
          <a:lstStyle/>
          <a:p>
            <a:r>
              <a:rPr lang="en-US" altLang="zh-TW" smtClean="0">
                <a:solidFill>
                  <a:schemeClr val="tx2"/>
                </a:solidFill>
              </a:rPr>
              <a:t>Owned Social Metrics</a:t>
            </a:r>
            <a:endParaRPr lang="zh-TW" altLang="en-US" smtClean="0">
              <a:solidFill>
                <a:schemeClr val="tx2"/>
              </a:solidFill>
            </a:endParaRPr>
          </a:p>
        </p:txBody>
      </p:sp>
      <p:sp>
        <p:nvSpPr>
          <p:cNvPr id="23555" name="內容版面配置區 2"/>
          <p:cNvSpPr>
            <a:spLocks noGrp="1"/>
          </p:cNvSpPr>
          <p:nvPr>
            <p:ph idx="1"/>
          </p:nvPr>
        </p:nvSpPr>
        <p:spPr/>
        <p:txBody>
          <a:bodyPr/>
          <a:lstStyle/>
          <a:p>
            <a:r>
              <a:rPr lang="en-US" altLang="zh-TW" smtClean="0"/>
              <a:t>Facebook page</a:t>
            </a:r>
          </a:p>
          <a:p>
            <a:r>
              <a:rPr lang="en-US" altLang="zh-TW" smtClean="0"/>
              <a:t>Twitter account</a:t>
            </a:r>
          </a:p>
          <a:p>
            <a:r>
              <a:rPr lang="en-US" altLang="zh-TW" smtClean="0"/>
              <a:t>YouTube channel</a:t>
            </a:r>
            <a:endParaRPr lang="zh-TW" altLang="en-US" smtClean="0"/>
          </a:p>
        </p:txBody>
      </p:sp>
      <p:sp>
        <p:nvSpPr>
          <p:cNvPr id="2355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7604B2B3-CEE6-43F5-A822-F7445E22513A}" type="slidenum">
              <a:rPr lang="zh-TW" altLang="en-US" sz="1200">
                <a:solidFill>
                  <a:srgbClr val="898989"/>
                </a:solidFill>
              </a:rPr>
              <a:pPr eaLnBrk="1" hangingPunct="1">
                <a:spcBef>
                  <a:spcPct val="0"/>
                </a:spcBef>
                <a:buFontTx/>
                <a:buNone/>
              </a:pPr>
              <a:t>27</a:t>
            </a:fld>
            <a:endParaRPr lang="zh-TW" altLang="en-US" sz="1200">
              <a:solidFill>
                <a:srgbClr val="898989"/>
              </a:solidFill>
            </a:endParaRPr>
          </a:p>
        </p:txBody>
      </p:sp>
      <p:sp>
        <p:nvSpPr>
          <p:cNvPr id="23557" name="矩形 5"/>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title"/>
          </p:nvPr>
        </p:nvSpPr>
        <p:spPr/>
        <p:txBody>
          <a:bodyPr/>
          <a:lstStyle/>
          <a:p>
            <a:r>
              <a:rPr lang="en-US" altLang="zh-TW" smtClean="0">
                <a:solidFill>
                  <a:schemeClr val="tx2"/>
                </a:solidFill>
              </a:rPr>
              <a:t>Own Social Media Metrics: Facebook</a:t>
            </a:r>
            <a:endParaRPr lang="zh-TW" altLang="en-US" smtClean="0">
              <a:solidFill>
                <a:schemeClr val="tx2"/>
              </a:solidFill>
            </a:endParaRPr>
          </a:p>
        </p:txBody>
      </p:sp>
      <p:sp>
        <p:nvSpPr>
          <p:cNvPr id="24579" name="內容版面配置區 2"/>
          <p:cNvSpPr>
            <a:spLocks noGrp="1"/>
          </p:cNvSpPr>
          <p:nvPr>
            <p:ph idx="1"/>
          </p:nvPr>
        </p:nvSpPr>
        <p:spPr/>
        <p:txBody>
          <a:bodyPr/>
          <a:lstStyle/>
          <a:p>
            <a:r>
              <a:rPr lang="en-US" altLang="zh-TW" smtClean="0"/>
              <a:t>Total likes</a:t>
            </a:r>
          </a:p>
          <a:p>
            <a:r>
              <a:rPr lang="en-US" altLang="zh-TW" smtClean="0"/>
              <a:t>Reach</a:t>
            </a:r>
          </a:p>
          <a:p>
            <a:pPr lvl="1"/>
            <a:r>
              <a:rPr lang="en-US" altLang="zh-TW" smtClean="0"/>
              <a:t>Organic</a:t>
            </a:r>
          </a:p>
          <a:p>
            <a:pPr lvl="1"/>
            <a:r>
              <a:rPr lang="en-US" altLang="zh-TW" smtClean="0"/>
              <a:t>Paid reach</a:t>
            </a:r>
          </a:p>
          <a:p>
            <a:pPr lvl="1"/>
            <a:r>
              <a:rPr lang="en-US" altLang="zh-TW" smtClean="0"/>
              <a:t>Viral reach</a:t>
            </a:r>
          </a:p>
          <a:p>
            <a:r>
              <a:rPr lang="en-US" altLang="zh-TW" smtClean="0"/>
              <a:t>Engaged users</a:t>
            </a:r>
          </a:p>
          <a:p>
            <a:r>
              <a:rPr lang="en-US" altLang="zh-TW" smtClean="0"/>
              <a:t>People taking about this (PTAT)</a:t>
            </a:r>
          </a:p>
          <a:p>
            <a:r>
              <a:rPr lang="en-US" altLang="zh-TW" smtClean="0"/>
              <a:t>Likes, comments, and shares by post</a:t>
            </a:r>
            <a:endParaRPr lang="zh-TW" altLang="en-US" smtClean="0"/>
          </a:p>
        </p:txBody>
      </p:sp>
      <p:sp>
        <p:nvSpPr>
          <p:cNvPr id="2458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E78FCA6-D976-40A4-8114-D62A73624759}" type="slidenum">
              <a:rPr lang="zh-TW" altLang="en-US" sz="1200">
                <a:solidFill>
                  <a:srgbClr val="898989"/>
                </a:solidFill>
              </a:rPr>
              <a:pPr eaLnBrk="1" hangingPunct="1">
                <a:spcBef>
                  <a:spcPct val="0"/>
                </a:spcBef>
                <a:buFontTx/>
                <a:buNone/>
              </a:pPr>
              <a:t>28</a:t>
            </a:fld>
            <a:endParaRPr lang="zh-TW" altLang="en-US" sz="1200">
              <a:solidFill>
                <a:srgbClr val="898989"/>
              </a:solidFill>
            </a:endParaRPr>
          </a:p>
        </p:txBody>
      </p:sp>
      <p:sp>
        <p:nvSpPr>
          <p:cNvPr id="24581" name="矩形 5"/>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r>
              <a:rPr lang="en-US" altLang="zh-TW" smtClean="0">
                <a:solidFill>
                  <a:schemeClr val="tx2"/>
                </a:solidFill>
              </a:rPr>
              <a:t>Own Social Media Metrics: </a:t>
            </a:r>
            <a:br>
              <a:rPr lang="en-US" altLang="zh-TW" smtClean="0">
                <a:solidFill>
                  <a:schemeClr val="tx2"/>
                </a:solidFill>
              </a:rPr>
            </a:br>
            <a:r>
              <a:rPr lang="en-US" altLang="zh-TW" smtClean="0">
                <a:solidFill>
                  <a:schemeClr val="tx2"/>
                </a:solidFill>
              </a:rPr>
              <a:t>Twitter</a:t>
            </a:r>
            <a:endParaRPr lang="zh-TW" altLang="en-US" smtClean="0">
              <a:solidFill>
                <a:schemeClr val="tx2"/>
              </a:solidFill>
            </a:endParaRPr>
          </a:p>
        </p:txBody>
      </p:sp>
      <p:sp>
        <p:nvSpPr>
          <p:cNvPr id="25603" name="內容版面配置區 2"/>
          <p:cNvSpPr>
            <a:spLocks noGrp="1"/>
          </p:cNvSpPr>
          <p:nvPr>
            <p:ph idx="1"/>
          </p:nvPr>
        </p:nvSpPr>
        <p:spPr/>
        <p:txBody>
          <a:bodyPr/>
          <a:lstStyle/>
          <a:p>
            <a:r>
              <a:rPr lang="en-US" altLang="zh-TW" smtClean="0"/>
              <a:t>Followers</a:t>
            </a:r>
          </a:p>
          <a:p>
            <a:r>
              <a:rPr lang="en-US" altLang="zh-TW" smtClean="0"/>
              <a:t>Retweets</a:t>
            </a:r>
          </a:p>
          <a:p>
            <a:r>
              <a:rPr lang="en-US" altLang="zh-TW" smtClean="0"/>
              <a:t>Replies</a:t>
            </a:r>
          </a:p>
          <a:p>
            <a:r>
              <a:rPr lang="en-US" altLang="zh-TW" smtClean="0"/>
              <a:t>Clicks and click-through rate (CTR)</a:t>
            </a:r>
          </a:p>
          <a:p>
            <a:r>
              <a:rPr lang="en-US" altLang="zh-TW" smtClean="0"/>
              <a:t>Impressions</a:t>
            </a:r>
            <a:endParaRPr lang="zh-TW" altLang="en-US" smtClean="0"/>
          </a:p>
        </p:txBody>
      </p:sp>
      <p:sp>
        <p:nvSpPr>
          <p:cNvPr id="2560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7BC0F74-98B8-417D-9DDB-D8FD1C94FC13}" type="slidenum">
              <a:rPr lang="zh-TW" altLang="en-US" sz="1200">
                <a:solidFill>
                  <a:srgbClr val="898989"/>
                </a:solidFill>
              </a:rPr>
              <a:pPr eaLnBrk="1" hangingPunct="1">
                <a:spcBef>
                  <a:spcPct val="0"/>
                </a:spcBef>
                <a:buFontTx/>
                <a:buNone/>
              </a:pPr>
              <a:t>29</a:t>
            </a:fld>
            <a:endParaRPr lang="zh-TW" altLang="en-US" sz="1200">
              <a:solidFill>
                <a:srgbClr val="898989"/>
              </a:solidFill>
            </a:endParaRPr>
          </a:p>
        </p:txBody>
      </p:sp>
      <p:sp>
        <p:nvSpPr>
          <p:cNvPr id="25605" name="矩形 5"/>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5E8B2F9-E22D-4A96-9ED3-0DC20C340BEB}" type="slidenum">
              <a:rPr lang="zh-TW" altLang="en-US" sz="1200">
                <a:solidFill>
                  <a:srgbClr val="898989"/>
                </a:solidFill>
              </a:rPr>
              <a:pPr eaLnBrk="1" hangingPunct="1">
                <a:spcBef>
                  <a:spcPct val="0"/>
                </a:spcBef>
                <a:buFontTx/>
                <a:buNone/>
              </a:pPr>
              <a:t>3</a:t>
            </a:fld>
            <a:endParaRPr lang="zh-TW" altLang="en-US" sz="1200">
              <a:solidFill>
                <a:srgbClr val="898989"/>
              </a:solidFill>
            </a:endParaRPr>
          </a:p>
        </p:txBody>
      </p:sp>
      <p:sp>
        <p:nvSpPr>
          <p:cNvPr id="4099" name="標題 1"/>
          <p:cNvSpPr txBox="1">
            <a:spLocks/>
          </p:cNvSpPr>
          <p:nvPr/>
        </p:nvSpPr>
        <p:spPr bwMode="auto">
          <a:xfrm>
            <a:off x="179388" y="1687513"/>
            <a:ext cx="87852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4000" b="1" dirty="0">
                <a:solidFill>
                  <a:srgbClr val="FF0000"/>
                </a:solidFill>
                <a:latin typeface="Arial" charset="0"/>
                <a:ea typeface="標楷體" pitchFamily="65" charset="-120"/>
              </a:rPr>
              <a:t>Social Media Marketing Analytics</a:t>
            </a:r>
            <a:br>
              <a:rPr lang="en-US" altLang="zh-TW" sz="4000" b="1" dirty="0">
                <a:solidFill>
                  <a:srgbClr val="FF0000"/>
                </a:solidFill>
                <a:latin typeface="Arial" charset="0"/>
                <a:ea typeface="標楷體" pitchFamily="65" charset="-120"/>
              </a:rPr>
            </a:br>
            <a:r>
              <a:rPr lang="en-US" altLang="zh-TW" sz="4000" b="1" dirty="0">
                <a:solidFill>
                  <a:srgbClr val="FF0000"/>
                </a:solidFill>
                <a:latin typeface="Arial" charset="0"/>
                <a:ea typeface="標楷體" pitchFamily="65" charset="-120"/>
              </a:rPr>
              <a:t>(</a:t>
            </a:r>
            <a:r>
              <a:rPr lang="zh-TW" altLang="en-US" sz="4000" b="1" dirty="0">
                <a:solidFill>
                  <a:srgbClr val="FF0000"/>
                </a:solidFill>
                <a:latin typeface="Arial" charset="0"/>
                <a:ea typeface="標楷體" pitchFamily="65" charset="-120"/>
              </a:rPr>
              <a:t>社群媒體行銷分析</a:t>
            </a:r>
            <a:r>
              <a:rPr lang="en-US" altLang="zh-TW" sz="4000" b="1" dirty="0">
                <a:solidFill>
                  <a:srgbClr val="FF0000"/>
                </a:solidFill>
                <a:latin typeface="Arial" charset="0"/>
                <a:ea typeface="標楷體" pitchFamily="65" charset="-120"/>
              </a:rPr>
              <a:t>)</a:t>
            </a:r>
          </a:p>
        </p:txBody>
      </p:sp>
      <p:sp>
        <p:nvSpPr>
          <p:cNvPr id="4100" name="副標題 2"/>
          <p:cNvSpPr txBox="1">
            <a:spLocks/>
          </p:cNvSpPr>
          <p:nvPr/>
        </p:nvSpPr>
        <p:spPr bwMode="auto">
          <a:xfrm>
            <a:off x="468313" y="4176713"/>
            <a:ext cx="8207375"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lnSpc>
                <a:spcPct val="80000"/>
              </a:lnSpc>
              <a:buFont typeface="Arial" charset="0"/>
              <a:buNone/>
            </a:pPr>
            <a:endParaRPr kumimoji="0" lang="zh-TW" altLang="en-US" sz="2500" b="1">
              <a:solidFill>
                <a:srgbClr val="898989"/>
              </a:solidFill>
              <a:ea typeface="標楷體" pitchFamily="65" charset="-120"/>
            </a:endParaRPr>
          </a:p>
        </p:txBody>
      </p:sp>
      <p:sp>
        <p:nvSpPr>
          <p:cNvPr id="5" name="副標題 2"/>
          <p:cNvSpPr txBox="1">
            <a:spLocks/>
          </p:cNvSpPr>
          <p:nvPr/>
        </p:nvSpPr>
        <p:spPr bwMode="auto">
          <a:xfrm>
            <a:off x="468313" y="4176713"/>
            <a:ext cx="8207375"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lnSpc>
                <a:spcPct val="80000"/>
              </a:lnSpc>
              <a:buFont typeface="Arial" charset="0"/>
              <a:buNone/>
            </a:pPr>
            <a:r>
              <a:rPr kumimoji="0" lang="en-US" altLang="zh-TW" sz="2400" b="1" dirty="0">
                <a:solidFill>
                  <a:srgbClr val="898989"/>
                </a:solidFill>
                <a:latin typeface="Times New Roman" pitchFamily="18" charset="0"/>
                <a:cs typeface="Times New Roman" pitchFamily="18" charset="0"/>
                <a:hlinkClick r:id="rId3"/>
              </a:rPr>
              <a:t>Min-</a:t>
            </a:r>
            <a:r>
              <a:rPr kumimoji="0" lang="en-US" altLang="zh-TW" sz="2400" b="1" dirty="0" err="1">
                <a:solidFill>
                  <a:srgbClr val="898989"/>
                </a:solidFill>
                <a:latin typeface="Times New Roman" pitchFamily="18" charset="0"/>
                <a:cs typeface="Times New Roman" pitchFamily="18" charset="0"/>
                <a:hlinkClick r:id="rId3"/>
              </a:rPr>
              <a:t>Yuh</a:t>
            </a:r>
            <a:r>
              <a:rPr kumimoji="0" lang="en-US" altLang="zh-TW" sz="2400" b="1" dirty="0">
                <a:solidFill>
                  <a:srgbClr val="898989"/>
                </a:solidFill>
                <a:latin typeface="Times New Roman" pitchFamily="18" charset="0"/>
                <a:cs typeface="Times New Roman" pitchFamily="18" charset="0"/>
                <a:hlinkClick r:id="rId3"/>
              </a:rPr>
              <a:t> Day</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zh-TW" altLang="en-US" sz="2400" b="1" dirty="0">
                <a:solidFill>
                  <a:srgbClr val="898989"/>
                </a:solidFill>
                <a:latin typeface="標楷體" pitchFamily="65" charset="-120"/>
                <a:ea typeface="標楷體" pitchFamily="65" charset="-120"/>
                <a:hlinkClick r:id="rId4"/>
              </a:rPr>
              <a:t>戴敏育</a:t>
            </a:r>
            <a:endParaRPr kumimoji="0" lang="en-US" altLang="zh-TW" sz="2400" b="1" dirty="0">
              <a:latin typeface="標楷體" pitchFamily="65" charset="-120"/>
              <a:cs typeface="Times New Roman" pitchFamily="18" charset="0"/>
            </a:endParaRPr>
          </a:p>
          <a:p>
            <a:pPr algn="ctr" eaLnBrk="1" hangingPunct="1">
              <a:lnSpc>
                <a:spcPct val="80000"/>
              </a:lnSpc>
              <a:buFont typeface="Arial" charset="0"/>
              <a:buNone/>
            </a:pPr>
            <a:r>
              <a:rPr kumimoji="0" lang="en-US" altLang="zh-TW" sz="2400" b="1" dirty="0">
                <a:solidFill>
                  <a:schemeClr val="tx2"/>
                </a:solidFill>
                <a:latin typeface="Times New Roman" pitchFamily="18" charset="0"/>
                <a:cs typeface="Times New Roman" pitchFamily="18" charset="0"/>
              </a:rPr>
              <a:t>Assistant Professor</a:t>
            </a: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專任助理教授</a:t>
            </a:r>
            <a:endParaRPr kumimoji="0" lang="en-US" altLang="zh-TW" sz="2400" b="1" dirty="0">
              <a:solidFill>
                <a:schemeClr val="tx2"/>
              </a:solidFill>
              <a:latin typeface="標楷體" pitchFamily="65" charset="-120"/>
              <a:cs typeface="Times New Roman" pitchFamily="18" charset="0"/>
            </a:endParaRP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 </a:t>
            </a:r>
            <a:r>
              <a:rPr kumimoji="0" lang="en-US" altLang="zh-TW" sz="2400" b="1" dirty="0">
                <a:solidFill>
                  <a:srgbClr val="898989"/>
                </a:solidFill>
                <a:latin typeface="Times New Roman" pitchFamily="18" charset="0"/>
                <a:cs typeface="Times New Roman" pitchFamily="18" charset="0"/>
                <a:hlinkClick r:id="rId5"/>
              </a:rPr>
              <a:t>Dept. of Information Management</a:t>
            </a:r>
            <a:r>
              <a:rPr kumimoji="0" lang="en-US" altLang="zh-TW" sz="2400" b="1" dirty="0">
                <a:solidFill>
                  <a:srgbClr val="898989"/>
                </a:solidFill>
                <a:latin typeface="Times New Roman" pitchFamily="18" charset="0"/>
                <a:cs typeface="Times New Roman" pitchFamily="18" charset="0"/>
              </a:rPr>
              <a:t>, </a:t>
            </a:r>
            <a:r>
              <a:rPr kumimoji="0" lang="en-US" altLang="zh-TW" sz="2400" b="1" dirty="0" err="1">
                <a:solidFill>
                  <a:srgbClr val="898989"/>
                </a:solidFill>
                <a:latin typeface="Times New Roman" pitchFamily="18" charset="0"/>
                <a:cs typeface="Times New Roman" pitchFamily="18" charset="0"/>
                <a:hlinkClick r:id="rId6"/>
              </a:rPr>
              <a:t>Tamkang</a:t>
            </a:r>
            <a:r>
              <a:rPr kumimoji="0" lang="en-US" altLang="zh-TW" sz="2400" b="1" dirty="0">
                <a:solidFill>
                  <a:srgbClr val="898989"/>
                </a:solidFill>
                <a:latin typeface="Times New Roman" pitchFamily="18" charset="0"/>
                <a:cs typeface="Times New Roman" pitchFamily="18" charset="0"/>
                <a:hlinkClick r:id="rId6"/>
              </a:rPr>
              <a:t> University</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zh-TW" altLang="en-US" sz="2400" b="1" dirty="0">
                <a:solidFill>
                  <a:srgbClr val="898989"/>
                </a:solidFill>
                <a:latin typeface="Times New Roman" pitchFamily="18" charset="0"/>
                <a:ea typeface="標楷體" pitchFamily="65" charset="-120"/>
                <a:hlinkClick r:id="rId7"/>
              </a:rPr>
              <a:t>淡江大學</a:t>
            </a:r>
            <a:r>
              <a:rPr kumimoji="0" lang="zh-TW" altLang="en-US" sz="2400" b="1" dirty="0">
                <a:solidFill>
                  <a:srgbClr val="898989"/>
                </a:solidFill>
                <a:latin typeface="Times New Roman" pitchFamily="18" charset="0"/>
                <a:ea typeface="標楷體" pitchFamily="65" charset="-120"/>
              </a:rPr>
              <a:t> </a:t>
            </a:r>
            <a:r>
              <a:rPr kumimoji="0" lang="zh-TW" altLang="en-US" sz="2400" b="1" dirty="0">
                <a:solidFill>
                  <a:srgbClr val="898989"/>
                </a:solidFill>
                <a:latin typeface="Times New Roman" pitchFamily="18" charset="0"/>
                <a:ea typeface="標楷體" pitchFamily="65" charset="-120"/>
                <a:hlinkClick r:id="rId8"/>
              </a:rPr>
              <a:t>資訊管理學系</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endParaRPr kumimoji="0" lang="en-US" altLang="zh-TW" sz="900" b="1" dirty="0">
              <a:solidFill>
                <a:srgbClr val="898989"/>
              </a:solidFill>
              <a:cs typeface="Times New Roman" pitchFamily="18" charset="0"/>
              <a:hlinkClick r:id="rId9"/>
            </a:endParaRPr>
          </a:p>
          <a:p>
            <a:pPr algn="ctr" eaLnBrk="1" hangingPunct="1">
              <a:lnSpc>
                <a:spcPct val="80000"/>
              </a:lnSpc>
              <a:buFont typeface="Arial" charset="0"/>
              <a:buNone/>
            </a:pPr>
            <a:r>
              <a:rPr kumimoji="0" lang="en-US" altLang="zh-TW" sz="1200" b="1" dirty="0">
                <a:solidFill>
                  <a:srgbClr val="898989"/>
                </a:solidFill>
                <a:latin typeface="Times New Roman" pitchFamily="18" charset="0"/>
                <a:cs typeface="Times New Roman" pitchFamily="18" charset="0"/>
                <a:hlinkClick r:id="rId3"/>
              </a:rPr>
              <a:t>http://mail. tku.edu.tw/</a:t>
            </a:r>
            <a:r>
              <a:rPr kumimoji="0" lang="en-US" altLang="zh-TW" sz="1200" b="1" dirty="0" err="1">
                <a:solidFill>
                  <a:srgbClr val="898989"/>
                </a:solidFill>
                <a:latin typeface="Times New Roman" pitchFamily="18" charset="0"/>
                <a:cs typeface="Times New Roman" pitchFamily="18" charset="0"/>
                <a:hlinkClick r:id="rId3"/>
              </a:rPr>
              <a:t>myday</a:t>
            </a:r>
            <a:r>
              <a:rPr kumimoji="0" lang="en-US" altLang="zh-TW" sz="1200" b="1" dirty="0">
                <a:solidFill>
                  <a:srgbClr val="898989"/>
                </a:solidFill>
                <a:latin typeface="Times New Roman" pitchFamily="18" charset="0"/>
                <a:cs typeface="Times New Roman" pitchFamily="18" charset="0"/>
                <a:hlinkClick r:id="rId3"/>
              </a:rPr>
              <a:t>/</a:t>
            </a:r>
            <a:endParaRPr kumimoji="0" lang="en-US" altLang="zh-TW" sz="12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en-US" altLang="zh-TW" sz="1200" b="1" dirty="0" smtClean="0">
                <a:solidFill>
                  <a:srgbClr val="898989"/>
                </a:solidFill>
                <a:cs typeface="Times New Roman" pitchFamily="18" charset="0"/>
              </a:rPr>
              <a:t>2016-07</a:t>
            </a:r>
            <a:endParaRPr kumimoji="0" lang="zh-TW" altLang="en-US" sz="2500" b="1" dirty="0">
              <a:solidFill>
                <a:srgbClr val="898989"/>
              </a:solidFill>
              <a:ea typeface="標楷體" pitchFamily="65" charset="-120"/>
            </a:endParaRPr>
          </a:p>
        </p:txBody>
      </p:sp>
      <p:pic>
        <p:nvPicPr>
          <p:cNvPr id="6" name="Picture 4" descr="http://mail.tku.edu.tw/myday/images/Myday_Photo.jpg"/>
          <p:cNvPicPr>
            <a:picLocks noChangeAspect="1" noChangeArrowheads="1"/>
          </p:cNvPicPr>
          <p:nvPr/>
        </p:nvPicPr>
        <p:blipFill>
          <a:blip r:embed="rId10">
            <a:extLst>
              <a:ext uri="{28A0092B-C50C-407E-A947-70E740481C1C}">
                <a14:useLocalDpi xmlns:a14="http://schemas.microsoft.com/office/drawing/2010/main" val="0"/>
              </a:ext>
            </a:extLst>
          </a:blip>
          <a:srcRect l="10527" t="1544" r="10527" b="25148"/>
          <a:stretch>
            <a:fillRect/>
          </a:stretch>
        </p:blipFill>
        <p:spPr bwMode="auto">
          <a:xfrm>
            <a:off x="2051050" y="4221163"/>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Users\myday\Downloads\TKU-logo-12cm.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37425" y="26988"/>
            <a:ext cx="6334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4"/>
          <p:cNvSpPr txBox="1">
            <a:spLocks noChangeArrowheads="1"/>
          </p:cNvSpPr>
          <p:nvPr/>
        </p:nvSpPr>
        <p:spPr bwMode="auto">
          <a:xfrm>
            <a:off x="7970838" y="-1588"/>
            <a:ext cx="1154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800" b="1">
                <a:solidFill>
                  <a:srgbClr val="FF0000"/>
                </a:solidFill>
              </a:rPr>
              <a:t>Tamkang </a:t>
            </a:r>
            <a:br>
              <a:rPr kumimoji="0" lang="en-US" altLang="zh-TW" sz="1800" b="1">
                <a:solidFill>
                  <a:srgbClr val="FF0000"/>
                </a:solidFill>
              </a:rPr>
            </a:br>
            <a:r>
              <a:rPr kumimoji="0" lang="en-US" altLang="zh-TW" sz="1800" b="1">
                <a:solidFill>
                  <a:srgbClr val="FF0000"/>
                </a:solidFill>
              </a:rPr>
              <a:t>University</a:t>
            </a:r>
            <a:endParaRPr kumimoji="0" lang="zh-TW" altLang="en-US" sz="1800" b="1">
              <a:solidFill>
                <a:srgbClr val="FF0000"/>
              </a:solidFill>
            </a:endParaRPr>
          </a:p>
        </p:txBody>
      </p:sp>
      <p:pic>
        <p:nvPicPr>
          <p:cNvPr id="9" name="Picture 6" descr="C:\Users\myday\Downloads\TKU-title15cm.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27988" y="620713"/>
            <a:ext cx="103981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1181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p:txBody>
          <a:bodyPr/>
          <a:lstStyle/>
          <a:p>
            <a:r>
              <a:rPr lang="en-US" altLang="zh-TW" smtClean="0">
                <a:solidFill>
                  <a:schemeClr val="tx2"/>
                </a:solidFill>
              </a:rPr>
              <a:t>Own Social Media Metrics: YouTube</a:t>
            </a:r>
            <a:endParaRPr lang="zh-TW" altLang="en-US" smtClean="0">
              <a:solidFill>
                <a:schemeClr val="tx2"/>
              </a:solidFill>
            </a:endParaRPr>
          </a:p>
        </p:txBody>
      </p:sp>
      <p:sp>
        <p:nvSpPr>
          <p:cNvPr id="26627" name="內容版面配置區 2"/>
          <p:cNvSpPr>
            <a:spLocks noGrp="1"/>
          </p:cNvSpPr>
          <p:nvPr>
            <p:ph idx="1"/>
          </p:nvPr>
        </p:nvSpPr>
        <p:spPr/>
        <p:txBody>
          <a:bodyPr/>
          <a:lstStyle/>
          <a:p>
            <a:r>
              <a:rPr lang="en-US" altLang="zh-TW" smtClean="0"/>
              <a:t>Views</a:t>
            </a:r>
          </a:p>
          <a:p>
            <a:r>
              <a:rPr lang="en-US" altLang="zh-TW" smtClean="0"/>
              <a:t>Subscribers</a:t>
            </a:r>
          </a:p>
          <a:p>
            <a:r>
              <a:rPr lang="en-US" altLang="zh-TW" smtClean="0"/>
              <a:t>Likes/dislikes</a:t>
            </a:r>
          </a:p>
          <a:p>
            <a:r>
              <a:rPr lang="en-US" altLang="zh-TW" smtClean="0"/>
              <a:t>Comments</a:t>
            </a:r>
          </a:p>
          <a:p>
            <a:r>
              <a:rPr lang="en-US" altLang="zh-TW" smtClean="0"/>
              <a:t>Favorites</a:t>
            </a:r>
          </a:p>
          <a:p>
            <a:r>
              <a:rPr lang="en-US" altLang="zh-TW" smtClean="0"/>
              <a:t>Sharing</a:t>
            </a:r>
            <a:endParaRPr lang="zh-TW" altLang="en-US" smtClean="0"/>
          </a:p>
        </p:txBody>
      </p:sp>
      <p:sp>
        <p:nvSpPr>
          <p:cNvPr id="2662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50C05EA-EAF9-440D-A8A3-6A24A10C6F86}" type="slidenum">
              <a:rPr lang="zh-TW" altLang="en-US" sz="1200">
                <a:solidFill>
                  <a:srgbClr val="898989"/>
                </a:solidFill>
              </a:rPr>
              <a:pPr eaLnBrk="1" hangingPunct="1">
                <a:spcBef>
                  <a:spcPct val="0"/>
                </a:spcBef>
                <a:buFontTx/>
                <a:buNone/>
              </a:pPr>
              <a:t>30</a:t>
            </a:fld>
            <a:endParaRPr lang="zh-TW" altLang="en-US" sz="1200">
              <a:solidFill>
                <a:srgbClr val="898989"/>
              </a:solidFill>
            </a:endParaRPr>
          </a:p>
        </p:txBody>
      </p:sp>
      <p:sp>
        <p:nvSpPr>
          <p:cNvPr id="26629" name="矩形 5"/>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內容版面配置區 2"/>
          <p:cNvSpPr>
            <a:spLocks noGrp="1"/>
          </p:cNvSpPr>
          <p:nvPr>
            <p:ph idx="1"/>
          </p:nvPr>
        </p:nvSpPr>
        <p:spPr/>
        <p:txBody>
          <a:bodyPr/>
          <a:lstStyle/>
          <a:p>
            <a:r>
              <a:rPr lang="en-US" altLang="zh-TW" smtClean="0"/>
              <a:t>Followers</a:t>
            </a:r>
          </a:p>
          <a:p>
            <a:r>
              <a:rPr lang="en-US" altLang="zh-TW" smtClean="0"/>
              <a:t>Views</a:t>
            </a:r>
          </a:p>
          <a:p>
            <a:r>
              <a:rPr lang="en-US" altLang="zh-TW" smtClean="0"/>
              <a:t>Comments</a:t>
            </a:r>
          </a:p>
          <a:p>
            <a:r>
              <a:rPr lang="en-US" altLang="zh-TW" smtClean="0"/>
              <a:t>Shares</a:t>
            </a:r>
          </a:p>
          <a:p>
            <a:endParaRPr lang="zh-TW" altLang="en-US" smtClean="0"/>
          </a:p>
        </p:txBody>
      </p:sp>
      <p:sp>
        <p:nvSpPr>
          <p:cNvPr id="2765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92EDA69-580C-426B-A741-DEB241DC17C4}" type="slidenum">
              <a:rPr lang="zh-TW" altLang="en-US" sz="1200">
                <a:solidFill>
                  <a:srgbClr val="898989"/>
                </a:solidFill>
              </a:rPr>
              <a:pPr eaLnBrk="1" hangingPunct="1">
                <a:spcBef>
                  <a:spcPct val="0"/>
                </a:spcBef>
                <a:buFontTx/>
                <a:buNone/>
              </a:pPr>
              <a:t>31</a:t>
            </a:fld>
            <a:endParaRPr lang="zh-TW" altLang="en-US" sz="1200">
              <a:solidFill>
                <a:srgbClr val="898989"/>
              </a:solidFill>
            </a:endParaRPr>
          </a:p>
        </p:txBody>
      </p:sp>
      <p:sp>
        <p:nvSpPr>
          <p:cNvPr id="27652" name="標題 1"/>
          <p:cNvSpPr>
            <a:spLocks noGrp="1"/>
          </p:cNvSpPr>
          <p:nvPr>
            <p:ph type="title"/>
          </p:nvPr>
        </p:nvSpPr>
        <p:spPr/>
        <p:txBody>
          <a:bodyPr/>
          <a:lstStyle/>
          <a:p>
            <a:r>
              <a:rPr lang="en-US" altLang="zh-TW" smtClean="0">
                <a:solidFill>
                  <a:schemeClr val="tx2"/>
                </a:solidFill>
              </a:rPr>
              <a:t>Own Social Media Metrics: SlideShare</a:t>
            </a:r>
            <a:endParaRPr lang="zh-TW" altLang="en-US" smtClean="0">
              <a:solidFill>
                <a:schemeClr val="tx2"/>
              </a:solidFill>
            </a:endParaRPr>
          </a:p>
        </p:txBody>
      </p:sp>
      <p:sp>
        <p:nvSpPr>
          <p:cNvPr id="27653" name="矩形 6"/>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內容版面配置區 2"/>
          <p:cNvSpPr>
            <a:spLocks noGrp="1"/>
          </p:cNvSpPr>
          <p:nvPr>
            <p:ph idx="1"/>
          </p:nvPr>
        </p:nvSpPr>
        <p:spPr/>
        <p:txBody>
          <a:bodyPr/>
          <a:lstStyle/>
          <a:p>
            <a:r>
              <a:rPr lang="en-US" altLang="zh-TW" smtClean="0"/>
              <a:t>Followers</a:t>
            </a:r>
          </a:p>
          <a:p>
            <a:r>
              <a:rPr lang="en-US" altLang="zh-TW" smtClean="0"/>
              <a:t>Number of boards</a:t>
            </a:r>
          </a:p>
          <a:p>
            <a:r>
              <a:rPr lang="en-US" altLang="zh-TW" smtClean="0"/>
              <a:t>Number of pins</a:t>
            </a:r>
          </a:p>
          <a:p>
            <a:r>
              <a:rPr lang="en-US" altLang="zh-TW" smtClean="0"/>
              <a:t>Likes</a:t>
            </a:r>
          </a:p>
          <a:p>
            <a:r>
              <a:rPr lang="en-US" altLang="zh-TW" smtClean="0"/>
              <a:t>Repins</a:t>
            </a:r>
          </a:p>
          <a:p>
            <a:r>
              <a:rPr lang="en-US" altLang="zh-TW" smtClean="0"/>
              <a:t>Comments</a:t>
            </a:r>
            <a:endParaRPr lang="zh-TW" altLang="en-US" smtClean="0"/>
          </a:p>
        </p:txBody>
      </p:sp>
      <p:sp>
        <p:nvSpPr>
          <p:cNvPr id="2867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8E3AF0C5-7ABD-453A-ACA1-BB184FA6BBDA}" type="slidenum">
              <a:rPr lang="zh-TW" altLang="en-US" sz="1200">
                <a:solidFill>
                  <a:srgbClr val="898989"/>
                </a:solidFill>
              </a:rPr>
              <a:pPr eaLnBrk="1" hangingPunct="1">
                <a:spcBef>
                  <a:spcPct val="0"/>
                </a:spcBef>
                <a:buFontTx/>
                <a:buNone/>
              </a:pPr>
              <a:t>32</a:t>
            </a:fld>
            <a:endParaRPr lang="zh-TW" altLang="en-US" sz="1200">
              <a:solidFill>
                <a:srgbClr val="898989"/>
              </a:solidFill>
            </a:endParaRPr>
          </a:p>
        </p:txBody>
      </p:sp>
      <p:sp>
        <p:nvSpPr>
          <p:cNvPr id="28676" name="標題 1"/>
          <p:cNvSpPr>
            <a:spLocks noGrp="1"/>
          </p:cNvSpPr>
          <p:nvPr>
            <p:ph type="title"/>
          </p:nvPr>
        </p:nvSpPr>
        <p:spPr>
          <a:xfrm>
            <a:off x="250825" y="274638"/>
            <a:ext cx="8713788" cy="1143000"/>
          </a:xfrm>
        </p:spPr>
        <p:txBody>
          <a:bodyPr/>
          <a:lstStyle/>
          <a:p>
            <a:r>
              <a:rPr lang="en-US" altLang="zh-TW" smtClean="0">
                <a:solidFill>
                  <a:schemeClr val="tx2"/>
                </a:solidFill>
              </a:rPr>
              <a:t>Own Social Media Metrics: </a:t>
            </a:r>
            <a:br>
              <a:rPr lang="en-US" altLang="zh-TW" smtClean="0">
                <a:solidFill>
                  <a:schemeClr val="tx2"/>
                </a:solidFill>
              </a:rPr>
            </a:br>
            <a:r>
              <a:rPr lang="en-US" altLang="zh-TW" smtClean="0">
                <a:solidFill>
                  <a:schemeClr val="tx2"/>
                </a:solidFill>
              </a:rPr>
              <a:t>Pinterest</a:t>
            </a:r>
            <a:endParaRPr lang="zh-TW" altLang="en-US" smtClean="0">
              <a:solidFill>
                <a:schemeClr val="tx2"/>
              </a:solidFill>
            </a:endParaRPr>
          </a:p>
        </p:txBody>
      </p:sp>
      <p:sp>
        <p:nvSpPr>
          <p:cNvPr id="28677" name="矩形 6"/>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a:xfrm>
            <a:off x="250825" y="274638"/>
            <a:ext cx="8642350" cy="1143000"/>
          </a:xfrm>
        </p:spPr>
        <p:txBody>
          <a:bodyPr/>
          <a:lstStyle/>
          <a:p>
            <a:r>
              <a:rPr lang="en-US" altLang="zh-TW" smtClean="0">
                <a:solidFill>
                  <a:schemeClr val="tx2"/>
                </a:solidFill>
              </a:rPr>
              <a:t>Own Social Media Metrics: </a:t>
            </a:r>
            <a:br>
              <a:rPr lang="en-US" altLang="zh-TW" smtClean="0">
                <a:solidFill>
                  <a:schemeClr val="tx2"/>
                </a:solidFill>
              </a:rPr>
            </a:br>
            <a:r>
              <a:rPr lang="en-US" altLang="zh-TW" smtClean="0">
                <a:solidFill>
                  <a:schemeClr val="tx2"/>
                </a:solidFill>
              </a:rPr>
              <a:t>Google+</a:t>
            </a:r>
            <a:endParaRPr lang="zh-TW" altLang="en-US" smtClean="0">
              <a:solidFill>
                <a:schemeClr val="tx2"/>
              </a:solidFill>
            </a:endParaRPr>
          </a:p>
        </p:txBody>
      </p:sp>
      <p:sp>
        <p:nvSpPr>
          <p:cNvPr id="29699" name="內容版面配置區 2"/>
          <p:cNvSpPr>
            <a:spLocks noGrp="1"/>
          </p:cNvSpPr>
          <p:nvPr>
            <p:ph idx="1"/>
          </p:nvPr>
        </p:nvSpPr>
        <p:spPr/>
        <p:txBody>
          <a:bodyPr/>
          <a:lstStyle/>
          <a:p>
            <a:r>
              <a:rPr lang="en-US" altLang="zh-TW" smtClean="0"/>
              <a:t>Number of people who have an account circled</a:t>
            </a:r>
          </a:p>
          <a:p>
            <a:r>
              <a:rPr lang="en-US" altLang="zh-TW" smtClean="0"/>
              <a:t>+1s</a:t>
            </a:r>
          </a:p>
          <a:p>
            <a:r>
              <a:rPr lang="en-US" altLang="zh-TW" smtClean="0"/>
              <a:t>Comments</a:t>
            </a:r>
            <a:endParaRPr lang="zh-TW" altLang="en-US" smtClean="0"/>
          </a:p>
        </p:txBody>
      </p:sp>
      <p:sp>
        <p:nvSpPr>
          <p:cNvPr id="2970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D9E0A30-DA96-4CFB-901F-709C3C9BA96B}" type="slidenum">
              <a:rPr lang="zh-TW" altLang="en-US" sz="1200">
                <a:solidFill>
                  <a:srgbClr val="898989"/>
                </a:solidFill>
              </a:rPr>
              <a:pPr eaLnBrk="1" hangingPunct="1">
                <a:spcBef>
                  <a:spcPct val="0"/>
                </a:spcBef>
                <a:buFontTx/>
                <a:buNone/>
              </a:pPr>
              <a:t>33</a:t>
            </a:fld>
            <a:endParaRPr lang="zh-TW" altLang="en-US" sz="1200">
              <a:solidFill>
                <a:srgbClr val="898989"/>
              </a:solidFill>
            </a:endParaRPr>
          </a:p>
        </p:txBody>
      </p:sp>
      <p:sp>
        <p:nvSpPr>
          <p:cNvPr id="29701" name="矩形 5"/>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p:txBody>
          <a:bodyPr/>
          <a:lstStyle/>
          <a:p>
            <a:r>
              <a:rPr lang="en-US" altLang="zh-TW" smtClean="0">
                <a:solidFill>
                  <a:schemeClr val="tx2"/>
                </a:solidFill>
              </a:rPr>
              <a:t>Earned Social Media Metrics</a:t>
            </a:r>
            <a:endParaRPr lang="zh-TW" altLang="en-US" smtClean="0">
              <a:solidFill>
                <a:schemeClr val="tx2"/>
              </a:solidFill>
            </a:endParaRPr>
          </a:p>
        </p:txBody>
      </p:sp>
      <p:sp>
        <p:nvSpPr>
          <p:cNvPr id="30723" name="內容版面配置區 2"/>
          <p:cNvSpPr>
            <a:spLocks noGrp="1"/>
          </p:cNvSpPr>
          <p:nvPr>
            <p:ph idx="1"/>
          </p:nvPr>
        </p:nvSpPr>
        <p:spPr/>
        <p:txBody>
          <a:bodyPr/>
          <a:lstStyle/>
          <a:p>
            <a:r>
              <a:rPr lang="en-US" altLang="zh-TW" smtClean="0"/>
              <a:t>Earned conversations</a:t>
            </a:r>
          </a:p>
          <a:p>
            <a:r>
              <a:rPr lang="en-US" altLang="zh-TW" smtClean="0"/>
              <a:t>In-network conversations</a:t>
            </a:r>
            <a:endParaRPr lang="zh-TW" altLang="en-US" smtClean="0"/>
          </a:p>
        </p:txBody>
      </p:sp>
      <p:sp>
        <p:nvSpPr>
          <p:cNvPr id="3072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CA7DE1D-C0F7-4ABD-8E3D-5D1DB46A5D2B}" type="slidenum">
              <a:rPr lang="zh-TW" altLang="en-US" sz="1200">
                <a:solidFill>
                  <a:srgbClr val="898989"/>
                </a:solidFill>
              </a:rPr>
              <a:pPr eaLnBrk="1" hangingPunct="1">
                <a:spcBef>
                  <a:spcPct val="0"/>
                </a:spcBef>
                <a:buFontTx/>
                <a:buNone/>
              </a:pPr>
              <a:t>34</a:t>
            </a:fld>
            <a:endParaRPr lang="zh-TW" altLang="en-US" sz="1200">
              <a:solidFill>
                <a:srgbClr val="898989"/>
              </a:solidFill>
            </a:endParaRPr>
          </a:p>
        </p:txBody>
      </p:sp>
      <p:sp>
        <p:nvSpPr>
          <p:cNvPr id="30725" name="矩形 5"/>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p:cNvSpPr>
            <a:spLocks noGrp="1"/>
          </p:cNvSpPr>
          <p:nvPr>
            <p:ph type="title"/>
          </p:nvPr>
        </p:nvSpPr>
        <p:spPr/>
        <p:txBody>
          <a:bodyPr/>
          <a:lstStyle/>
          <a:p>
            <a:r>
              <a:rPr lang="en-US" altLang="zh-TW" smtClean="0">
                <a:solidFill>
                  <a:schemeClr val="tx2"/>
                </a:solidFill>
              </a:rPr>
              <a:t>Earned Social Media Metrics:</a:t>
            </a:r>
            <a:br>
              <a:rPr lang="en-US" altLang="zh-TW" smtClean="0">
                <a:solidFill>
                  <a:schemeClr val="tx2"/>
                </a:solidFill>
              </a:rPr>
            </a:br>
            <a:r>
              <a:rPr lang="en-US" altLang="zh-TW" smtClean="0">
                <a:solidFill>
                  <a:schemeClr val="tx2"/>
                </a:solidFill>
              </a:rPr>
              <a:t>Earned conversations</a:t>
            </a:r>
            <a:endParaRPr lang="zh-TW" altLang="en-US" smtClean="0">
              <a:solidFill>
                <a:schemeClr val="tx2"/>
              </a:solidFill>
            </a:endParaRPr>
          </a:p>
        </p:txBody>
      </p:sp>
      <p:sp>
        <p:nvSpPr>
          <p:cNvPr id="31747" name="內容版面配置區 2"/>
          <p:cNvSpPr>
            <a:spLocks noGrp="1"/>
          </p:cNvSpPr>
          <p:nvPr>
            <p:ph idx="1"/>
          </p:nvPr>
        </p:nvSpPr>
        <p:spPr/>
        <p:txBody>
          <a:bodyPr/>
          <a:lstStyle/>
          <a:p>
            <a:r>
              <a:rPr lang="en-US" altLang="zh-TW" smtClean="0"/>
              <a:t>Share of voice</a:t>
            </a:r>
          </a:p>
          <a:p>
            <a:r>
              <a:rPr lang="en-US" altLang="zh-TW" smtClean="0"/>
              <a:t>Share of conversation</a:t>
            </a:r>
          </a:p>
          <a:p>
            <a:r>
              <a:rPr lang="en-US" altLang="zh-TW" smtClean="0"/>
              <a:t>Sentiment</a:t>
            </a:r>
          </a:p>
          <a:p>
            <a:r>
              <a:rPr lang="en-US" altLang="zh-TW" smtClean="0"/>
              <a:t>Message resonance</a:t>
            </a:r>
          </a:p>
          <a:p>
            <a:r>
              <a:rPr lang="en-US" altLang="zh-TW" smtClean="0"/>
              <a:t>Overall conversation volume</a:t>
            </a:r>
            <a:endParaRPr lang="zh-TW" altLang="en-US" smtClean="0"/>
          </a:p>
        </p:txBody>
      </p:sp>
      <p:sp>
        <p:nvSpPr>
          <p:cNvPr id="3174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2FEDA1DE-7EDB-4177-B1BE-8C276A3BF6E3}" type="slidenum">
              <a:rPr lang="zh-TW" altLang="en-US" sz="1200">
                <a:solidFill>
                  <a:srgbClr val="898989"/>
                </a:solidFill>
              </a:rPr>
              <a:pPr eaLnBrk="1" hangingPunct="1">
                <a:spcBef>
                  <a:spcPct val="0"/>
                </a:spcBef>
                <a:buFontTx/>
                <a:buNone/>
              </a:pPr>
              <a:t>35</a:t>
            </a:fld>
            <a:endParaRPr lang="zh-TW" altLang="en-US" sz="1200">
              <a:solidFill>
                <a:srgbClr val="898989"/>
              </a:solidFill>
            </a:endParaRPr>
          </a:p>
        </p:txBody>
      </p:sp>
      <p:pic>
        <p:nvPicPr>
          <p:cNvPr id="31749" name="Picture 2" descr="http://static1.squarespace.com/static/525065bce4b0b7fca7551ea8/t/547e9e1ae4b0d2f5ad314bf2/1417584154181/?format=500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9838" y="4510088"/>
            <a:ext cx="3408362"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矩形 4"/>
          <p:cNvSpPr>
            <a:spLocks noChangeArrowheads="1"/>
          </p:cNvSpPr>
          <p:nvPr/>
        </p:nvSpPr>
        <p:spPr bwMode="auto">
          <a:xfrm>
            <a:off x="5222875" y="6237288"/>
            <a:ext cx="3060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800">
                <a:solidFill>
                  <a:srgbClr val="A6A6A6"/>
                </a:solidFill>
                <a:latin typeface="Arial" charset="0"/>
              </a:rPr>
              <a:t>Source: http://www.elvtd.com/elevation/p/beings-of-resonance</a:t>
            </a:r>
            <a:endParaRPr lang="zh-TW" altLang="en-US" sz="800">
              <a:solidFill>
                <a:srgbClr val="A6A6A6"/>
              </a:solidFill>
              <a:latin typeface="Arial" charset="0"/>
            </a:endParaRPr>
          </a:p>
        </p:txBody>
      </p:sp>
      <p:sp>
        <p:nvSpPr>
          <p:cNvPr id="31751" name="矩形 7"/>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p:txBody>
          <a:bodyPr/>
          <a:lstStyle/>
          <a:p>
            <a:r>
              <a:rPr lang="en-US" altLang="zh-TW" smtClean="0">
                <a:solidFill>
                  <a:schemeClr val="tx2"/>
                </a:solidFill>
              </a:rPr>
              <a:t>Demystifying Web Data</a:t>
            </a:r>
            <a:endParaRPr lang="zh-TW" altLang="en-US" smtClean="0">
              <a:solidFill>
                <a:schemeClr val="tx2"/>
              </a:solidFill>
            </a:endParaRPr>
          </a:p>
        </p:txBody>
      </p:sp>
      <p:sp>
        <p:nvSpPr>
          <p:cNvPr id="32771" name="內容版面配置區 2"/>
          <p:cNvSpPr>
            <a:spLocks noGrp="1"/>
          </p:cNvSpPr>
          <p:nvPr>
            <p:ph idx="1"/>
          </p:nvPr>
        </p:nvSpPr>
        <p:spPr/>
        <p:txBody>
          <a:bodyPr/>
          <a:lstStyle/>
          <a:p>
            <a:r>
              <a:rPr lang="en-US" altLang="zh-TW" smtClean="0"/>
              <a:t>Visits</a:t>
            </a:r>
          </a:p>
          <a:p>
            <a:r>
              <a:rPr lang="en-US" altLang="zh-TW" smtClean="0"/>
              <a:t>Unique page views</a:t>
            </a:r>
          </a:p>
          <a:p>
            <a:r>
              <a:rPr lang="en-US" altLang="zh-TW" smtClean="0"/>
              <a:t>Bounce rate</a:t>
            </a:r>
          </a:p>
          <a:p>
            <a:r>
              <a:rPr lang="en-US" altLang="zh-TW" smtClean="0"/>
              <a:t>Pages per visit</a:t>
            </a:r>
          </a:p>
          <a:p>
            <a:r>
              <a:rPr lang="en-US" altLang="zh-TW" smtClean="0"/>
              <a:t>Traffic sources</a:t>
            </a:r>
          </a:p>
          <a:p>
            <a:r>
              <a:rPr lang="en-US" altLang="zh-TW" smtClean="0"/>
              <a:t>Conversion</a:t>
            </a:r>
            <a:endParaRPr lang="zh-TW" altLang="en-US" smtClean="0"/>
          </a:p>
        </p:txBody>
      </p:sp>
      <p:sp>
        <p:nvSpPr>
          <p:cNvPr id="3277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E5885A6-B8D4-4B4E-9068-DE6E520803C9}" type="slidenum">
              <a:rPr lang="zh-TW" altLang="en-US" sz="1200">
                <a:solidFill>
                  <a:srgbClr val="898989"/>
                </a:solidFill>
              </a:rPr>
              <a:pPr eaLnBrk="1" hangingPunct="1">
                <a:spcBef>
                  <a:spcPct val="0"/>
                </a:spcBef>
                <a:buFontTx/>
                <a:buNone/>
              </a:pPr>
              <a:t>36</a:t>
            </a:fld>
            <a:endParaRPr lang="zh-TW" altLang="en-US" sz="1200">
              <a:solidFill>
                <a:srgbClr val="898989"/>
              </a:solidFill>
            </a:endParaRPr>
          </a:p>
        </p:txBody>
      </p:sp>
      <p:sp>
        <p:nvSpPr>
          <p:cNvPr id="32773" name="矩形 4"/>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p:cNvSpPr>
            <a:spLocks noGrp="1"/>
          </p:cNvSpPr>
          <p:nvPr>
            <p:ph type="title"/>
          </p:nvPr>
        </p:nvSpPr>
        <p:spPr/>
        <p:txBody>
          <a:bodyPr/>
          <a:lstStyle/>
          <a:p>
            <a:r>
              <a:rPr lang="en-US" altLang="zh-TW" smtClean="0">
                <a:solidFill>
                  <a:schemeClr val="tx2"/>
                </a:solidFill>
              </a:rPr>
              <a:t>Searching for the Right Metrics</a:t>
            </a:r>
            <a:endParaRPr lang="zh-TW" altLang="en-US" smtClean="0">
              <a:solidFill>
                <a:schemeClr val="tx2"/>
              </a:solidFill>
            </a:endParaRPr>
          </a:p>
        </p:txBody>
      </p:sp>
      <p:sp>
        <p:nvSpPr>
          <p:cNvPr id="3379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BC8319A-81BB-4FD4-AEC1-70795123903F}" type="slidenum">
              <a:rPr lang="zh-TW" altLang="en-US" sz="1200">
                <a:solidFill>
                  <a:srgbClr val="898989"/>
                </a:solidFill>
              </a:rPr>
              <a:pPr eaLnBrk="1" hangingPunct="1">
                <a:spcBef>
                  <a:spcPct val="0"/>
                </a:spcBef>
                <a:buFontTx/>
                <a:buNone/>
              </a:pPr>
              <a:t>37</a:t>
            </a:fld>
            <a:endParaRPr lang="zh-TW" altLang="en-US" sz="1200">
              <a:solidFill>
                <a:srgbClr val="898989"/>
              </a:solidFill>
            </a:endParaRPr>
          </a:p>
        </p:txBody>
      </p:sp>
      <p:sp>
        <p:nvSpPr>
          <p:cNvPr id="5" name="橢圓 4"/>
          <p:cNvSpPr/>
          <p:nvPr/>
        </p:nvSpPr>
        <p:spPr>
          <a:xfrm>
            <a:off x="971550" y="2119313"/>
            <a:ext cx="3240088" cy="3240087"/>
          </a:xfrm>
          <a:prstGeom prst="ellipse">
            <a:avLst/>
          </a:prstGeom>
          <a:solidFill>
            <a:srgbClr val="00009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6" name="橢圓 5"/>
          <p:cNvSpPr/>
          <p:nvPr/>
        </p:nvSpPr>
        <p:spPr>
          <a:xfrm>
            <a:off x="4843463" y="2119313"/>
            <a:ext cx="3240087" cy="3240087"/>
          </a:xfrm>
          <a:prstGeom prst="ellipse">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7" name="文字方塊 6"/>
          <p:cNvSpPr txBox="1"/>
          <p:nvPr/>
        </p:nvSpPr>
        <p:spPr>
          <a:xfrm>
            <a:off x="1270000" y="3481388"/>
            <a:ext cx="2641600" cy="523875"/>
          </a:xfrm>
          <a:prstGeom prst="rect">
            <a:avLst/>
          </a:prstGeom>
          <a:noFill/>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800" b="1" smtClean="0">
                <a:solidFill>
                  <a:srgbClr val="F2F2F2"/>
                </a:solidFill>
                <a:effectLst>
                  <a:outerShdw blurRad="38100" dist="38100" dir="2700000" algn="tl">
                    <a:srgbClr val="C0C0C0"/>
                  </a:outerShdw>
                </a:effectLst>
              </a:rPr>
              <a:t>Paid Searches</a:t>
            </a:r>
          </a:p>
        </p:txBody>
      </p:sp>
      <p:sp>
        <p:nvSpPr>
          <p:cNvPr id="8" name="文字方塊 7"/>
          <p:cNvSpPr txBox="1"/>
          <p:nvPr/>
        </p:nvSpPr>
        <p:spPr>
          <a:xfrm>
            <a:off x="4841875" y="3481388"/>
            <a:ext cx="3241675" cy="523875"/>
          </a:xfrm>
          <a:prstGeom prst="rect">
            <a:avLst/>
          </a:prstGeom>
          <a:noFill/>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800" b="1" smtClean="0">
                <a:solidFill>
                  <a:srgbClr val="F2F2F2"/>
                </a:solidFill>
                <a:effectLst>
                  <a:outerShdw blurRad="38100" dist="38100" dir="2700000" algn="tl">
                    <a:srgbClr val="C0C0C0"/>
                  </a:outerShdw>
                </a:effectLst>
              </a:rPr>
              <a:t>Organic Searches</a:t>
            </a:r>
          </a:p>
        </p:txBody>
      </p:sp>
      <p:sp>
        <p:nvSpPr>
          <p:cNvPr id="33800" name="矩形 9"/>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a:spLocks noGrp="1"/>
          </p:cNvSpPr>
          <p:nvPr>
            <p:ph type="title"/>
          </p:nvPr>
        </p:nvSpPr>
        <p:spPr/>
        <p:txBody>
          <a:bodyPr/>
          <a:lstStyle/>
          <a:p>
            <a:r>
              <a:rPr lang="en-US" altLang="zh-TW" smtClean="0">
                <a:solidFill>
                  <a:schemeClr val="tx2"/>
                </a:solidFill>
              </a:rPr>
              <a:t>Paid Searches</a:t>
            </a:r>
            <a:endParaRPr lang="zh-TW" altLang="en-US" smtClean="0">
              <a:solidFill>
                <a:schemeClr val="tx2"/>
              </a:solidFill>
            </a:endParaRPr>
          </a:p>
        </p:txBody>
      </p:sp>
      <p:sp>
        <p:nvSpPr>
          <p:cNvPr id="34819" name="內容版面配置區 2"/>
          <p:cNvSpPr>
            <a:spLocks noGrp="1"/>
          </p:cNvSpPr>
          <p:nvPr>
            <p:ph idx="1"/>
          </p:nvPr>
        </p:nvSpPr>
        <p:spPr/>
        <p:txBody>
          <a:bodyPr/>
          <a:lstStyle/>
          <a:p>
            <a:r>
              <a:rPr lang="en-US" altLang="zh-TW" smtClean="0"/>
              <a:t>Impressions</a:t>
            </a:r>
          </a:p>
          <a:p>
            <a:r>
              <a:rPr lang="en-US" altLang="zh-TW" smtClean="0"/>
              <a:t>Clicks</a:t>
            </a:r>
          </a:p>
          <a:p>
            <a:r>
              <a:rPr lang="en-US" altLang="zh-TW" smtClean="0"/>
              <a:t>Click-through rate (CTR)</a:t>
            </a:r>
          </a:p>
          <a:p>
            <a:r>
              <a:rPr lang="en-US" altLang="zh-TW" smtClean="0"/>
              <a:t>Cost per click (CPC)</a:t>
            </a:r>
          </a:p>
          <a:p>
            <a:r>
              <a:rPr lang="en-US" altLang="zh-TW" smtClean="0"/>
              <a:t>Impression share</a:t>
            </a:r>
          </a:p>
          <a:p>
            <a:r>
              <a:rPr lang="en-US" altLang="zh-TW" smtClean="0"/>
              <a:t>Sales or revenue per click</a:t>
            </a:r>
          </a:p>
          <a:p>
            <a:r>
              <a:rPr lang="en-US" altLang="zh-TW" smtClean="0"/>
              <a:t>Average position</a:t>
            </a:r>
            <a:endParaRPr lang="zh-TW" altLang="en-US" smtClean="0"/>
          </a:p>
        </p:txBody>
      </p:sp>
      <p:sp>
        <p:nvSpPr>
          <p:cNvPr id="3482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487DDA1-FF1A-40C1-8556-7F0DDA22D29D}" type="slidenum">
              <a:rPr lang="zh-TW" altLang="en-US" sz="1200">
                <a:solidFill>
                  <a:srgbClr val="898989"/>
                </a:solidFill>
              </a:rPr>
              <a:pPr eaLnBrk="1" hangingPunct="1">
                <a:spcBef>
                  <a:spcPct val="0"/>
                </a:spcBef>
                <a:buFontTx/>
                <a:buNone/>
              </a:pPr>
              <a:t>38</a:t>
            </a:fld>
            <a:endParaRPr lang="zh-TW" altLang="en-US" sz="1200">
              <a:solidFill>
                <a:srgbClr val="898989"/>
              </a:solidFill>
            </a:endParaRPr>
          </a:p>
        </p:txBody>
      </p:sp>
      <p:sp>
        <p:nvSpPr>
          <p:cNvPr id="34821" name="矩形 4"/>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p:txBody>
          <a:bodyPr/>
          <a:lstStyle/>
          <a:p>
            <a:r>
              <a:rPr lang="en-US" altLang="zh-TW" smtClean="0">
                <a:solidFill>
                  <a:schemeClr val="tx2"/>
                </a:solidFill>
              </a:rPr>
              <a:t>Organic Searches</a:t>
            </a:r>
            <a:endParaRPr lang="zh-TW" altLang="en-US" smtClean="0">
              <a:solidFill>
                <a:schemeClr val="tx2"/>
              </a:solidFill>
            </a:endParaRPr>
          </a:p>
        </p:txBody>
      </p:sp>
      <p:sp>
        <p:nvSpPr>
          <p:cNvPr id="35843" name="內容版面配置區 2"/>
          <p:cNvSpPr>
            <a:spLocks noGrp="1"/>
          </p:cNvSpPr>
          <p:nvPr>
            <p:ph idx="1"/>
          </p:nvPr>
        </p:nvSpPr>
        <p:spPr/>
        <p:txBody>
          <a:bodyPr/>
          <a:lstStyle/>
          <a:p>
            <a:r>
              <a:rPr lang="en-US" altLang="zh-TW" smtClean="0"/>
              <a:t>Known and unknown keywords</a:t>
            </a:r>
          </a:p>
          <a:p>
            <a:r>
              <a:rPr lang="en-US" altLang="zh-TW" smtClean="0"/>
              <a:t>Known and unknown branded keywords</a:t>
            </a:r>
          </a:p>
          <a:p>
            <a:r>
              <a:rPr lang="en-US" altLang="zh-TW" smtClean="0"/>
              <a:t>Total visits</a:t>
            </a:r>
          </a:p>
          <a:p>
            <a:r>
              <a:rPr lang="en-US" altLang="zh-TW" smtClean="0"/>
              <a:t>Total conversions from known keywords</a:t>
            </a:r>
          </a:p>
          <a:p>
            <a:r>
              <a:rPr lang="en-US" altLang="zh-TW" smtClean="0"/>
              <a:t>Average search position</a:t>
            </a:r>
            <a:endParaRPr lang="zh-TW" altLang="en-US" smtClean="0"/>
          </a:p>
        </p:txBody>
      </p:sp>
      <p:sp>
        <p:nvSpPr>
          <p:cNvPr id="3584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25BA697-2F42-441D-BA3C-165CB161FBFB}" type="slidenum">
              <a:rPr lang="zh-TW" altLang="en-US" sz="1200">
                <a:solidFill>
                  <a:srgbClr val="898989"/>
                </a:solidFill>
              </a:rPr>
              <a:pPr eaLnBrk="1" hangingPunct="1">
                <a:spcBef>
                  <a:spcPct val="0"/>
                </a:spcBef>
                <a:buFontTx/>
                <a:buNone/>
              </a:pPr>
              <a:t>39</a:t>
            </a:fld>
            <a:endParaRPr lang="zh-TW" altLang="en-US" sz="1200">
              <a:solidFill>
                <a:srgbClr val="898989"/>
              </a:solidFill>
            </a:endParaRPr>
          </a:p>
        </p:txBody>
      </p:sp>
      <p:sp>
        <p:nvSpPr>
          <p:cNvPr id="35845" name="矩形 4"/>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p:nvPr>
        </p:nvSpPr>
        <p:spPr/>
        <p:txBody>
          <a:bodyPr/>
          <a:lstStyle/>
          <a:p>
            <a:r>
              <a:rPr lang="en-US" altLang="zh-TW" dirty="0" smtClean="0"/>
              <a:t>Outline</a:t>
            </a:r>
            <a:endParaRPr lang="zh-TW" altLang="en-US" dirty="0" smtClean="0"/>
          </a:p>
        </p:txBody>
      </p:sp>
      <p:sp>
        <p:nvSpPr>
          <p:cNvPr id="5123" name="內容版面配置區 2"/>
          <p:cNvSpPr>
            <a:spLocks noGrp="1"/>
          </p:cNvSpPr>
          <p:nvPr>
            <p:ph idx="1"/>
          </p:nvPr>
        </p:nvSpPr>
        <p:spPr/>
        <p:txBody>
          <a:bodyPr/>
          <a:lstStyle/>
          <a:p>
            <a:r>
              <a:rPr lang="en-US" altLang="zh-TW" smtClean="0"/>
              <a:t>Consumer Psychology and Behavior on Social Media</a:t>
            </a:r>
          </a:p>
          <a:p>
            <a:r>
              <a:rPr lang="en-US" altLang="zh-TW" smtClean="0"/>
              <a:t>Social Media Marketing Analytics</a:t>
            </a:r>
          </a:p>
          <a:p>
            <a:pPr lvl="1"/>
            <a:r>
              <a:rPr lang="en-US" altLang="zh-TW" smtClean="0"/>
              <a:t>Social Media Listening</a:t>
            </a:r>
          </a:p>
          <a:p>
            <a:pPr lvl="1"/>
            <a:r>
              <a:rPr lang="en-US" altLang="zh-TW" smtClean="0"/>
              <a:t>Search Analytics</a:t>
            </a:r>
          </a:p>
          <a:p>
            <a:pPr lvl="1"/>
            <a:r>
              <a:rPr lang="en-US" altLang="zh-TW" smtClean="0"/>
              <a:t>Content Analytics</a:t>
            </a:r>
          </a:p>
          <a:p>
            <a:pPr lvl="1"/>
            <a:r>
              <a:rPr lang="en-US" altLang="zh-TW" smtClean="0"/>
              <a:t>Engagement Analytics</a:t>
            </a:r>
          </a:p>
          <a:p>
            <a:r>
              <a:rPr lang="en-US" altLang="zh-TW" smtClean="0"/>
              <a:t>Social Analytics Lifecycle </a:t>
            </a:r>
          </a:p>
          <a:p>
            <a:endParaRPr lang="en-US" altLang="zh-TW" smtClean="0"/>
          </a:p>
          <a:p>
            <a:endParaRPr lang="en-US" altLang="zh-TW" smtClean="0"/>
          </a:p>
          <a:p>
            <a:pPr lvl="1"/>
            <a:endParaRPr lang="en-US" altLang="zh-TW" smtClean="0"/>
          </a:p>
          <a:p>
            <a:pPr lvl="1"/>
            <a:endParaRPr lang="en-US" altLang="zh-TW" smtClean="0"/>
          </a:p>
          <a:p>
            <a:pPr lvl="1"/>
            <a:endParaRPr lang="zh-TW" altLang="en-US" smtClean="0"/>
          </a:p>
        </p:txBody>
      </p:sp>
      <p:sp>
        <p:nvSpPr>
          <p:cNvPr id="512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B06EA1B2-2F9F-463F-A908-645A2706ACCC}" type="slidenum">
              <a:rPr kumimoji="0" lang="zh-TW" altLang="en-US">
                <a:solidFill>
                  <a:srgbClr val="898989"/>
                </a:solidFill>
                <a:latin typeface="Calibri" pitchFamily="34" charset="0"/>
              </a:rPr>
              <a:pPr eaLnBrk="1" hangingPunct="1"/>
              <a:t>4</a:t>
            </a:fld>
            <a:endParaRPr kumimoji="0" lang="zh-TW" altLang="en-US">
              <a:solidFill>
                <a:srgbClr val="898989"/>
              </a:solidFill>
              <a:latin typeface="Calibri"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p:txBody>
          <a:bodyPr/>
          <a:lstStyle/>
          <a:p>
            <a:r>
              <a:rPr lang="en-US" altLang="zh-TW" smtClean="0">
                <a:solidFill>
                  <a:schemeClr val="tx2"/>
                </a:solidFill>
              </a:rPr>
              <a:t>Aligning Digital and Traditional Analytics</a:t>
            </a:r>
            <a:endParaRPr lang="zh-TW" altLang="en-US" smtClean="0">
              <a:solidFill>
                <a:schemeClr val="tx2"/>
              </a:solidFill>
            </a:endParaRPr>
          </a:p>
        </p:txBody>
      </p:sp>
      <p:sp>
        <p:nvSpPr>
          <p:cNvPr id="36867" name="內容版面配置區 2"/>
          <p:cNvSpPr>
            <a:spLocks noGrp="1"/>
          </p:cNvSpPr>
          <p:nvPr>
            <p:ph idx="1"/>
          </p:nvPr>
        </p:nvSpPr>
        <p:spPr/>
        <p:txBody>
          <a:bodyPr/>
          <a:lstStyle/>
          <a:p>
            <a:r>
              <a:rPr lang="en-US" altLang="zh-TW" smtClean="0"/>
              <a:t>Primary Research</a:t>
            </a:r>
          </a:p>
          <a:p>
            <a:pPr lvl="1"/>
            <a:r>
              <a:rPr lang="en-US" altLang="zh-TW" smtClean="0"/>
              <a:t>Brand reputation</a:t>
            </a:r>
          </a:p>
          <a:p>
            <a:pPr lvl="1"/>
            <a:r>
              <a:rPr lang="en-US" altLang="zh-TW" smtClean="0"/>
              <a:t>Message resonance</a:t>
            </a:r>
          </a:p>
          <a:p>
            <a:pPr lvl="1"/>
            <a:r>
              <a:rPr lang="en-US" altLang="zh-TW" smtClean="0"/>
              <a:t>Executive reputation</a:t>
            </a:r>
          </a:p>
          <a:p>
            <a:pPr lvl="1"/>
            <a:r>
              <a:rPr lang="en-US" altLang="zh-TW" smtClean="0"/>
              <a:t>Advertising performance</a:t>
            </a:r>
          </a:p>
          <a:p>
            <a:r>
              <a:rPr lang="en-US" altLang="zh-TW" smtClean="0"/>
              <a:t>Traditional Media Monitoring</a:t>
            </a:r>
          </a:p>
          <a:p>
            <a:r>
              <a:rPr lang="en-US" altLang="zh-TW" smtClean="0"/>
              <a:t>Traditional CRM Data</a:t>
            </a:r>
            <a:endParaRPr lang="zh-TW" altLang="en-US" smtClean="0"/>
          </a:p>
        </p:txBody>
      </p:sp>
      <p:sp>
        <p:nvSpPr>
          <p:cNvPr id="3686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464FEEF-AD23-4322-A394-D1209909B256}" type="slidenum">
              <a:rPr lang="zh-TW" altLang="en-US" sz="1200">
                <a:solidFill>
                  <a:srgbClr val="898989"/>
                </a:solidFill>
              </a:rPr>
              <a:pPr eaLnBrk="1" hangingPunct="1">
                <a:spcBef>
                  <a:spcPct val="0"/>
                </a:spcBef>
                <a:buFontTx/>
                <a:buNone/>
              </a:pPr>
              <a:t>40</a:t>
            </a:fld>
            <a:endParaRPr lang="zh-TW" altLang="en-US" sz="1200">
              <a:solidFill>
                <a:srgbClr val="898989"/>
              </a:solidFill>
            </a:endParaRPr>
          </a:p>
        </p:txBody>
      </p:sp>
      <p:sp>
        <p:nvSpPr>
          <p:cNvPr id="36869" name="矩形 4"/>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a:spLocks noGrp="1"/>
          </p:cNvSpPr>
          <p:nvPr>
            <p:ph type="title"/>
          </p:nvPr>
        </p:nvSpPr>
        <p:spPr/>
        <p:txBody>
          <a:bodyPr/>
          <a:lstStyle/>
          <a:p>
            <a:r>
              <a:rPr lang="en-US" altLang="zh-TW" smtClean="0">
                <a:solidFill>
                  <a:schemeClr val="tx2"/>
                </a:solidFill>
              </a:rPr>
              <a:t>Social Media Listening Evolution</a:t>
            </a:r>
            <a:endParaRPr lang="zh-TW" altLang="en-US" smtClean="0">
              <a:solidFill>
                <a:schemeClr val="tx2"/>
              </a:solidFill>
            </a:endParaRPr>
          </a:p>
        </p:txBody>
      </p:sp>
      <p:sp>
        <p:nvSpPr>
          <p:cNvPr id="3789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572A81B-FCF4-4C98-8CB0-A40AA2C9AA36}" type="slidenum">
              <a:rPr lang="zh-TW" altLang="en-US" sz="1200">
                <a:solidFill>
                  <a:srgbClr val="898989"/>
                </a:solidFill>
              </a:rPr>
              <a:pPr eaLnBrk="1" hangingPunct="1">
                <a:spcBef>
                  <a:spcPct val="0"/>
                </a:spcBef>
                <a:buFontTx/>
                <a:buNone/>
              </a:pPr>
              <a:t>41</a:t>
            </a:fld>
            <a:endParaRPr lang="zh-TW" altLang="en-US" sz="1200">
              <a:solidFill>
                <a:srgbClr val="898989"/>
              </a:solidFill>
            </a:endParaRPr>
          </a:p>
        </p:txBody>
      </p:sp>
      <p:sp>
        <p:nvSpPr>
          <p:cNvPr id="5" name="圓角矩形 4"/>
          <p:cNvSpPr/>
          <p:nvPr/>
        </p:nvSpPr>
        <p:spPr>
          <a:xfrm>
            <a:off x="1479550" y="1628775"/>
            <a:ext cx="6548438" cy="936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200" dirty="0"/>
              <a:t>Location of conversations</a:t>
            </a:r>
          </a:p>
        </p:txBody>
      </p:sp>
      <p:sp>
        <p:nvSpPr>
          <p:cNvPr id="6" name="圓角矩形 5"/>
          <p:cNvSpPr/>
          <p:nvPr/>
        </p:nvSpPr>
        <p:spPr>
          <a:xfrm>
            <a:off x="1479550" y="2876550"/>
            <a:ext cx="6548438" cy="936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200" dirty="0"/>
              <a:t>Sentiment</a:t>
            </a:r>
          </a:p>
        </p:txBody>
      </p:sp>
      <p:sp>
        <p:nvSpPr>
          <p:cNvPr id="7" name="圓角矩形 6"/>
          <p:cNvSpPr/>
          <p:nvPr/>
        </p:nvSpPr>
        <p:spPr>
          <a:xfrm>
            <a:off x="1479550" y="4124325"/>
            <a:ext cx="6548438" cy="936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200" dirty="0"/>
              <a:t>Key message penetration</a:t>
            </a:r>
          </a:p>
        </p:txBody>
      </p:sp>
      <p:sp>
        <p:nvSpPr>
          <p:cNvPr id="8" name="圓角矩形 7"/>
          <p:cNvSpPr/>
          <p:nvPr/>
        </p:nvSpPr>
        <p:spPr>
          <a:xfrm>
            <a:off x="1479550" y="5373688"/>
            <a:ext cx="6548438" cy="9350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200" dirty="0"/>
              <a:t>Key influencers</a:t>
            </a:r>
          </a:p>
        </p:txBody>
      </p:sp>
      <p:sp>
        <p:nvSpPr>
          <p:cNvPr id="37896" name="矩形 9"/>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323850" y="115888"/>
            <a:ext cx="8640763" cy="720725"/>
          </a:xfrm>
        </p:spPr>
        <p:txBody>
          <a:bodyPr/>
          <a:lstStyle/>
          <a:p>
            <a:r>
              <a:rPr lang="en-US" altLang="zh-TW" smtClean="0">
                <a:solidFill>
                  <a:schemeClr val="tx2"/>
                </a:solidFill>
              </a:rPr>
              <a:t>Social Analytics Lifecycle</a:t>
            </a:r>
            <a:r>
              <a:rPr lang="zh-TW" altLang="en-US" smtClean="0">
                <a:solidFill>
                  <a:schemeClr val="tx2"/>
                </a:solidFill>
              </a:rPr>
              <a:t> </a:t>
            </a:r>
            <a:r>
              <a:rPr lang="en-US" altLang="zh-TW" smtClean="0">
                <a:solidFill>
                  <a:schemeClr val="tx2"/>
                </a:solidFill>
              </a:rPr>
              <a:t>(5</a:t>
            </a:r>
            <a:r>
              <a:rPr lang="zh-TW" altLang="en-US" smtClean="0">
                <a:solidFill>
                  <a:schemeClr val="tx2"/>
                </a:solidFill>
              </a:rPr>
              <a:t> </a:t>
            </a:r>
            <a:r>
              <a:rPr lang="en-US" altLang="zh-TW" smtClean="0">
                <a:solidFill>
                  <a:schemeClr val="tx2"/>
                </a:solidFill>
              </a:rPr>
              <a:t>Stages)</a:t>
            </a:r>
            <a:endParaRPr lang="zh-TW" altLang="en-US" smtClean="0">
              <a:solidFill>
                <a:schemeClr val="tx2"/>
              </a:solidFill>
            </a:endParaRPr>
          </a:p>
        </p:txBody>
      </p:sp>
      <p:sp>
        <p:nvSpPr>
          <p:cNvPr id="3891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5EA21C46-991D-48DC-B13E-91DB0C84F59C}" type="slidenum">
              <a:rPr lang="zh-TW" altLang="en-US" sz="1200">
                <a:solidFill>
                  <a:srgbClr val="898989"/>
                </a:solidFill>
              </a:rPr>
              <a:pPr eaLnBrk="1" hangingPunct="1">
                <a:spcBef>
                  <a:spcPct val="0"/>
                </a:spcBef>
                <a:buFontTx/>
                <a:buNone/>
              </a:pPr>
              <a:t>42</a:t>
            </a:fld>
            <a:endParaRPr lang="zh-TW" altLang="en-US" sz="1200">
              <a:solidFill>
                <a:srgbClr val="898989"/>
              </a:solidFill>
            </a:endParaRPr>
          </a:p>
        </p:txBody>
      </p:sp>
      <p:sp>
        <p:nvSpPr>
          <p:cNvPr id="9" name="圓角矩形 8"/>
          <p:cNvSpPr/>
          <p:nvPr/>
        </p:nvSpPr>
        <p:spPr>
          <a:xfrm>
            <a:off x="333375" y="1054100"/>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1. Discover</a:t>
            </a:r>
          </a:p>
        </p:txBody>
      </p:sp>
      <p:sp>
        <p:nvSpPr>
          <p:cNvPr id="10" name="圓角矩形 9"/>
          <p:cNvSpPr/>
          <p:nvPr/>
        </p:nvSpPr>
        <p:spPr>
          <a:xfrm>
            <a:off x="333375" y="22336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2. Analyze</a:t>
            </a:r>
          </a:p>
        </p:txBody>
      </p:sp>
      <p:sp>
        <p:nvSpPr>
          <p:cNvPr id="11" name="圓角矩形 10"/>
          <p:cNvSpPr/>
          <p:nvPr/>
        </p:nvSpPr>
        <p:spPr>
          <a:xfrm>
            <a:off x="333375" y="34147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3. Segment</a:t>
            </a:r>
          </a:p>
        </p:txBody>
      </p:sp>
      <p:sp>
        <p:nvSpPr>
          <p:cNvPr id="12" name="圓角矩形 11"/>
          <p:cNvSpPr/>
          <p:nvPr/>
        </p:nvSpPr>
        <p:spPr>
          <a:xfrm>
            <a:off x="333375" y="45958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4. Strategy</a:t>
            </a:r>
          </a:p>
        </p:txBody>
      </p:sp>
      <p:sp>
        <p:nvSpPr>
          <p:cNvPr id="13" name="圓角矩形 12"/>
          <p:cNvSpPr/>
          <p:nvPr/>
        </p:nvSpPr>
        <p:spPr>
          <a:xfrm>
            <a:off x="333375" y="57769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5. Execution</a:t>
            </a:r>
          </a:p>
        </p:txBody>
      </p:sp>
      <p:sp>
        <p:nvSpPr>
          <p:cNvPr id="5" name="向下箭號 4"/>
          <p:cNvSpPr/>
          <p:nvPr/>
        </p:nvSpPr>
        <p:spPr>
          <a:xfrm>
            <a:off x="1187450" y="1771650"/>
            <a:ext cx="360363" cy="36195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5" name="向下箭號 14"/>
          <p:cNvSpPr/>
          <p:nvPr/>
        </p:nvSpPr>
        <p:spPr>
          <a:xfrm>
            <a:off x="1187450" y="2947988"/>
            <a:ext cx="360363" cy="360362"/>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6" name="向下箭號 15"/>
          <p:cNvSpPr/>
          <p:nvPr/>
        </p:nvSpPr>
        <p:spPr>
          <a:xfrm>
            <a:off x="1187450" y="4124325"/>
            <a:ext cx="360363" cy="360363"/>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7" name="向下箭號 16"/>
          <p:cNvSpPr/>
          <p:nvPr/>
        </p:nvSpPr>
        <p:spPr>
          <a:xfrm>
            <a:off x="1187450" y="5299075"/>
            <a:ext cx="360363" cy="36195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38925" name="矩形 17"/>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3311034-5DF0-47E5-A62B-5D3A1B9E4F60}" type="slidenum">
              <a:rPr lang="zh-TW" altLang="en-US" sz="1200">
                <a:solidFill>
                  <a:srgbClr val="898989"/>
                </a:solidFill>
              </a:rPr>
              <a:pPr eaLnBrk="1" hangingPunct="1">
                <a:spcBef>
                  <a:spcPct val="0"/>
                </a:spcBef>
                <a:buFontTx/>
                <a:buNone/>
              </a:pPr>
              <a:t>43</a:t>
            </a:fld>
            <a:endParaRPr lang="zh-TW" altLang="en-US" sz="1200">
              <a:solidFill>
                <a:srgbClr val="898989"/>
              </a:solidFill>
            </a:endParaRPr>
          </a:p>
        </p:txBody>
      </p:sp>
      <p:sp>
        <p:nvSpPr>
          <p:cNvPr id="9" name="圓角矩形 8"/>
          <p:cNvSpPr/>
          <p:nvPr/>
        </p:nvSpPr>
        <p:spPr>
          <a:xfrm>
            <a:off x="333375" y="1054100"/>
            <a:ext cx="2043113" cy="574675"/>
          </a:xfrm>
          <a:prstGeom prst="round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1. Discover</a:t>
            </a:r>
          </a:p>
        </p:txBody>
      </p:sp>
      <p:sp>
        <p:nvSpPr>
          <p:cNvPr id="10" name="圓角矩形 9"/>
          <p:cNvSpPr/>
          <p:nvPr/>
        </p:nvSpPr>
        <p:spPr>
          <a:xfrm>
            <a:off x="333375" y="22336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2. Analyze</a:t>
            </a:r>
          </a:p>
        </p:txBody>
      </p:sp>
      <p:sp>
        <p:nvSpPr>
          <p:cNvPr id="11" name="圓角矩形 10"/>
          <p:cNvSpPr/>
          <p:nvPr/>
        </p:nvSpPr>
        <p:spPr>
          <a:xfrm>
            <a:off x="333375" y="34147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3. Segment</a:t>
            </a:r>
          </a:p>
        </p:txBody>
      </p:sp>
      <p:sp>
        <p:nvSpPr>
          <p:cNvPr id="12" name="圓角矩形 11"/>
          <p:cNvSpPr/>
          <p:nvPr/>
        </p:nvSpPr>
        <p:spPr>
          <a:xfrm>
            <a:off x="333375" y="45958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4. Strategy</a:t>
            </a:r>
          </a:p>
        </p:txBody>
      </p:sp>
      <p:sp>
        <p:nvSpPr>
          <p:cNvPr id="13" name="圓角矩形 12"/>
          <p:cNvSpPr/>
          <p:nvPr/>
        </p:nvSpPr>
        <p:spPr>
          <a:xfrm>
            <a:off x="333375" y="57769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5. Execution</a:t>
            </a:r>
          </a:p>
        </p:txBody>
      </p:sp>
      <p:sp>
        <p:nvSpPr>
          <p:cNvPr id="5" name="向下箭號 4"/>
          <p:cNvSpPr/>
          <p:nvPr/>
        </p:nvSpPr>
        <p:spPr>
          <a:xfrm>
            <a:off x="1187450" y="1771650"/>
            <a:ext cx="360363" cy="36195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5" name="向下箭號 14"/>
          <p:cNvSpPr/>
          <p:nvPr/>
        </p:nvSpPr>
        <p:spPr>
          <a:xfrm>
            <a:off x="1187450" y="2947988"/>
            <a:ext cx="360363" cy="360362"/>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6" name="向下箭號 15"/>
          <p:cNvSpPr/>
          <p:nvPr/>
        </p:nvSpPr>
        <p:spPr>
          <a:xfrm>
            <a:off x="1187450" y="4124325"/>
            <a:ext cx="360363" cy="360363"/>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7" name="向下箭號 16"/>
          <p:cNvSpPr/>
          <p:nvPr/>
        </p:nvSpPr>
        <p:spPr>
          <a:xfrm>
            <a:off x="1187450" y="5299075"/>
            <a:ext cx="360363" cy="36195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8" name="圓角矩形 17"/>
          <p:cNvSpPr/>
          <p:nvPr/>
        </p:nvSpPr>
        <p:spPr>
          <a:xfrm>
            <a:off x="2625725" y="1627188"/>
            <a:ext cx="6323013" cy="3602037"/>
          </a:xfrm>
          <a:prstGeom prst="roundRect">
            <a:avLst>
              <a:gd name="adj" fmla="val 64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mtClean="0">
              <a:solidFill>
                <a:srgbClr val="FFFFFF"/>
              </a:solidFill>
              <a:effectLst>
                <a:outerShdw blurRad="38100" dist="38100" dir="2700000" algn="tl">
                  <a:srgbClr val="000000"/>
                </a:outerShdw>
              </a:effectLst>
              <a:latin typeface="Calibri" pitchFamily="34" charset="0"/>
            </a:endParaRPr>
          </a:p>
        </p:txBody>
      </p:sp>
      <p:sp>
        <p:nvSpPr>
          <p:cNvPr id="3" name="雲朵形圖說文字 2"/>
          <p:cNvSpPr/>
          <p:nvPr/>
        </p:nvSpPr>
        <p:spPr>
          <a:xfrm>
            <a:off x="2843213" y="2179638"/>
            <a:ext cx="5689600" cy="2505075"/>
          </a:xfrm>
          <a:prstGeom prst="cloudCallout">
            <a:avLst>
              <a:gd name="adj1" fmla="val 43010"/>
              <a:gd name="adj2" fmla="val -68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7" name="文字方塊 6"/>
          <p:cNvSpPr txBox="1"/>
          <p:nvPr/>
        </p:nvSpPr>
        <p:spPr>
          <a:xfrm>
            <a:off x="3492500" y="2619375"/>
            <a:ext cx="4286250" cy="1385888"/>
          </a:xfrm>
          <a:prstGeom prst="rect">
            <a:avLst/>
          </a:prstGeom>
          <a:no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b="1" smtClean="0">
                <a:effectLst>
                  <a:outerShdw blurRad="38100" dist="38100" dir="2700000" algn="tl">
                    <a:srgbClr val="C0C0C0"/>
                  </a:outerShdw>
                </a:effectLst>
              </a:rPr>
              <a:t>Social Web</a:t>
            </a:r>
          </a:p>
          <a:p>
            <a:pPr algn="ctr" eaLnBrk="1" hangingPunct="1">
              <a:defRPr/>
            </a:pPr>
            <a:r>
              <a:rPr lang="en-US" altLang="zh-TW" sz="2000" smtClean="0"/>
              <a:t>(blogs, social networks, forums/message boards,</a:t>
            </a:r>
          </a:p>
          <a:p>
            <a:pPr algn="ctr" eaLnBrk="1" hangingPunct="1">
              <a:defRPr/>
            </a:pPr>
            <a:r>
              <a:rPr lang="en-US" altLang="zh-TW" sz="2000" smtClean="0"/>
              <a:t>Video/phone sharing)</a:t>
            </a:r>
            <a:endParaRPr lang="zh-TW" altLang="en-US" sz="2000" smtClean="0"/>
          </a:p>
        </p:txBody>
      </p:sp>
      <p:sp>
        <p:nvSpPr>
          <p:cNvPr id="19" name="圓角矩形 18"/>
          <p:cNvSpPr/>
          <p:nvPr/>
        </p:nvSpPr>
        <p:spPr>
          <a:xfrm>
            <a:off x="2625725" y="1052513"/>
            <a:ext cx="2043113" cy="574675"/>
          </a:xfrm>
          <a:prstGeom prst="round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1. Discover</a:t>
            </a:r>
          </a:p>
        </p:txBody>
      </p:sp>
      <p:sp>
        <p:nvSpPr>
          <p:cNvPr id="20" name="圓角矩形 19"/>
          <p:cNvSpPr/>
          <p:nvPr/>
        </p:nvSpPr>
        <p:spPr>
          <a:xfrm>
            <a:off x="139700" y="836613"/>
            <a:ext cx="2486025" cy="99536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21" name="圓角矩形 20"/>
          <p:cNvSpPr/>
          <p:nvPr/>
        </p:nvSpPr>
        <p:spPr>
          <a:xfrm>
            <a:off x="2625725" y="836613"/>
            <a:ext cx="6323013" cy="4643437"/>
          </a:xfrm>
          <a:prstGeom prst="roundRect">
            <a:avLst>
              <a:gd name="adj" fmla="val 2847"/>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39954" name="矩形 21"/>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
        <p:nvSpPr>
          <p:cNvPr id="39955" name="標題 1"/>
          <p:cNvSpPr>
            <a:spLocks noGrp="1"/>
          </p:cNvSpPr>
          <p:nvPr>
            <p:ph type="title"/>
          </p:nvPr>
        </p:nvSpPr>
        <p:spPr>
          <a:xfrm>
            <a:off x="323850" y="115888"/>
            <a:ext cx="8640763" cy="720725"/>
          </a:xfrm>
        </p:spPr>
        <p:txBody>
          <a:bodyPr/>
          <a:lstStyle/>
          <a:p>
            <a:r>
              <a:rPr lang="en-US" altLang="zh-TW" smtClean="0">
                <a:solidFill>
                  <a:schemeClr val="tx2"/>
                </a:solidFill>
              </a:rPr>
              <a:t>Social Analytics Lifecycle</a:t>
            </a:r>
            <a:r>
              <a:rPr lang="zh-TW" altLang="en-US" smtClean="0">
                <a:solidFill>
                  <a:schemeClr val="tx2"/>
                </a:solidFill>
              </a:rPr>
              <a:t> </a:t>
            </a:r>
            <a:r>
              <a:rPr lang="en-US" altLang="zh-TW" smtClean="0">
                <a:solidFill>
                  <a:schemeClr val="tx2"/>
                </a:solidFill>
              </a:rPr>
              <a:t>(5</a:t>
            </a:r>
            <a:r>
              <a:rPr lang="zh-TW" altLang="en-US" smtClean="0">
                <a:solidFill>
                  <a:schemeClr val="tx2"/>
                </a:solidFill>
              </a:rPr>
              <a:t> </a:t>
            </a:r>
            <a:r>
              <a:rPr lang="en-US" altLang="zh-TW" smtClean="0">
                <a:solidFill>
                  <a:schemeClr val="tx2"/>
                </a:solidFill>
              </a:rPr>
              <a:t>Stages)</a:t>
            </a:r>
            <a:endParaRPr lang="zh-TW" altLang="en-US" smtClean="0">
              <a:solidFill>
                <a:schemeClr val="tx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886C3D00-BE8F-48F3-AC17-BA4F8ED9579B}" type="slidenum">
              <a:rPr lang="zh-TW" altLang="en-US" sz="1200">
                <a:solidFill>
                  <a:srgbClr val="898989"/>
                </a:solidFill>
              </a:rPr>
              <a:pPr eaLnBrk="1" hangingPunct="1">
                <a:spcBef>
                  <a:spcPct val="0"/>
                </a:spcBef>
                <a:buFontTx/>
                <a:buNone/>
              </a:pPr>
              <a:t>44</a:t>
            </a:fld>
            <a:endParaRPr lang="zh-TW" altLang="en-US" sz="1200">
              <a:solidFill>
                <a:srgbClr val="898989"/>
              </a:solidFill>
            </a:endParaRPr>
          </a:p>
        </p:txBody>
      </p:sp>
      <p:sp>
        <p:nvSpPr>
          <p:cNvPr id="9" name="圓角矩形 8"/>
          <p:cNvSpPr/>
          <p:nvPr/>
        </p:nvSpPr>
        <p:spPr>
          <a:xfrm>
            <a:off x="333375" y="1054100"/>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1. Discover</a:t>
            </a:r>
          </a:p>
        </p:txBody>
      </p:sp>
      <p:sp>
        <p:nvSpPr>
          <p:cNvPr id="10" name="圓角矩形 9"/>
          <p:cNvSpPr/>
          <p:nvPr/>
        </p:nvSpPr>
        <p:spPr>
          <a:xfrm>
            <a:off x="333375" y="22336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2. Analyze</a:t>
            </a:r>
          </a:p>
        </p:txBody>
      </p:sp>
      <p:sp>
        <p:nvSpPr>
          <p:cNvPr id="11" name="圓角矩形 10"/>
          <p:cNvSpPr/>
          <p:nvPr/>
        </p:nvSpPr>
        <p:spPr>
          <a:xfrm>
            <a:off x="333375" y="34147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3. Segment</a:t>
            </a:r>
          </a:p>
        </p:txBody>
      </p:sp>
      <p:sp>
        <p:nvSpPr>
          <p:cNvPr id="12" name="圓角矩形 11"/>
          <p:cNvSpPr/>
          <p:nvPr/>
        </p:nvSpPr>
        <p:spPr>
          <a:xfrm>
            <a:off x="333375" y="45958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4. Strategy</a:t>
            </a:r>
          </a:p>
        </p:txBody>
      </p:sp>
      <p:sp>
        <p:nvSpPr>
          <p:cNvPr id="13" name="圓角矩形 12"/>
          <p:cNvSpPr/>
          <p:nvPr/>
        </p:nvSpPr>
        <p:spPr>
          <a:xfrm>
            <a:off x="333375" y="57769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5. Execution</a:t>
            </a:r>
          </a:p>
        </p:txBody>
      </p:sp>
      <p:sp>
        <p:nvSpPr>
          <p:cNvPr id="5" name="向下箭號 4"/>
          <p:cNvSpPr/>
          <p:nvPr/>
        </p:nvSpPr>
        <p:spPr>
          <a:xfrm>
            <a:off x="1187450" y="1771650"/>
            <a:ext cx="360363" cy="36195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5" name="向下箭號 14"/>
          <p:cNvSpPr/>
          <p:nvPr/>
        </p:nvSpPr>
        <p:spPr>
          <a:xfrm>
            <a:off x="1187450" y="2947988"/>
            <a:ext cx="360363" cy="360362"/>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6" name="向下箭號 15"/>
          <p:cNvSpPr/>
          <p:nvPr/>
        </p:nvSpPr>
        <p:spPr>
          <a:xfrm>
            <a:off x="1187450" y="4124325"/>
            <a:ext cx="360363" cy="360363"/>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7" name="向下箭號 16"/>
          <p:cNvSpPr/>
          <p:nvPr/>
        </p:nvSpPr>
        <p:spPr>
          <a:xfrm>
            <a:off x="1187450" y="5299075"/>
            <a:ext cx="360363" cy="36195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8" name="圓角矩形 17"/>
          <p:cNvSpPr/>
          <p:nvPr/>
        </p:nvSpPr>
        <p:spPr>
          <a:xfrm>
            <a:off x="2625725" y="2233613"/>
            <a:ext cx="6323013" cy="714375"/>
          </a:xfrm>
          <a:prstGeom prst="roundRect">
            <a:avLst>
              <a:gd name="adj" fmla="val 64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mtClean="0">
              <a:solidFill>
                <a:srgbClr val="FFFFFF"/>
              </a:solidFill>
              <a:effectLst>
                <a:outerShdw blurRad="38100" dist="38100" dir="2700000" algn="tl">
                  <a:srgbClr val="000000"/>
                </a:outerShdw>
              </a:effectLst>
              <a:latin typeface="Calibri" pitchFamily="34" charset="0"/>
            </a:endParaRPr>
          </a:p>
        </p:txBody>
      </p:sp>
      <p:sp>
        <p:nvSpPr>
          <p:cNvPr id="7" name="文字方塊 6"/>
          <p:cNvSpPr txBox="1"/>
          <p:nvPr/>
        </p:nvSpPr>
        <p:spPr>
          <a:xfrm>
            <a:off x="2943225" y="2381250"/>
            <a:ext cx="5688013" cy="400050"/>
          </a:xfrm>
          <a:prstGeom prst="rect">
            <a:avLst/>
          </a:prstGeom>
          <a:solidFill>
            <a:srgbClr val="FF6600"/>
          </a:solid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b="1" smtClean="0">
                <a:solidFill>
                  <a:schemeClr val="bg1"/>
                </a:solidFill>
                <a:effectLst>
                  <a:outerShdw blurRad="38100" dist="38100" dir="2700000" algn="tl">
                    <a:srgbClr val="000000"/>
                  </a:outerShdw>
                </a:effectLst>
              </a:rPr>
              <a:t>Distill relevant signal from social noise</a:t>
            </a:r>
            <a:endParaRPr lang="zh-TW" altLang="en-US" sz="2000" smtClean="0">
              <a:solidFill>
                <a:schemeClr val="bg1"/>
              </a:solidFill>
              <a:effectLst>
                <a:outerShdw blurRad="38100" dist="38100" dir="2700000" algn="tl">
                  <a:srgbClr val="000000"/>
                </a:outerShdw>
              </a:effectLst>
            </a:endParaRPr>
          </a:p>
        </p:txBody>
      </p:sp>
      <p:sp>
        <p:nvSpPr>
          <p:cNvPr id="19" name="文字方塊 18"/>
          <p:cNvSpPr txBox="1"/>
          <p:nvPr/>
        </p:nvSpPr>
        <p:spPr>
          <a:xfrm>
            <a:off x="3563938" y="1014413"/>
            <a:ext cx="4287837" cy="830262"/>
          </a:xfrm>
          <a:prstGeom prst="rect">
            <a:avLst/>
          </a:prstGeom>
          <a:no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b="1" smtClean="0">
                <a:effectLst>
                  <a:outerShdw blurRad="38100" dist="38100" dir="2700000" algn="tl">
                    <a:srgbClr val="C0C0C0"/>
                  </a:outerShdw>
                </a:effectLst>
              </a:rPr>
              <a:t>Social Web</a:t>
            </a:r>
          </a:p>
          <a:p>
            <a:pPr algn="ctr" eaLnBrk="1" hangingPunct="1">
              <a:defRPr/>
            </a:pPr>
            <a:r>
              <a:rPr lang="en-US" altLang="zh-TW" sz="1200" smtClean="0"/>
              <a:t>(blogs, social networks, forums/message boards,</a:t>
            </a:r>
          </a:p>
          <a:p>
            <a:pPr algn="ctr" eaLnBrk="1" hangingPunct="1">
              <a:defRPr/>
            </a:pPr>
            <a:r>
              <a:rPr lang="en-US" altLang="zh-TW" sz="1200" smtClean="0"/>
              <a:t>Video/phone sharing)</a:t>
            </a:r>
            <a:endParaRPr lang="zh-TW" altLang="en-US" sz="1200" smtClean="0"/>
          </a:p>
        </p:txBody>
      </p:sp>
      <p:sp>
        <p:nvSpPr>
          <p:cNvPr id="3" name="圓角矩形 2"/>
          <p:cNvSpPr/>
          <p:nvPr/>
        </p:nvSpPr>
        <p:spPr>
          <a:xfrm>
            <a:off x="107950" y="2060575"/>
            <a:ext cx="8964613" cy="995363"/>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40976" name="矩形 19"/>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
        <p:nvSpPr>
          <p:cNvPr id="40977" name="標題 1"/>
          <p:cNvSpPr>
            <a:spLocks noGrp="1"/>
          </p:cNvSpPr>
          <p:nvPr>
            <p:ph type="title"/>
          </p:nvPr>
        </p:nvSpPr>
        <p:spPr>
          <a:xfrm>
            <a:off x="323850" y="115888"/>
            <a:ext cx="8640763" cy="720725"/>
          </a:xfrm>
        </p:spPr>
        <p:txBody>
          <a:bodyPr/>
          <a:lstStyle/>
          <a:p>
            <a:r>
              <a:rPr lang="en-US" altLang="zh-TW" smtClean="0">
                <a:solidFill>
                  <a:schemeClr val="tx2"/>
                </a:solidFill>
              </a:rPr>
              <a:t>Social Analytics Lifecycle</a:t>
            </a:r>
            <a:r>
              <a:rPr lang="zh-TW" altLang="en-US" smtClean="0">
                <a:solidFill>
                  <a:schemeClr val="tx2"/>
                </a:solidFill>
              </a:rPr>
              <a:t> </a:t>
            </a:r>
            <a:r>
              <a:rPr lang="en-US" altLang="zh-TW" smtClean="0">
                <a:solidFill>
                  <a:schemeClr val="tx2"/>
                </a:solidFill>
              </a:rPr>
              <a:t>(5</a:t>
            </a:r>
            <a:r>
              <a:rPr lang="zh-TW" altLang="en-US" smtClean="0">
                <a:solidFill>
                  <a:schemeClr val="tx2"/>
                </a:solidFill>
              </a:rPr>
              <a:t> </a:t>
            </a:r>
            <a:r>
              <a:rPr lang="en-US" altLang="zh-TW" smtClean="0">
                <a:solidFill>
                  <a:schemeClr val="tx2"/>
                </a:solidFill>
              </a:rPr>
              <a:t>Stages)</a:t>
            </a:r>
            <a:endParaRPr lang="zh-TW" altLang="en-US" smtClean="0">
              <a:solidFill>
                <a:schemeClr val="tx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9B7C584-30A2-4438-B04B-D987A8D2D18D}" type="slidenum">
              <a:rPr lang="zh-TW" altLang="en-US" sz="1200">
                <a:solidFill>
                  <a:srgbClr val="898989"/>
                </a:solidFill>
              </a:rPr>
              <a:pPr eaLnBrk="1" hangingPunct="1">
                <a:spcBef>
                  <a:spcPct val="0"/>
                </a:spcBef>
                <a:buFontTx/>
                <a:buNone/>
              </a:pPr>
              <a:t>45</a:t>
            </a:fld>
            <a:endParaRPr lang="zh-TW" altLang="en-US" sz="1200">
              <a:solidFill>
                <a:srgbClr val="898989"/>
              </a:solidFill>
            </a:endParaRPr>
          </a:p>
        </p:txBody>
      </p:sp>
      <p:pic>
        <p:nvPicPr>
          <p:cNvPr id="419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5157788"/>
            <a:ext cx="4752975"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圓角矩形 8"/>
          <p:cNvSpPr/>
          <p:nvPr/>
        </p:nvSpPr>
        <p:spPr>
          <a:xfrm>
            <a:off x="333375" y="1054100"/>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1. Discover</a:t>
            </a:r>
          </a:p>
        </p:txBody>
      </p:sp>
      <p:sp>
        <p:nvSpPr>
          <p:cNvPr id="10" name="圓角矩形 9"/>
          <p:cNvSpPr/>
          <p:nvPr/>
        </p:nvSpPr>
        <p:spPr>
          <a:xfrm>
            <a:off x="333375" y="22336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2. Analyze</a:t>
            </a:r>
          </a:p>
        </p:txBody>
      </p:sp>
      <p:sp>
        <p:nvSpPr>
          <p:cNvPr id="11" name="圓角矩形 10"/>
          <p:cNvSpPr/>
          <p:nvPr/>
        </p:nvSpPr>
        <p:spPr>
          <a:xfrm>
            <a:off x="333375" y="34147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3. Segment</a:t>
            </a:r>
          </a:p>
        </p:txBody>
      </p:sp>
      <p:sp>
        <p:nvSpPr>
          <p:cNvPr id="12" name="圓角矩形 11"/>
          <p:cNvSpPr/>
          <p:nvPr/>
        </p:nvSpPr>
        <p:spPr>
          <a:xfrm>
            <a:off x="333375" y="45958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4. Strategy</a:t>
            </a:r>
          </a:p>
        </p:txBody>
      </p:sp>
      <p:sp>
        <p:nvSpPr>
          <p:cNvPr id="13" name="圓角矩形 12"/>
          <p:cNvSpPr/>
          <p:nvPr/>
        </p:nvSpPr>
        <p:spPr>
          <a:xfrm>
            <a:off x="333375" y="57769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5. Execution</a:t>
            </a:r>
          </a:p>
        </p:txBody>
      </p:sp>
      <p:sp>
        <p:nvSpPr>
          <p:cNvPr id="5" name="向下箭號 4"/>
          <p:cNvSpPr/>
          <p:nvPr/>
        </p:nvSpPr>
        <p:spPr>
          <a:xfrm>
            <a:off x="1187450" y="1771650"/>
            <a:ext cx="360363" cy="36195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5" name="向下箭號 14"/>
          <p:cNvSpPr/>
          <p:nvPr/>
        </p:nvSpPr>
        <p:spPr>
          <a:xfrm>
            <a:off x="1187450" y="2947988"/>
            <a:ext cx="360363" cy="360362"/>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6" name="向下箭號 15"/>
          <p:cNvSpPr/>
          <p:nvPr/>
        </p:nvSpPr>
        <p:spPr>
          <a:xfrm>
            <a:off x="1187450" y="4124325"/>
            <a:ext cx="360363" cy="360363"/>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7" name="向下箭號 16"/>
          <p:cNvSpPr/>
          <p:nvPr/>
        </p:nvSpPr>
        <p:spPr>
          <a:xfrm>
            <a:off x="1187450" y="5299075"/>
            <a:ext cx="360363" cy="36195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8" name="圓角矩形 17"/>
          <p:cNvSpPr/>
          <p:nvPr/>
        </p:nvSpPr>
        <p:spPr>
          <a:xfrm>
            <a:off x="2625725" y="2233613"/>
            <a:ext cx="6323013" cy="714375"/>
          </a:xfrm>
          <a:prstGeom prst="roundRect">
            <a:avLst>
              <a:gd name="adj" fmla="val 64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mtClean="0">
              <a:solidFill>
                <a:srgbClr val="FFFFFF"/>
              </a:solidFill>
              <a:effectLst>
                <a:outerShdw blurRad="38100" dist="38100" dir="2700000" algn="tl">
                  <a:srgbClr val="000000"/>
                </a:outerShdw>
              </a:effectLst>
              <a:latin typeface="Calibri" pitchFamily="34" charset="0"/>
            </a:endParaRPr>
          </a:p>
        </p:txBody>
      </p:sp>
      <p:sp>
        <p:nvSpPr>
          <p:cNvPr id="7" name="文字方塊 6"/>
          <p:cNvSpPr txBox="1"/>
          <p:nvPr/>
        </p:nvSpPr>
        <p:spPr>
          <a:xfrm>
            <a:off x="2943225" y="2381250"/>
            <a:ext cx="5688013" cy="400050"/>
          </a:xfrm>
          <a:prstGeom prst="rect">
            <a:avLst/>
          </a:prstGeom>
          <a:solidFill>
            <a:srgbClr val="FF6600"/>
          </a:solid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b="1" smtClean="0">
                <a:solidFill>
                  <a:schemeClr val="bg1"/>
                </a:solidFill>
                <a:effectLst>
                  <a:outerShdw blurRad="38100" dist="38100" dir="2700000" algn="tl">
                    <a:srgbClr val="000000"/>
                  </a:outerShdw>
                </a:effectLst>
              </a:rPr>
              <a:t>Distill relevant signal from social noise</a:t>
            </a:r>
            <a:endParaRPr lang="zh-TW" altLang="en-US" sz="2000" smtClean="0">
              <a:solidFill>
                <a:schemeClr val="bg1"/>
              </a:solidFill>
              <a:effectLst>
                <a:outerShdw blurRad="38100" dist="38100" dir="2700000" algn="tl">
                  <a:srgbClr val="000000"/>
                </a:outerShdw>
              </a:effectLst>
            </a:endParaRPr>
          </a:p>
        </p:txBody>
      </p:sp>
      <p:sp>
        <p:nvSpPr>
          <p:cNvPr id="19" name="文字方塊 18"/>
          <p:cNvSpPr txBox="1"/>
          <p:nvPr/>
        </p:nvSpPr>
        <p:spPr>
          <a:xfrm>
            <a:off x="3563938" y="1014413"/>
            <a:ext cx="4287837" cy="830262"/>
          </a:xfrm>
          <a:prstGeom prst="rect">
            <a:avLst/>
          </a:prstGeom>
          <a:no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b="1" smtClean="0">
                <a:effectLst>
                  <a:outerShdw blurRad="38100" dist="38100" dir="2700000" algn="tl">
                    <a:srgbClr val="C0C0C0"/>
                  </a:outerShdw>
                </a:effectLst>
              </a:rPr>
              <a:t>Social Web</a:t>
            </a:r>
          </a:p>
          <a:p>
            <a:pPr algn="ctr" eaLnBrk="1" hangingPunct="1">
              <a:defRPr/>
            </a:pPr>
            <a:r>
              <a:rPr lang="en-US" altLang="zh-TW" sz="1200" smtClean="0"/>
              <a:t>(blogs, social networks, forums/message boards,</a:t>
            </a:r>
          </a:p>
          <a:p>
            <a:pPr algn="ctr" eaLnBrk="1" hangingPunct="1">
              <a:defRPr/>
            </a:pPr>
            <a:r>
              <a:rPr lang="en-US" altLang="zh-TW" sz="1200" smtClean="0"/>
              <a:t>Video/phone sharing)</a:t>
            </a:r>
            <a:endParaRPr lang="zh-TW" altLang="en-US" sz="1200" smtClean="0"/>
          </a:p>
        </p:txBody>
      </p:sp>
      <p:sp>
        <p:nvSpPr>
          <p:cNvPr id="20" name="圓角矩形 19"/>
          <p:cNvSpPr/>
          <p:nvPr/>
        </p:nvSpPr>
        <p:spPr>
          <a:xfrm>
            <a:off x="2627313" y="2997200"/>
            <a:ext cx="6324600" cy="3570288"/>
          </a:xfrm>
          <a:prstGeom prst="roundRect">
            <a:avLst>
              <a:gd name="adj" fmla="val 64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mtClean="0">
              <a:solidFill>
                <a:srgbClr val="FFFFFF"/>
              </a:solidFill>
              <a:effectLst>
                <a:outerShdw blurRad="38100" dist="38100" dir="2700000" algn="tl">
                  <a:srgbClr val="000000"/>
                </a:outerShdw>
              </a:effectLst>
              <a:latin typeface="Calibri" pitchFamily="34" charset="0"/>
            </a:endParaRPr>
          </a:p>
        </p:txBody>
      </p:sp>
      <p:sp>
        <p:nvSpPr>
          <p:cNvPr id="21" name="文字方塊 20"/>
          <p:cNvSpPr txBox="1"/>
          <p:nvPr/>
        </p:nvSpPr>
        <p:spPr>
          <a:xfrm>
            <a:off x="2916238" y="3141663"/>
            <a:ext cx="5688012" cy="706437"/>
          </a:xfrm>
          <a:prstGeom prst="rect">
            <a:avLst/>
          </a:prstGeom>
          <a:solidFill>
            <a:schemeClr val="accent6">
              <a:lumMod val="75000"/>
            </a:schemeClr>
          </a:solid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b="1" smtClean="0">
                <a:solidFill>
                  <a:schemeClr val="bg1"/>
                </a:solidFill>
                <a:effectLst>
                  <a:outerShdw blurRad="38100" dist="38100" dir="2700000" algn="tl">
                    <a:srgbClr val="000000"/>
                  </a:outerShdw>
                </a:effectLst>
              </a:rPr>
              <a:t>Data Segmentation </a:t>
            </a:r>
            <a:br>
              <a:rPr lang="en-US" altLang="zh-TW" sz="2000" b="1" smtClean="0">
                <a:solidFill>
                  <a:schemeClr val="bg1"/>
                </a:solidFill>
                <a:effectLst>
                  <a:outerShdw blurRad="38100" dist="38100" dir="2700000" algn="tl">
                    <a:srgbClr val="000000"/>
                  </a:outerShdw>
                </a:effectLst>
              </a:rPr>
            </a:br>
            <a:r>
              <a:rPr lang="en-US" altLang="zh-TW" sz="2000" b="1" smtClean="0">
                <a:solidFill>
                  <a:schemeClr val="bg1"/>
                </a:solidFill>
                <a:effectLst>
                  <a:outerShdw blurRad="38100" dist="38100" dir="2700000" algn="tl">
                    <a:srgbClr val="000000"/>
                  </a:outerShdw>
                </a:effectLst>
              </a:rPr>
              <a:t>(Filter, Group, Tag, Assign)</a:t>
            </a:r>
            <a:endParaRPr lang="zh-TW" altLang="en-US" sz="2000" smtClean="0">
              <a:solidFill>
                <a:schemeClr val="bg1"/>
              </a:solidFill>
              <a:effectLst>
                <a:outerShdw blurRad="38100" dist="38100" dir="2700000" algn="tl">
                  <a:srgbClr val="000000"/>
                </a:outerShdw>
              </a:effectLst>
            </a:endParaRPr>
          </a:p>
        </p:txBody>
      </p:sp>
      <p:sp>
        <p:nvSpPr>
          <p:cNvPr id="22" name="圓角矩形 21"/>
          <p:cNvSpPr/>
          <p:nvPr/>
        </p:nvSpPr>
        <p:spPr>
          <a:xfrm>
            <a:off x="2771775" y="3998913"/>
            <a:ext cx="5976938" cy="1951037"/>
          </a:xfrm>
          <a:prstGeom prst="roundRect">
            <a:avLst>
              <a:gd name="adj" fmla="val 6422"/>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mtClean="0">
              <a:solidFill>
                <a:srgbClr val="FFFFFF"/>
              </a:solidFill>
              <a:effectLst>
                <a:outerShdw blurRad="38100" dist="38100" dir="2700000" algn="tl">
                  <a:srgbClr val="000000"/>
                </a:outerShdw>
              </a:effectLst>
              <a:latin typeface="Calibri" pitchFamily="34" charset="0"/>
            </a:endParaRPr>
          </a:p>
        </p:txBody>
      </p:sp>
      <p:sp>
        <p:nvSpPr>
          <p:cNvPr id="29" name="向下箭號 28"/>
          <p:cNvSpPr/>
          <p:nvPr/>
        </p:nvSpPr>
        <p:spPr>
          <a:xfrm>
            <a:off x="3502025" y="3860800"/>
            <a:ext cx="360363" cy="220663"/>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30" name="圓角矩形 29"/>
          <p:cNvSpPr/>
          <p:nvPr/>
        </p:nvSpPr>
        <p:spPr>
          <a:xfrm>
            <a:off x="4643438" y="4076700"/>
            <a:ext cx="2160587" cy="1700213"/>
          </a:xfrm>
          <a:prstGeom prst="roundRect">
            <a:avLst>
              <a:gd name="adj" fmla="val 642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mtClean="0">
              <a:solidFill>
                <a:srgbClr val="FFFFFF"/>
              </a:solidFill>
              <a:effectLst>
                <a:outerShdw blurRad="38100" dist="38100" dir="2700000" algn="tl">
                  <a:srgbClr val="000000"/>
                </a:outerShdw>
              </a:effectLst>
              <a:latin typeface="Calibri" pitchFamily="34" charset="0"/>
            </a:endParaRPr>
          </a:p>
        </p:txBody>
      </p:sp>
      <p:sp>
        <p:nvSpPr>
          <p:cNvPr id="23" name="圓角矩形 22"/>
          <p:cNvSpPr/>
          <p:nvPr/>
        </p:nvSpPr>
        <p:spPr>
          <a:xfrm>
            <a:off x="2857500" y="5037138"/>
            <a:ext cx="1676400" cy="579437"/>
          </a:xfrm>
          <a:prstGeom prst="roundRect">
            <a:avLst>
              <a:gd name="adj" fmla="val 6422"/>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a:t>Product Development</a:t>
            </a:r>
          </a:p>
        </p:txBody>
      </p:sp>
      <p:sp>
        <p:nvSpPr>
          <p:cNvPr id="24" name="圓角矩形 23"/>
          <p:cNvSpPr/>
          <p:nvPr/>
        </p:nvSpPr>
        <p:spPr>
          <a:xfrm>
            <a:off x="2841625" y="4133850"/>
            <a:ext cx="1674813" cy="577850"/>
          </a:xfrm>
          <a:prstGeom prst="roundRect">
            <a:avLst>
              <a:gd name="adj" fmla="val 6422"/>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a:t>Strategic Planning</a:t>
            </a:r>
          </a:p>
        </p:txBody>
      </p:sp>
      <p:sp>
        <p:nvSpPr>
          <p:cNvPr id="25" name="圓角矩形 24"/>
          <p:cNvSpPr/>
          <p:nvPr/>
        </p:nvSpPr>
        <p:spPr>
          <a:xfrm>
            <a:off x="4922838" y="4170363"/>
            <a:ext cx="1674812" cy="579437"/>
          </a:xfrm>
          <a:prstGeom prst="roundRect">
            <a:avLst>
              <a:gd name="adj" fmla="val 6422"/>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600" dirty="0"/>
              <a:t>Corps Communication</a:t>
            </a:r>
          </a:p>
        </p:txBody>
      </p:sp>
      <p:sp>
        <p:nvSpPr>
          <p:cNvPr id="26" name="圓角矩形 25"/>
          <p:cNvSpPr/>
          <p:nvPr/>
        </p:nvSpPr>
        <p:spPr>
          <a:xfrm>
            <a:off x="4910138" y="5032375"/>
            <a:ext cx="1676400" cy="579438"/>
          </a:xfrm>
          <a:prstGeom prst="roundRect">
            <a:avLst>
              <a:gd name="adj" fmla="val 6422"/>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a:t>Marketing  &amp; Advertising</a:t>
            </a:r>
          </a:p>
        </p:txBody>
      </p:sp>
      <p:sp>
        <p:nvSpPr>
          <p:cNvPr id="27" name="圓角矩形 26"/>
          <p:cNvSpPr/>
          <p:nvPr/>
        </p:nvSpPr>
        <p:spPr>
          <a:xfrm>
            <a:off x="6919913" y="4149725"/>
            <a:ext cx="1676400" cy="577850"/>
          </a:xfrm>
          <a:prstGeom prst="roundRect">
            <a:avLst>
              <a:gd name="adj" fmla="val 6422"/>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a:t>Customer Care</a:t>
            </a:r>
          </a:p>
        </p:txBody>
      </p:sp>
      <p:sp>
        <p:nvSpPr>
          <p:cNvPr id="28" name="圓角矩形 27"/>
          <p:cNvSpPr/>
          <p:nvPr/>
        </p:nvSpPr>
        <p:spPr>
          <a:xfrm>
            <a:off x="6894513" y="5038725"/>
            <a:ext cx="1676400" cy="577850"/>
          </a:xfrm>
          <a:prstGeom prst="roundRect">
            <a:avLst>
              <a:gd name="adj" fmla="val 6422"/>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a:t>Sales</a:t>
            </a:r>
          </a:p>
        </p:txBody>
      </p:sp>
      <p:sp>
        <p:nvSpPr>
          <p:cNvPr id="31" name="向下箭號 30"/>
          <p:cNvSpPr/>
          <p:nvPr/>
        </p:nvSpPr>
        <p:spPr>
          <a:xfrm>
            <a:off x="5580063" y="3860800"/>
            <a:ext cx="360362" cy="220663"/>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32" name="向下箭號 31"/>
          <p:cNvSpPr/>
          <p:nvPr/>
        </p:nvSpPr>
        <p:spPr>
          <a:xfrm>
            <a:off x="7670800" y="3889375"/>
            <a:ext cx="360363" cy="220663"/>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8" name="矩形 7"/>
          <p:cNvSpPr/>
          <p:nvPr/>
        </p:nvSpPr>
        <p:spPr>
          <a:xfrm>
            <a:off x="2771775" y="6064250"/>
            <a:ext cx="3017838" cy="331788"/>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34" name="矩形 33"/>
          <p:cNvSpPr/>
          <p:nvPr/>
        </p:nvSpPr>
        <p:spPr>
          <a:xfrm>
            <a:off x="5724525" y="6064250"/>
            <a:ext cx="3017838" cy="331788"/>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35" name="文字方塊 34"/>
          <p:cNvSpPr txBox="1"/>
          <p:nvPr/>
        </p:nvSpPr>
        <p:spPr>
          <a:xfrm>
            <a:off x="3563938" y="6021388"/>
            <a:ext cx="1308100" cy="400050"/>
          </a:xfrm>
          <a:prstGeom prst="rect">
            <a:avLst/>
          </a:prstGeom>
          <a:no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smtClean="0">
                <a:solidFill>
                  <a:schemeClr val="bg1"/>
                </a:solidFill>
                <a:effectLst>
                  <a:outerShdw blurRad="38100" dist="38100" dir="2700000" algn="tl">
                    <a:srgbClr val="C0C0C0"/>
                  </a:outerShdw>
                </a:effectLst>
              </a:rPr>
              <a:t>Strategic</a:t>
            </a:r>
            <a:endParaRPr lang="zh-TW" altLang="en-US" sz="2000" smtClean="0">
              <a:solidFill>
                <a:schemeClr val="bg1"/>
              </a:solidFill>
              <a:effectLst>
                <a:outerShdw blurRad="38100" dist="38100" dir="2700000" algn="tl">
                  <a:srgbClr val="C0C0C0"/>
                </a:outerShdw>
              </a:effectLst>
            </a:endParaRPr>
          </a:p>
        </p:txBody>
      </p:sp>
      <p:sp>
        <p:nvSpPr>
          <p:cNvPr id="36" name="文字方塊 35"/>
          <p:cNvSpPr txBox="1"/>
          <p:nvPr/>
        </p:nvSpPr>
        <p:spPr>
          <a:xfrm>
            <a:off x="6648450" y="6021388"/>
            <a:ext cx="1308100" cy="400050"/>
          </a:xfrm>
          <a:prstGeom prst="rect">
            <a:avLst/>
          </a:prstGeom>
          <a:no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smtClean="0">
                <a:solidFill>
                  <a:schemeClr val="bg1"/>
                </a:solidFill>
                <a:effectLst>
                  <a:outerShdw blurRad="38100" dist="38100" dir="2700000" algn="tl">
                    <a:srgbClr val="C0C0C0"/>
                  </a:outerShdw>
                </a:effectLst>
              </a:rPr>
              <a:t>Tactical</a:t>
            </a:r>
            <a:endParaRPr lang="zh-TW" altLang="en-US" sz="2000" smtClean="0">
              <a:solidFill>
                <a:schemeClr val="bg1"/>
              </a:solidFill>
              <a:effectLst>
                <a:outerShdw blurRad="38100" dist="38100" dir="2700000" algn="tl">
                  <a:srgbClr val="C0C0C0"/>
                </a:outerShdw>
              </a:effectLst>
            </a:endParaRPr>
          </a:p>
        </p:txBody>
      </p:sp>
      <p:cxnSp>
        <p:nvCxnSpPr>
          <p:cNvPr id="39" name="直線單箭頭接點 38"/>
          <p:cNvCxnSpPr/>
          <p:nvPr/>
        </p:nvCxnSpPr>
        <p:spPr>
          <a:xfrm>
            <a:off x="4932363" y="6237288"/>
            <a:ext cx="68421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flipH="1">
            <a:off x="2833688" y="6237288"/>
            <a:ext cx="73025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flipH="1">
            <a:off x="5786438" y="6237288"/>
            <a:ext cx="73025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p:nvPr/>
        </p:nvCxnSpPr>
        <p:spPr>
          <a:xfrm>
            <a:off x="7956550" y="6237288"/>
            <a:ext cx="6842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圓角矩形 40"/>
          <p:cNvSpPr/>
          <p:nvPr/>
        </p:nvSpPr>
        <p:spPr>
          <a:xfrm>
            <a:off x="107950" y="3213100"/>
            <a:ext cx="2376488" cy="995363"/>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42" name="圓角矩形 41"/>
          <p:cNvSpPr/>
          <p:nvPr/>
        </p:nvSpPr>
        <p:spPr>
          <a:xfrm>
            <a:off x="2471738" y="2976563"/>
            <a:ext cx="6480175" cy="3590925"/>
          </a:xfrm>
          <a:prstGeom prst="roundRect">
            <a:avLst>
              <a:gd name="adj" fmla="val 7119"/>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42023" name="矩形 42"/>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
        <p:nvSpPr>
          <p:cNvPr id="42024" name="標題 1"/>
          <p:cNvSpPr>
            <a:spLocks noGrp="1"/>
          </p:cNvSpPr>
          <p:nvPr>
            <p:ph type="title"/>
          </p:nvPr>
        </p:nvSpPr>
        <p:spPr>
          <a:xfrm>
            <a:off x="323850" y="115888"/>
            <a:ext cx="8640763" cy="720725"/>
          </a:xfrm>
        </p:spPr>
        <p:txBody>
          <a:bodyPr/>
          <a:lstStyle/>
          <a:p>
            <a:r>
              <a:rPr lang="en-US" altLang="zh-TW" smtClean="0">
                <a:solidFill>
                  <a:schemeClr val="tx2"/>
                </a:solidFill>
              </a:rPr>
              <a:t>Social Analytics Lifecycle</a:t>
            </a:r>
            <a:r>
              <a:rPr lang="zh-TW" altLang="en-US" smtClean="0">
                <a:solidFill>
                  <a:schemeClr val="tx2"/>
                </a:solidFill>
              </a:rPr>
              <a:t> </a:t>
            </a:r>
            <a:r>
              <a:rPr lang="en-US" altLang="zh-TW" smtClean="0">
                <a:solidFill>
                  <a:schemeClr val="tx2"/>
                </a:solidFill>
              </a:rPr>
              <a:t>(5</a:t>
            </a:r>
            <a:r>
              <a:rPr lang="zh-TW" altLang="en-US" smtClean="0">
                <a:solidFill>
                  <a:schemeClr val="tx2"/>
                </a:solidFill>
              </a:rPr>
              <a:t> </a:t>
            </a:r>
            <a:r>
              <a:rPr lang="en-US" altLang="zh-TW" smtClean="0">
                <a:solidFill>
                  <a:schemeClr val="tx2"/>
                </a:solidFill>
              </a:rPr>
              <a:t>Stages)</a:t>
            </a:r>
            <a:endParaRPr lang="zh-TW" altLang="en-US" smtClean="0">
              <a:solidFill>
                <a:schemeClr val="tx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3D482FF-ED3C-451F-A254-1F194A18E357}" type="slidenum">
              <a:rPr lang="zh-TW" altLang="en-US" sz="1200">
                <a:solidFill>
                  <a:srgbClr val="898989"/>
                </a:solidFill>
              </a:rPr>
              <a:pPr eaLnBrk="1" hangingPunct="1">
                <a:spcBef>
                  <a:spcPct val="0"/>
                </a:spcBef>
                <a:buFontTx/>
                <a:buNone/>
              </a:pPr>
              <a:t>46</a:t>
            </a:fld>
            <a:endParaRPr lang="zh-TW" altLang="en-US" sz="1200">
              <a:solidFill>
                <a:srgbClr val="898989"/>
              </a:solidFill>
            </a:endParaRPr>
          </a:p>
        </p:txBody>
      </p:sp>
      <p:sp>
        <p:nvSpPr>
          <p:cNvPr id="9" name="圓角矩形 8"/>
          <p:cNvSpPr/>
          <p:nvPr/>
        </p:nvSpPr>
        <p:spPr>
          <a:xfrm>
            <a:off x="333375" y="1054100"/>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1. Discover</a:t>
            </a:r>
          </a:p>
        </p:txBody>
      </p:sp>
      <p:sp>
        <p:nvSpPr>
          <p:cNvPr id="10" name="圓角矩形 9"/>
          <p:cNvSpPr/>
          <p:nvPr/>
        </p:nvSpPr>
        <p:spPr>
          <a:xfrm>
            <a:off x="333375" y="22336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2. Analyze</a:t>
            </a:r>
          </a:p>
        </p:txBody>
      </p:sp>
      <p:sp>
        <p:nvSpPr>
          <p:cNvPr id="11" name="圓角矩形 10"/>
          <p:cNvSpPr/>
          <p:nvPr/>
        </p:nvSpPr>
        <p:spPr>
          <a:xfrm>
            <a:off x="333375" y="34147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3. Segment</a:t>
            </a:r>
          </a:p>
        </p:txBody>
      </p:sp>
      <p:sp>
        <p:nvSpPr>
          <p:cNvPr id="12" name="圓角矩形 11"/>
          <p:cNvSpPr/>
          <p:nvPr/>
        </p:nvSpPr>
        <p:spPr>
          <a:xfrm>
            <a:off x="333375" y="45958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4. Strategy</a:t>
            </a:r>
          </a:p>
        </p:txBody>
      </p:sp>
      <p:sp>
        <p:nvSpPr>
          <p:cNvPr id="13" name="圓角矩形 12"/>
          <p:cNvSpPr/>
          <p:nvPr/>
        </p:nvSpPr>
        <p:spPr>
          <a:xfrm>
            <a:off x="333375" y="57769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5. Execution</a:t>
            </a:r>
          </a:p>
        </p:txBody>
      </p:sp>
      <p:sp>
        <p:nvSpPr>
          <p:cNvPr id="5" name="向下箭號 4"/>
          <p:cNvSpPr/>
          <p:nvPr/>
        </p:nvSpPr>
        <p:spPr>
          <a:xfrm>
            <a:off x="1187450" y="1771650"/>
            <a:ext cx="360363" cy="36195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5" name="向下箭號 14"/>
          <p:cNvSpPr/>
          <p:nvPr/>
        </p:nvSpPr>
        <p:spPr>
          <a:xfrm>
            <a:off x="1187450" y="2947988"/>
            <a:ext cx="360363" cy="360362"/>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6" name="向下箭號 15"/>
          <p:cNvSpPr/>
          <p:nvPr/>
        </p:nvSpPr>
        <p:spPr>
          <a:xfrm>
            <a:off x="1187450" y="4124325"/>
            <a:ext cx="360363" cy="360363"/>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7" name="向下箭號 16"/>
          <p:cNvSpPr/>
          <p:nvPr/>
        </p:nvSpPr>
        <p:spPr>
          <a:xfrm>
            <a:off x="1187450" y="5299075"/>
            <a:ext cx="360363" cy="36195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8" name="圓角矩形 17"/>
          <p:cNvSpPr/>
          <p:nvPr/>
        </p:nvSpPr>
        <p:spPr>
          <a:xfrm>
            <a:off x="2625725" y="2233613"/>
            <a:ext cx="6323013" cy="714375"/>
          </a:xfrm>
          <a:prstGeom prst="roundRect">
            <a:avLst>
              <a:gd name="adj" fmla="val 64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mtClean="0">
              <a:solidFill>
                <a:srgbClr val="FFFFFF"/>
              </a:solidFill>
              <a:effectLst>
                <a:outerShdw blurRad="38100" dist="38100" dir="2700000" algn="tl">
                  <a:srgbClr val="000000"/>
                </a:outerShdw>
              </a:effectLst>
              <a:latin typeface="Calibri" pitchFamily="34" charset="0"/>
            </a:endParaRPr>
          </a:p>
        </p:txBody>
      </p:sp>
      <p:sp>
        <p:nvSpPr>
          <p:cNvPr id="7" name="文字方塊 6"/>
          <p:cNvSpPr txBox="1"/>
          <p:nvPr/>
        </p:nvSpPr>
        <p:spPr>
          <a:xfrm>
            <a:off x="2943225" y="2381250"/>
            <a:ext cx="5688013" cy="400050"/>
          </a:xfrm>
          <a:prstGeom prst="rect">
            <a:avLst/>
          </a:prstGeom>
          <a:solidFill>
            <a:srgbClr val="FF6600"/>
          </a:solid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b="1" smtClean="0">
                <a:solidFill>
                  <a:schemeClr val="bg1"/>
                </a:solidFill>
                <a:effectLst>
                  <a:outerShdw blurRad="38100" dist="38100" dir="2700000" algn="tl">
                    <a:srgbClr val="000000"/>
                  </a:outerShdw>
                </a:effectLst>
              </a:rPr>
              <a:t>Distill relevant signal from social noise</a:t>
            </a:r>
            <a:endParaRPr lang="zh-TW" altLang="en-US" sz="2000" smtClean="0">
              <a:solidFill>
                <a:schemeClr val="bg1"/>
              </a:solidFill>
              <a:effectLst>
                <a:outerShdw blurRad="38100" dist="38100" dir="2700000" algn="tl">
                  <a:srgbClr val="000000"/>
                </a:outerShdw>
              </a:effectLst>
            </a:endParaRPr>
          </a:p>
        </p:txBody>
      </p:sp>
      <p:sp>
        <p:nvSpPr>
          <p:cNvPr id="19" name="文字方塊 18"/>
          <p:cNvSpPr txBox="1"/>
          <p:nvPr/>
        </p:nvSpPr>
        <p:spPr>
          <a:xfrm>
            <a:off x="3563938" y="1014413"/>
            <a:ext cx="4287837" cy="830262"/>
          </a:xfrm>
          <a:prstGeom prst="rect">
            <a:avLst/>
          </a:prstGeom>
          <a:no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b="1" smtClean="0">
                <a:effectLst>
                  <a:outerShdw blurRad="38100" dist="38100" dir="2700000" algn="tl">
                    <a:srgbClr val="C0C0C0"/>
                  </a:outerShdw>
                </a:effectLst>
              </a:rPr>
              <a:t>Social Web</a:t>
            </a:r>
          </a:p>
          <a:p>
            <a:pPr algn="ctr" eaLnBrk="1" hangingPunct="1">
              <a:defRPr/>
            </a:pPr>
            <a:r>
              <a:rPr lang="en-US" altLang="zh-TW" sz="1200" smtClean="0"/>
              <a:t>(blogs, social networks, forums/message boards,</a:t>
            </a:r>
          </a:p>
          <a:p>
            <a:pPr algn="ctr" eaLnBrk="1" hangingPunct="1">
              <a:defRPr/>
            </a:pPr>
            <a:r>
              <a:rPr lang="en-US" altLang="zh-TW" sz="1200" smtClean="0"/>
              <a:t>Video/phone sharing)</a:t>
            </a:r>
            <a:endParaRPr lang="zh-TW" altLang="en-US" sz="1200" smtClean="0"/>
          </a:p>
        </p:txBody>
      </p:sp>
      <p:sp>
        <p:nvSpPr>
          <p:cNvPr id="49" name="圓角矩形 48"/>
          <p:cNvSpPr/>
          <p:nvPr/>
        </p:nvSpPr>
        <p:spPr>
          <a:xfrm>
            <a:off x="2640013" y="4508500"/>
            <a:ext cx="6324600" cy="714375"/>
          </a:xfrm>
          <a:prstGeom prst="roundRect">
            <a:avLst>
              <a:gd name="adj" fmla="val 64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mtClean="0">
              <a:solidFill>
                <a:srgbClr val="FFFFFF"/>
              </a:solidFill>
              <a:effectLst>
                <a:outerShdw blurRad="38100" dist="38100" dir="2700000" algn="tl">
                  <a:srgbClr val="000000"/>
                </a:outerShdw>
              </a:effectLst>
              <a:latin typeface="Calibri" pitchFamily="34" charset="0"/>
            </a:endParaRPr>
          </a:p>
        </p:txBody>
      </p:sp>
      <p:sp>
        <p:nvSpPr>
          <p:cNvPr id="48" name="文字方塊 47"/>
          <p:cNvSpPr txBox="1"/>
          <p:nvPr/>
        </p:nvSpPr>
        <p:spPr>
          <a:xfrm>
            <a:off x="2916238" y="4724400"/>
            <a:ext cx="5688012" cy="401638"/>
          </a:xfrm>
          <a:prstGeom prst="rect">
            <a:avLst/>
          </a:prstGeom>
          <a:solidFill>
            <a:srgbClr val="7030A0"/>
          </a:solid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b="1" smtClean="0">
                <a:solidFill>
                  <a:schemeClr val="bg1"/>
                </a:solidFill>
                <a:effectLst>
                  <a:outerShdw blurRad="38100" dist="38100" dir="2700000" algn="tl">
                    <a:srgbClr val="000000"/>
                  </a:outerShdw>
                </a:effectLst>
              </a:rPr>
              <a:t>Insights drive focused business strategies</a:t>
            </a:r>
            <a:endParaRPr lang="zh-TW" altLang="en-US" sz="2000" smtClean="0">
              <a:solidFill>
                <a:schemeClr val="bg1"/>
              </a:solidFill>
              <a:effectLst>
                <a:outerShdw blurRad="38100" dist="38100" dir="2700000" algn="tl">
                  <a:srgbClr val="000000"/>
                </a:outerShdw>
              </a:effectLst>
            </a:endParaRPr>
          </a:p>
        </p:txBody>
      </p:sp>
      <p:sp>
        <p:nvSpPr>
          <p:cNvPr id="50" name="圓角矩形 49"/>
          <p:cNvSpPr/>
          <p:nvPr/>
        </p:nvSpPr>
        <p:spPr>
          <a:xfrm>
            <a:off x="179388" y="4392613"/>
            <a:ext cx="8840787" cy="946150"/>
          </a:xfrm>
          <a:prstGeom prst="roundRect">
            <a:avLst>
              <a:gd name="adj" fmla="val 6605"/>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51" name="圓角矩形 50"/>
          <p:cNvSpPr/>
          <p:nvPr/>
        </p:nvSpPr>
        <p:spPr>
          <a:xfrm>
            <a:off x="2608263" y="3128963"/>
            <a:ext cx="6324600" cy="1238250"/>
          </a:xfrm>
          <a:prstGeom prst="roundRect">
            <a:avLst>
              <a:gd name="adj" fmla="val 64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mtClean="0">
              <a:solidFill>
                <a:srgbClr val="FFFFFF"/>
              </a:solidFill>
              <a:effectLst>
                <a:outerShdw blurRad="38100" dist="38100" dir="2700000" algn="tl">
                  <a:srgbClr val="000000"/>
                </a:outerShdw>
              </a:effectLst>
              <a:latin typeface="Calibri" pitchFamily="34" charset="0"/>
            </a:endParaRPr>
          </a:p>
        </p:txBody>
      </p:sp>
      <p:sp>
        <p:nvSpPr>
          <p:cNvPr id="52" name="文字方塊 51"/>
          <p:cNvSpPr txBox="1"/>
          <p:nvPr/>
        </p:nvSpPr>
        <p:spPr>
          <a:xfrm>
            <a:off x="2916238" y="3284538"/>
            <a:ext cx="5688012" cy="708025"/>
          </a:xfrm>
          <a:prstGeom prst="rect">
            <a:avLst/>
          </a:prstGeom>
          <a:solidFill>
            <a:schemeClr val="accent6">
              <a:lumMod val="75000"/>
            </a:schemeClr>
          </a:solid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b="1" smtClean="0">
                <a:solidFill>
                  <a:schemeClr val="bg1"/>
                </a:solidFill>
                <a:effectLst>
                  <a:outerShdw blurRad="38100" dist="38100" dir="2700000" algn="tl">
                    <a:srgbClr val="000000"/>
                  </a:outerShdw>
                </a:effectLst>
              </a:rPr>
              <a:t>Data Segmentation </a:t>
            </a:r>
            <a:br>
              <a:rPr lang="en-US" altLang="zh-TW" sz="2000" b="1" smtClean="0">
                <a:solidFill>
                  <a:schemeClr val="bg1"/>
                </a:solidFill>
                <a:effectLst>
                  <a:outerShdw blurRad="38100" dist="38100" dir="2700000" algn="tl">
                    <a:srgbClr val="000000"/>
                  </a:outerShdw>
                </a:effectLst>
              </a:rPr>
            </a:br>
            <a:r>
              <a:rPr lang="en-US" altLang="zh-TW" sz="2000" b="1" smtClean="0">
                <a:solidFill>
                  <a:schemeClr val="bg1"/>
                </a:solidFill>
                <a:effectLst>
                  <a:outerShdw blurRad="38100" dist="38100" dir="2700000" algn="tl">
                    <a:srgbClr val="000000"/>
                  </a:outerShdw>
                </a:effectLst>
              </a:rPr>
              <a:t>(Filter, Group, Tag, Assign)</a:t>
            </a:r>
            <a:endParaRPr lang="zh-TW" altLang="en-US" sz="2000" smtClean="0">
              <a:solidFill>
                <a:schemeClr val="bg1"/>
              </a:solidFill>
              <a:effectLst>
                <a:outerShdw blurRad="38100" dist="38100" dir="2700000" algn="tl">
                  <a:srgbClr val="000000"/>
                </a:outerShdw>
              </a:effectLst>
            </a:endParaRPr>
          </a:p>
        </p:txBody>
      </p:sp>
      <p:sp>
        <p:nvSpPr>
          <p:cNvPr id="43028" name="矩形 52"/>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
        <p:nvSpPr>
          <p:cNvPr id="43029" name="標題 1"/>
          <p:cNvSpPr>
            <a:spLocks noGrp="1"/>
          </p:cNvSpPr>
          <p:nvPr>
            <p:ph type="title"/>
          </p:nvPr>
        </p:nvSpPr>
        <p:spPr>
          <a:xfrm>
            <a:off x="323850" y="115888"/>
            <a:ext cx="8640763" cy="720725"/>
          </a:xfrm>
        </p:spPr>
        <p:txBody>
          <a:bodyPr/>
          <a:lstStyle/>
          <a:p>
            <a:r>
              <a:rPr lang="en-US" altLang="zh-TW" smtClean="0">
                <a:solidFill>
                  <a:schemeClr val="tx2"/>
                </a:solidFill>
              </a:rPr>
              <a:t>Social Analytics Lifecycle</a:t>
            </a:r>
            <a:r>
              <a:rPr lang="zh-TW" altLang="en-US" smtClean="0">
                <a:solidFill>
                  <a:schemeClr val="tx2"/>
                </a:solidFill>
              </a:rPr>
              <a:t> </a:t>
            </a:r>
            <a:r>
              <a:rPr lang="en-US" altLang="zh-TW" smtClean="0">
                <a:solidFill>
                  <a:schemeClr val="tx2"/>
                </a:solidFill>
              </a:rPr>
              <a:t>(5</a:t>
            </a:r>
            <a:r>
              <a:rPr lang="zh-TW" altLang="en-US" smtClean="0">
                <a:solidFill>
                  <a:schemeClr val="tx2"/>
                </a:solidFill>
              </a:rPr>
              <a:t> </a:t>
            </a:r>
            <a:r>
              <a:rPr lang="en-US" altLang="zh-TW" smtClean="0">
                <a:solidFill>
                  <a:schemeClr val="tx2"/>
                </a:solidFill>
              </a:rPr>
              <a:t>Stages)</a:t>
            </a:r>
            <a:endParaRPr lang="zh-TW" altLang="en-US" smtClean="0">
              <a:solidFill>
                <a:schemeClr val="tx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E7C530B3-6963-4E69-9A14-BCC893D17C5B}" type="slidenum">
              <a:rPr lang="zh-TW" altLang="en-US" sz="1200">
                <a:solidFill>
                  <a:srgbClr val="898989"/>
                </a:solidFill>
              </a:rPr>
              <a:pPr eaLnBrk="1" hangingPunct="1">
                <a:spcBef>
                  <a:spcPct val="0"/>
                </a:spcBef>
                <a:buFontTx/>
                <a:buNone/>
              </a:pPr>
              <a:t>47</a:t>
            </a:fld>
            <a:endParaRPr lang="zh-TW" altLang="en-US" sz="1200">
              <a:solidFill>
                <a:srgbClr val="898989"/>
              </a:solidFill>
            </a:endParaRPr>
          </a:p>
        </p:txBody>
      </p:sp>
      <p:sp>
        <p:nvSpPr>
          <p:cNvPr id="9" name="圓角矩形 8"/>
          <p:cNvSpPr/>
          <p:nvPr/>
        </p:nvSpPr>
        <p:spPr>
          <a:xfrm>
            <a:off x="333375" y="1054100"/>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1. Discover</a:t>
            </a:r>
          </a:p>
        </p:txBody>
      </p:sp>
      <p:sp>
        <p:nvSpPr>
          <p:cNvPr id="10" name="圓角矩形 9"/>
          <p:cNvSpPr/>
          <p:nvPr/>
        </p:nvSpPr>
        <p:spPr>
          <a:xfrm>
            <a:off x="333375" y="22336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2. Analyze</a:t>
            </a:r>
          </a:p>
        </p:txBody>
      </p:sp>
      <p:sp>
        <p:nvSpPr>
          <p:cNvPr id="11" name="圓角矩形 10"/>
          <p:cNvSpPr/>
          <p:nvPr/>
        </p:nvSpPr>
        <p:spPr>
          <a:xfrm>
            <a:off x="333375" y="34147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3. Segment</a:t>
            </a:r>
          </a:p>
        </p:txBody>
      </p:sp>
      <p:sp>
        <p:nvSpPr>
          <p:cNvPr id="12" name="圓角矩形 11"/>
          <p:cNvSpPr/>
          <p:nvPr/>
        </p:nvSpPr>
        <p:spPr>
          <a:xfrm>
            <a:off x="333375" y="45958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4. Strategy</a:t>
            </a:r>
          </a:p>
        </p:txBody>
      </p:sp>
      <p:sp>
        <p:nvSpPr>
          <p:cNvPr id="13" name="圓角矩形 12"/>
          <p:cNvSpPr/>
          <p:nvPr/>
        </p:nvSpPr>
        <p:spPr>
          <a:xfrm>
            <a:off x="333375" y="57769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5. Execution</a:t>
            </a:r>
          </a:p>
        </p:txBody>
      </p:sp>
      <p:sp>
        <p:nvSpPr>
          <p:cNvPr id="5" name="向下箭號 4"/>
          <p:cNvSpPr/>
          <p:nvPr/>
        </p:nvSpPr>
        <p:spPr>
          <a:xfrm>
            <a:off x="1187450" y="1771650"/>
            <a:ext cx="360363" cy="36195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5" name="向下箭號 14"/>
          <p:cNvSpPr/>
          <p:nvPr/>
        </p:nvSpPr>
        <p:spPr>
          <a:xfrm>
            <a:off x="1187450" y="2947988"/>
            <a:ext cx="360363" cy="360362"/>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6" name="向下箭號 15"/>
          <p:cNvSpPr/>
          <p:nvPr/>
        </p:nvSpPr>
        <p:spPr>
          <a:xfrm>
            <a:off x="1187450" y="4124325"/>
            <a:ext cx="360363" cy="360363"/>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7" name="向下箭號 16"/>
          <p:cNvSpPr/>
          <p:nvPr/>
        </p:nvSpPr>
        <p:spPr>
          <a:xfrm>
            <a:off x="1187450" y="5299075"/>
            <a:ext cx="360363" cy="36195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8" name="圓角矩形 17"/>
          <p:cNvSpPr/>
          <p:nvPr/>
        </p:nvSpPr>
        <p:spPr>
          <a:xfrm>
            <a:off x="2625725" y="2233613"/>
            <a:ext cx="6323013" cy="714375"/>
          </a:xfrm>
          <a:prstGeom prst="roundRect">
            <a:avLst>
              <a:gd name="adj" fmla="val 64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mtClean="0">
              <a:solidFill>
                <a:srgbClr val="FFFFFF"/>
              </a:solidFill>
              <a:effectLst>
                <a:outerShdw blurRad="38100" dist="38100" dir="2700000" algn="tl">
                  <a:srgbClr val="000000"/>
                </a:outerShdw>
              </a:effectLst>
              <a:latin typeface="Calibri" pitchFamily="34" charset="0"/>
            </a:endParaRPr>
          </a:p>
        </p:txBody>
      </p:sp>
      <p:sp>
        <p:nvSpPr>
          <p:cNvPr id="7" name="文字方塊 6"/>
          <p:cNvSpPr txBox="1"/>
          <p:nvPr/>
        </p:nvSpPr>
        <p:spPr>
          <a:xfrm>
            <a:off x="2943225" y="2381250"/>
            <a:ext cx="5688013" cy="400050"/>
          </a:xfrm>
          <a:prstGeom prst="rect">
            <a:avLst/>
          </a:prstGeom>
          <a:solidFill>
            <a:srgbClr val="FF6600"/>
          </a:solid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b="1" smtClean="0">
                <a:solidFill>
                  <a:schemeClr val="bg1"/>
                </a:solidFill>
                <a:effectLst>
                  <a:outerShdw blurRad="38100" dist="38100" dir="2700000" algn="tl">
                    <a:srgbClr val="000000"/>
                  </a:outerShdw>
                </a:effectLst>
              </a:rPr>
              <a:t>Distill relevant signal from social noise</a:t>
            </a:r>
            <a:endParaRPr lang="zh-TW" altLang="en-US" sz="2000" smtClean="0">
              <a:solidFill>
                <a:schemeClr val="bg1"/>
              </a:solidFill>
              <a:effectLst>
                <a:outerShdw blurRad="38100" dist="38100" dir="2700000" algn="tl">
                  <a:srgbClr val="000000"/>
                </a:outerShdw>
              </a:effectLst>
            </a:endParaRPr>
          </a:p>
        </p:txBody>
      </p:sp>
      <p:sp>
        <p:nvSpPr>
          <p:cNvPr id="19" name="文字方塊 18"/>
          <p:cNvSpPr txBox="1"/>
          <p:nvPr/>
        </p:nvSpPr>
        <p:spPr>
          <a:xfrm>
            <a:off x="3563938" y="1014413"/>
            <a:ext cx="4287837" cy="830262"/>
          </a:xfrm>
          <a:prstGeom prst="rect">
            <a:avLst/>
          </a:prstGeom>
          <a:no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b="1" smtClean="0">
                <a:effectLst>
                  <a:outerShdw blurRad="38100" dist="38100" dir="2700000" algn="tl">
                    <a:srgbClr val="C0C0C0"/>
                  </a:outerShdw>
                </a:effectLst>
              </a:rPr>
              <a:t>Social Web</a:t>
            </a:r>
          </a:p>
          <a:p>
            <a:pPr algn="ctr" eaLnBrk="1" hangingPunct="1">
              <a:defRPr/>
            </a:pPr>
            <a:r>
              <a:rPr lang="en-US" altLang="zh-TW" sz="1200" smtClean="0"/>
              <a:t>(blogs, social networks, forums/message boards,</a:t>
            </a:r>
          </a:p>
          <a:p>
            <a:pPr algn="ctr" eaLnBrk="1" hangingPunct="1">
              <a:defRPr/>
            </a:pPr>
            <a:r>
              <a:rPr lang="en-US" altLang="zh-TW" sz="1200" smtClean="0"/>
              <a:t>Video/phone sharing)</a:t>
            </a:r>
            <a:endParaRPr lang="zh-TW" altLang="en-US" sz="1200" smtClean="0"/>
          </a:p>
        </p:txBody>
      </p:sp>
      <p:sp>
        <p:nvSpPr>
          <p:cNvPr id="49" name="圓角矩形 48"/>
          <p:cNvSpPr/>
          <p:nvPr/>
        </p:nvSpPr>
        <p:spPr>
          <a:xfrm>
            <a:off x="2640013" y="4508500"/>
            <a:ext cx="6324600" cy="714375"/>
          </a:xfrm>
          <a:prstGeom prst="roundRect">
            <a:avLst>
              <a:gd name="adj" fmla="val 64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mtClean="0">
              <a:solidFill>
                <a:srgbClr val="FFFFFF"/>
              </a:solidFill>
              <a:effectLst>
                <a:outerShdw blurRad="38100" dist="38100" dir="2700000" algn="tl">
                  <a:srgbClr val="000000"/>
                </a:outerShdw>
              </a:effectLst>
              <a:latin typeface="Calibri" pitchFamily="34" charset="0"/>
            </a:endParaRPr>
          </a:p>
        </p:txBody>
      </p:sp>
      <p:sp>
        <p:nvSpPr>
          <p:cNvPr id="48" name="文字方塊 47"/>
          <p:cNvSpPr txBox="1"/>
          <p:nvPr/>
        </p:nvSpPr>
        <p:spPr>
          <a:xfrm>
            <a:off x="2916238" y="4724400"/>
            <a:ext cx="5688012" cy="401638"/>
          </a:xfrm>
          <a:prstGeom prst="rect">
            <a:avLst/>
          </a:prstGeom>
          <a:solidFill>
            <a:srgbClr val="7030A0"/>
          </a:solid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b="1" smtClean="0">
                <a:solidFill>
                  <a:schemeClr val="bg1"/>
                </a:solidFill>
                <a:effectLst>
                  <a:outerShdw blurRad="38100" dist="38100" dir="2700000" algn="tl">
                    <a:srgbClr val="000000"/>
                  </a:outerShdw>
                </a:effectLst>
              </a:rPr>
              <a:t>Insights drive focused business strategies</a:t>
            </a:r>
            <a:endParaRPr lang="zh-TW" altLang="en-US" sz="2000" smtClean="0">
              <a:solidFill>
                <a:schemeClr val="bg1"/>
              </a:solidFill>
              <a:effectLst>
                <a:outerShdw blurRad="38100" dist="38100" dir="2700000" algn="tl">
                  <a:srgbClr val="000000"/>
                </a:outerShdw>
              </a:effectLst>
            </a:endParaRPr>
          </a:p>
        </p:txBody>
      </p:sp>
      <p:sp>
        <p:nvSpPr>
          <p:cNvPr id="22" name="圓角矩形 21"/>
          <p:cNvSpPr/>
          <p:nvPr/>
        </p:nvSpPr>
        <p:spPr>
          <a:xfrm>
            <a:off x="2640013" y="5299075"/>
            <a:ext cx="6324600" cy="1268413"/>
          </a:xfrm>
          <a:prstGeom prst="roundRect">
            <a:avLst>
              <a:gd name="adj" fmla="val 64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mtClean="0">
              <a:solidFill>
                <a:srgbClr val="FFFFFF"/>
              </a:solidFill>
              <a:effectLst>
                <a:outerShdw blurRad="38100" dist="38100" dir="2700000" algn="tl">
                  <a:srgbClr val="000000"/>
                </a:outerShdw>
              </a:effectLst>
              <a:latin typeface="Calibri" pitchFamily="34" charset="0"/>
            </a:endParaRPr>
          </a:p>
        </p:txBody>
      </p:sp>
      <p:sp>
        <p:nvSpPr>
          <p:cNvPr id="24" name="圓角矩形 23"/>
          <p:cNvSpPr/>
          <p:nvPr/>
        </p:nvSpPr>
        <p:spPr>
          <a:xfrm>
            <a:off x="2700338" y="5513388"/>
            <a:ext cx="1196975" cy="787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600" dirty="0"/>
              <a:t>Innovation</a:t>
            </a:r>
          </a:p>
        </p:txBody>
      </p:sp>
      <p:sp>
        <p:nvSpPr>
          <p:cNvPr id="25" name="圓角矩形 24"/>
          <p:cNvSpPr/>
          <p:nvPr/>
        </p:nvSpPr>
        <p:spPr>
          <a:xfrm>
            <a:off x="3948113" y="5513388"/>
            <a:ext cx="1196975" cy="787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a:t>Future Direction</a:t>
            </a:r>
          </a:p>
        </p:txBody>
      </p:sp>
      <p:sp>
        <p:nvSpPr>
          <p:cNvPr id="26" name="圓角矩形 25"/>
          <p:cNvSpPr/>
          <p:nvPr/>
        </p:nvSpPr>
        <p:spPr>
          <a:xfrm>
            <a:off x="5197475" y="5513388"/>
            <a:ext cx="1196975" cy="787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t>Reputation </a:t>
            </a:r>
            <a:r>
              <a:rPr lang="en-US" altLang="zh-TW" sz="1200" dirty="0"/>
              <a:t>Management</a:t>
            </a:r>
          </a:p>
        </p:txBody>
      </p:sp>
      <p:sp>
        <p:nvSpPr>
          <p:cNvPr id="27" name="圓角矩形 26"/>
          <p:cNvSpPr/>
          <p:nvPr/>
        </p:nvSpPr>
        <p:spPr>
          <a:xfrm>
            <a:off x="6445250" y="5386388"/>
            <a:ext cx="1196975" cy="4191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600" dirty="0"/>
              <a:t>Campaigns</a:t>
            </a:r>
          </a:p>
        </p:txBody>
      </p:sp>
      <p:sp>
        <p:nvSpPr>
          <p:cNvPr id="28" name="圓角矩形 27"/>
          <p:cNvSpPr/>
          <p:nvPr/>
        </p:nvSpPr>
        <p:spPr>
          <a:xfrm>
            <a:off x="7694613" y="5513388"/>
            <a:ext cx="1196975" cy="787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t>Customer Satisfaction </a:t>
            </a:r>
            <a:r>
              <a:rPr lang="en-US" altLang="zh-TW" sz="1200" dirty="0"/>
              <a:t>Improvements</a:t>
            </a:r>
          </a:p>
        </p:txBody>
      </p:sp>
      <p:sp>
        <p:nvSpPr>
          <p:cNvPr id="29" name="圓角矩形 28"/>
          <p:cNvSpPr/>
          <p:nvPr/>
        </p:nvSpPr>
        <p:spPr>
          <a:xfrm>
            <a:off x="6423025" y="5889625"/>
            <a:ext cx="1196975" cy="4191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a:t>CRM</a:t>
            </a:r>
          </a:p>
        </p:txBody>
      </p:sp>
      <p:sp>
        <p:nvSpPr>
          <p:cNvPr id="30" name="圓角矩形 29"/>
          <p:cNvSpPr/>
          <p:nvPr/>
        </p:nvSpPr>
        <p:spPr>
          <a:xfrm>
            <a:off x="179388" y="5299075"/>
            <a:ext cx="8840787" cy="1268413"/>
          </a:xfrm>
          <a:prstGeom prst="roundRect">
            <a:avLst>
              <a:gd name="adj" fmla="val 6605"/>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31" name="圓角矩形 30"/>
          <p:cNvSpPr/>
          <p:nvPr/>
        </p:nvSpPr>
        <p:spPr>
          <a:xfrm>
            <a:off x="2608263" y="3128963"/>
            <a:ext cx="6324600" cy="1238250"/>
          </a:xfrm>
          <a:prstGeom prst="roundRect">
            <a:avLst>
              <a:gd name="adj" fmla="val 64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mtClean="0">
              <a:solidFill>
                <a:srgbClr val="FFFFFF"/>
              </a:solidFill>
              <a:effectLst>
                <a:outerShdw blurRad="38100" dist="38100" dir="2700000" algn="tl">
                  <a:srgbClr val="000000"/>
                </a:outerShdw>
              </a:effectLst>
              <a:latin typeface="Calibri" pitchFamily="34" charset="0"/>
            </a:endParaRPr>
          </a:p>
        </p:txBody>
      </p:sp>
      <p:sp>
        <p:nvSpPr>
          <p:cNvPr id="32" name="文字方塊 31"/>
          <p:cNvSpPr txBox="1"/>
          <p:nvPr/>
        </p:nvSpPr>
        <p:spPr>
          <a:xfrm>
            <a:off x="2916238" y="3284538"/>
            <a:ext cx="5688012" cy="708025"/>
          </a:xfrm>
          <a:prstGeom prst="rect">
            <a:avLst/>
          </a:prstGeom>
          <a:solidFill>
            <a:schemeClr val="accent6">
              <a:lumMod val="75000"/>
            </a:schemeClr>
          </a:solid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b="1" smtClean="0">
                <a:solidFill>
                  <a:schemeClr val="bg1"/>
                </a:solidFill>
                <a:effectLst>
                  <a:outerShdw blurRad="38100" dist="38100" dir="2700000" algn="tl">
                    <a:srgbClr val="000000"/>
                  </a:outerShdw>
                </a:effectLst>
              </a:rPr>
              <a:t>Data Segmentation </a:t>
            </a:r>
            <a:br>
              <a:rPr lang="en-US" altLang="zh-TW" sz="2000" b="1" smtClean="0">
                <a:solidFill>
                  <a:schemeClr val="bg1"/>
                </a:solidFill>
                <a:effectLst>
                  <a:outerShdw blurRad="38100" dist="38100" dir="2700000" algn="tl">
                    <a:srgbClr val="000000"/>
                  </a:outerShdw>
                </a:effectLst>
              </a:rPr>
            </a:br>
            <a:r>
              <a:rPr lang="en-US" altLang="zh-TW" sz="2000" b="1" smtClean="0">
                <a:solidFill>
                  <a:schemeClr val="bg1"/>
                </a:solidFill>
                <a:effectLst>
                  <a:outerShdw blurRad="38100" dist="38100" dir="2700000" algn="tl">
                    <a:srgbClr val="000000"/>
                  </a:outerShdw>
                </a:effectLst>
              </a:rPr>
              <a:t>(Filter, Group, Tag, Assign)</a:t>
            </a:r>
            <a:endParaRPr lang="zh-TW" altLang="en-US" sz="2000" smtClean="0">
              <a:solidFill>
                <a:schemeClr val="bg1"/>
              </a:solidFill>
              <a:effectLst>
                <a:outerShdw blurRad="38100" dist="38100" dir="2700000" algn="tl">
                  <a:srgbClr val="000000"/>
                </a:outerShdw>
              </a:effectLst>
            </a:endParaRPr>
          </a:p>
        </p:txBody>
      </p:sp>
      <p:sp>
        <p:nvSpPr>
          <p:cNvPr id="44059" name="矩形 32"/>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
        <p:nvSpPr>
          <p:cNvPr id="44060" name="標題 1"/>
          <p:cNvSpPr>
            <a:spLocks noGrp="1"/>
          </p:cNvSpPr>
          <p:nvPr>
            <p:ph type="title"/>
          </p:nvPr>
        </p:nvSpPr>
        <p:spPr>
          <a:xfrm>
            <a:off x="323850" y="115888"/>
            <a:ext cx="8640763" cy="720725"/>
          </a:xfrm>
        </p:spPr>
        <p:txBody>
          <a:bodyPr/>
          <a:lstStyle/>
          <a:p>
            <a:r>
              <a:rPr lang="en-US" altLang="zh-TW" smtClean="0">
                <a:solidFill>
                  <a:schemeClr val="tx2"/>
                </a:solidFill>
              </a:rPr>
              <a:t>Social Analytics Lifecycle</a:t>
            </a:r>
            <a:r>
              <a:rPr lang="zh-TW" altLang="en-US" smtClean="0">
                <a:solidFill>
                  <a:schemeClr val="tx2"/>
                </a:solidFill>
              </a:rPr>
              <a:t> </a:t>
            </a:r>
            <a:r>
              <a:rPr lang="en-US" altLang="zh-TW" smtClean="0">
                <a:solidFill>
                  <a:schemeClr val="tx2"/>
                </a:solidFill>
              </a:rPr>
              <a:t>(5</a:t>
            </a:r>
            <a:r>
              <a:rPr lang="zh-TW" altLang="en-US" smtClean="0">
                <a:solidFill>
                  <a:schemeClr val="tx2"/>
                </a:solidFill>
              </a:rPr>
              <a:t> </a:t>
            </a:r>
            <a:r>
              <a:rPr lang="en-US" altLang="zh-TW" smtClean="0">
                <a:solidFill>
                  <a:schemeClr val="tx2"/>
                </a:solidFill>
              </a:rPr>
              <a:t>Stages)</a:t>
            </a:r>
            <a:endParaRPr lang="zh-TW" altLang="en-US" smtClean="0">
              <a:solidFill>
                <a:schemeClr val="tx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B61497A-3AAE-4B2D-A815-1DE09E64B131}" type="slidenum">
              <a:rPr lang="zh-TW" altLang="en-US" sz="1200">
                <a:solidFill>
                  <a:srgbClr val="898989"/>
                </a:solidFill>
              </a:rPr>
              <a:pPr eaLnBrk="1" hangingPunct="1">
                <a:spcBef>
                  <a:spcPct val="0"/>
                </a:spcBef>
                <a:buFontTx/>
                <a:buNone/>
              </a:pPr>
              <a:t>48</a:t>
            </a:fld>
            <a:endParaRPr lang="zh-TW" altLang="en-US" sz="1200">
              <a:solidFill>
                <a:srgbClr val="898989"/>
              </a:solidFill>
            </a:endParaRPr>
          </a:p>
        </p:txBody>
      </p:sp>
      <p:sp>
        <p:nvSpPr>
          <p:cNvPr id="45059" name="矩形 5"/>
          <p:cNvSpPr>
            <a:spLocks noChangeArrowheads="1"/>
          </p:cNvSpPr>
          <p:nvPr/>
        </p:nvSpPr>
        <p:spPr bwMode="auto">
          <a:xfrm>
            <a:off x="452438" y="6567488"/>
            <a:ext cx="8296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7F7F7F"/>
                </a:solidFill>
                <a:latin typeface="Arial" charset="0"/>
              </a:rPr>
              <a:t>Source: Chuck Hemann and Ken Burbary, Digital Marketing Analytics: Making Sense of Consumer Data in a Digital World, Que. 2013</a:t>
            </a:r>
            <a:endParaRPr lang="zh-TW" altLang="en-US" sz="1000">
              <a:solidFill>
                <a:srgbClr val="7F7F7F"/>
              </a:solidFill>
              <a:latin typeface="Arial" charset="0"/>
            </a:endParaRPr>
          </a:p>
        </p:txBody>
      </p:sp>
      <p:sp>
        <p:nvSpPr>
          <p:cNvPr id="9" name="圓角矩形 8"/>
          <p:cNvSpPr/>
          <p:nvPr/>
        </p:nvSpPr>
        <p:spPr>
          <a:xfrm>
            <a:off x="333375" y="1054100"/>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1. Discover</a:t>
            </a:r>
          </a:p>
        </p:txBody>
      </p:sp>
      <p:sp>
        <p:nvSpPr>
          <p:cNvPr id="10" name="圓角矩形 9"/>
          <p:cNvSpPr/>
          <p:nvPr/>
        </p:nvSpPr>
        <p:spPr>
          <a:xfrm>
            <a:off x="333375" y="22336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2. Analyze</a:t>
            </a:r>
          </a:p>
        </p:txBody>
      </p:sp>
      <p:sp>
        <p:nvSpPr>
          <p:cNvPr id="11" name="圓角矩形 10"/>
          <p:cNvSpPr/>
          <p:nvPr/>
        </p:nvSpPr>
        <p:spPr>
          <a:xfrm>
            <a:off x="333375" y="34147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3. Segment</a:t>
            </a:r>
          </a:p>
        </p:txBody>
      </p:sp>
      <p:sp>
        <p:nvSpPr>
          <p:cNvPr id="12" name="圓角矩形 11"/>
          <p:cNvSpPr/>
          <p:nvPr/>
        </p:nvSpPr>
        <p:spPr>
          <a:xfrm>
            <a:off x="333375" y="45958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4. Strategy</a:t>
            </a:r>
          </a:p>
        </p:txBody>
      </p:sp>
      <p:sp>
        <p:nvSpPr>
          <p:cNvPr id="13" name="圓角矩形 12"/>
          <p:cNvSpPr/>
          <p:nvPr/>
        </p:nvSpPr>
        <p:spPr>
          <a:xfrm>
            <a:off x="333375" y="5776913"/>
            <a:ext cx="2043113"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FFFF"/>
                </a:solidFill>
                <a:effectLst>
                  <a:outerShdw blurRad="38100" dist="38100" dir="2700000" algn="tl">
                    <a:srgbClr val="000000"/>
                  </a:outerShdw>
                </a:effectLst>
                <a:latin typeface="Calibri" pitchFamily="34" charset="0"/>
              </a:rPr>
              <a:t>5. Execution</a:t>
            </a:r>
          </a:p>
        </p:txBody>
      </p:sp>
      <p:sp>
        <p:nvSpPr>
          <p:cNvPr id="5" name="向下箭號 4"/>
          <p:cNvSpPr/>
          <p:nvPr/>
        </p:nvSpPr>
        <p:spPr>
          <a:xfrm>
            <a:off x="1187450" y="1771650"/>
            <a:ext cx="360363" cy="36195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5" name="向下箭號 14"/>
          <p:cNvSpPr/>
          <p:nvPr/>
        </p:nvSpPr>
        <p:spPr>
          <a:xfrm>
            <a:off x="1187450" y="2947988"/>
            <a:ext cx="360363" cy="360362"/>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6" name="向下箭號 15"/>
          <p:cNvSpPr/>
          <p:nvPr/>
        </p:nvSpPr>
        <p:spPr>
          <a:xfrm>
            <a:off x="1187450" y="4124325"/>
            <a:ext cx="360363" cy="360363"/>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7" name="向下箭號 16"/>
          <p:cNvSpPr/>
          <p:nvPr/>
        </p:nvSpPr>
        <p:spPr>
          <a:xfrm>
            <a:off x="1187450" y="5299075"/>
            <a:ext cx="360363" cy="36195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z="1800" smtClean="0">
              <a:solidFill>
                <a:srgbClr val="FFFFFF"/>
              </a:solidFill>
              <a:latin typeface="Calibri" pitchFamily="34" charset="0"/>
            </a:endParaRPr>
          </a:p>
        </p:txBody>
      </p:sp>
      <p:sp>
        <p:nvSpPr>
          <p:cNvPr id="18" name="圓角矩形 17"/>
          <p:cNvSpPr/>
          <p:nvPr/>
        </p:nvSpPr>
        <p:spPr>
          <a:xfrm>
            <a:off x="2625725" y="2233613"/>
            <a:ext cx="6323013" cy="714375"/>
          </a:xfrm>
          <a:prstGeom prst="roundRect">
            <a:avLst>
              <a:gd name="adj" fmla="val 64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mtClean="0">
              <a:solidFill>
                <a:srgbClr val="FFFFFF"/>
              </a:solidFill>
              <a:effectLst>
                <a:outerShdw blurRad="38100" dist="38100" dir="2700000" algn="tl">
                  <a:srgbClr val="000000"/>
                </a:outerShdw>
              </a:effectLst>
              <a:latin typeface="Calibri" pitchFamily="34" charset="0"/>
            </a:endParaRPr>
          </a:p>
        </p:txBody>
      </p:sp>
      <p:sp>
        <p:nvSpPr>
          <p:cNvPr id="7" name="文字方塊 6"/>
          <p:cNvSpPr txBox="1"/>
          <p:nvPr/>
        </p:nvSpPr>
        <p:spPr>
          <a:xfrm>
            <a:off x="2943225" y="2381250"/>
            <a:ext cx="5688013" cy="400050"/>
          </a:xfrm>
          <a:prstGeom prst="rect">
            <a:avLst/>
          </a:prstGeom>
          <a:solidFill>
            <a:srgbClr val="FF6600"/>
          </a:solid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b="1" smtClean="0">
                <a:solidFill>
                  <a:schemeClr val="bg1"/>
                </a:solidFill>
                <a:effectLst>
                  <a:outerShdw blurRad="38100" dist="38100" dir="2700000" algn="tl">
                    <a:srgbClr val="000000"/>
                  </a:outerShdw>
                </a:effectLst>
              </a:rPr>
              <a:t>Distill relevant signal from social noise</a:t>
            </a:r>
            <a:endParaRPr lang="zh-TW" altLang="en-US" sz="2000" smtClean="0">
              <a:solidFill>
                <a:schemeClr val="bg1"/>
              </a:solidFill>
              <a:effectLst>
                <a:outerShdw blurRad="38100" dist="38100" dir="2700000" algn="tl">
                  <a:srgbClr val="000000"/>
                </a:outerShdw>
              </a:effectLst>
            </a:endParaRPr>
          </a:p>
        </p:txBody>
      </p:sp>
      <p:sp>
        <p:nvSpPr>
          <p:cNvPr id="19" name="文字方塊 18"/>
          <p:cNvSpPr txBox="1"/>
          <p:nvPr/>
        </p:nvSpPr>
        <p:spPr>
          <a:xfrm>
            <a:off x="3563938" y="1014413"/>
            <a:ext cx="4287837" cy="830262"/>
          </a:xfrm>
          <a:prstGeom prst="rect">
            <a:avLst/>
          </a:prstGeom>
          <a:no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b="1" smtClean="0">
                <a:effectLst>
                  <a:outerShdw blurRad="38100" dist="38100" dir="2700000" algn="tl">
                    <a:srgbClr val="C0C0C0"/>
                  </a:outerShdw>
                </a:effectLst>
              </a:rPr>
              <a:t>Social Web</a:t>
            </a:r>
          </a:p>
          <a:p>
            <a:pPr algn="ctr" eaLnBrk="1" hangingPunct="1">
              <a:defRPr/>
            </a:pPr>
            <a:r>
              <a:rPr lang="en-US" altLang="zh-TW" sz="1200" smtClean="0"/>
              <a:t>(blogs, social networks, forums/message boards,</a:t>
            </a:r>
          </a:p>
          <a:p>
            <a:pPr algn="ctr" eaLnBrk="1" hangingPunct="1">
              <a:defRPr/>
            </a:pPr>
            <a:r>
              <a:rPr lang="en-US" altLang="zh-TW" sz="1200" smtClean="0"/>
              <a:t>Video/phone sharing)</a:t>
            </a:r>
            <a:endParaRPr lang="zh-TW" altLang="en-US" sz="1200" smtClean="0"/>
          </a:p>
        </p:txBody>
      </p:sp>
      <p:sp>
        <p:nvSpPr>
          <p:cNvPr id="20" name="圓角矩形 19"/>
          <p:cNvSpPr/>
          <p:nvPr/>
        </p:nvSpPr>
        <p:spPr>
          <a:xfrm>
            <a:off x="2608263" y="3128963"/>
            <a:ext cx="6324600" cy="1238250"/>
          </a:xfrm>
          <a:prstGeom prst="roundRect">
            <a:avLst>
              <a:gd name="adj" fmla="val 64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mtClean="0">
              <a:solidFill>
                <a:srgbClr val="FFFFFF"/>
              </a:solidFill>
              <a:effectLst>
                <a:outerShdw blurRad="38100" dist="38100" dir="2700000" algn="tl">
                  <a:srgbClr val="000000"/>
                </a:outerShdw>
              </a:effectLst>
              <a:latin typeface="Calibri" pitchFamily="34" charset="0"/>
            </a:endParaRPr>
          </a:p>
        </p:txBody>
      </p:sp>
      <p:sp>
        <p:nvSpPr>
          <p:cNvPr id="21" name="文字方塊 20"/>
          <p:cNvSpPr txBox="1"/>
          <p:nvPr/>
        </p:nvSpPr>
        <p:spPr>
          <a:xfrm>
            <a:off x="2916238" y="3284538"/>
            <a:ext cx="5688012" cy="708025"/>
          </a:xfrm>
          <a:prstGeom prst="rect">
            <a:avLst/>
          </a:prstGeom>
          <a:solidFill>
            <a:schemeClr val="accent6">
              <a:lumMod val="75000"/>
            </a:schemeClr>
          </a:solid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b="1" smtClean="0">
                <a:solidFill>
                  <a:schemeClr val="bg1"/>
                </a:solidFill>
                <a:effectLst>
                  <a:outerShdw blurRad="38100" dist="38100" dir="2700000" algn="tl">
                    <a:srgbClr val="000000"/>
                  </a:outerShdw>
                </a:effectLst>
              </a:rPr>
              <a:t>Data Segmentation </a:t>
            </a:r>
            <a:br>
              <a:rPr lang="en-US" altLang="zh-TW" sz="2000" b="1" smtClean="0">
                <a:solidFill>
                  <a:schemeClr val="bg1"/>
                </a:solidFill>
                <a:effectLst>
                  <a:outerShdw blurRad="38100" dist="38100" dir="2700000" algn="tl">
                    <a:srgbClr val="000000"/>
                  </a:outerShdw>
                </a:effectLst>
              </a:rPr>
            </a:br>
            <a:r>
              <a:rPr lang="en-US" altLang="zh-TW" sz="2000" b="1" smtClean="0">
                <a:solidFill>
                  <a:schemeClr val="bg1"/>
                </a:solidFill>
                <a:effectLst>
                  <a:outerShdw blurRad="38100" dist="38100" dir="2700000" algn="tl">
                    <a:srgbClr val="000000"/>
                  </a:outerShdw>
                </a:effectLst>
              </a:rPr>
              <a:t>(Filter, Group, Tag, Assign)</a:t>
            </a:r>
            <a:endParaRPr lang="zh-TW" altLang="en-US" sz="2000" smtClean="0">
              <a:solidFill>
                <a:schemeClr val="bg1"/>
              </a:solidFill>
              <a:effectLst>
                <a:outerShdw blurRad="38100" dist="38100" dir="2700000" algn="tl">
                  <a:srgbClr val="000000"/>
                </a:outerShdw>
              </a:effectLst>
            </a:endParaRPr>
          </a:p>
        </p:txBody>
      </p:sp>
      <p:sp>
        <p:nvSpPr>
          <p:cNvPr id="49" name="圓角矩形 48"/>
          <p:cNvSpPr/>
          <p:nvPr/>
        </p:nvSpPr>
        <p:spPr>
          <a:xfrm>
            <a:off x="2640013" y="4508500"/>
            <a:ext cx="6324600" cy="714375"/>
          </a:xfrm>
          <a:prstGeom prst="roundRect">
            <a:avLst>
              <a:gd name="adj" fmla="val 64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mtClean="0">
              <a:solidFill>
                <a:srgbClr val="FFFFFF"/>
              </a:solidFill>
              <a:effectLst>
                <a:outerShdw blurRad="38100" dist="38100" dir="2700000" algn="tl">
                  <a:srgbClr val="000000"/>
                </a:outerShdw>
              </a:effectLst>
              <a:latin typeface="Calibri" pitchFamily="34" charset="0"/>
            </a:endParaRPr>
          </a:p>
        </p:txBody>
      </p:sp>
      <p:sp>
        <p:nvSpPr>
          <p:cNvPr id="48" name="文字方塊 47"/>
          <p:cNvSpPr txBox="1"/>
          <p:nvPr/>
        </p:nvSpPr>
        <p:spPr>
          <a:xfrm>
            <a:off x="2916238" y="4724400"/>
            <a:ext cx="5688012" cy="401638"/>
          </a:xfrm>
          <a:prstGeom prst="rect">
            <a:avLst/>
          </a:prstGeom>
          <a:solidFill>
            <a:srgbClr val="7030A0"/>
          </a:solid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b="1" smtClean="0">
                <a:solidFill>
                  <a:schemeClr val="bg1"/>
                </a:solidFill>
                <a:effectLst>
                  <a:outerShdw blurRad="38100" dist="38100" dir="2700000" algn="tl">
                    <a:srgbClr val="000000"/>
                  </a:outerShdw>
                </a:effectLst>
              </a:rPr>
              <a:t>Insights drive focused business strategies</a:t>
            </a:r>
            <a:endParaRPr lang="zh-TW" altLang="en-US" sz="2000" smtClean="0">
              <a:solidFill>
                <a:schemeClr val="bg1"/>
              </a:solidFill>
              <a:effectLst>
                <a:outerShdw blurRad="38100" dist="38100" dir="2700000" algn="tl">
                  <a:srgbClr val="000000"/>
                </a:outerShdw>
              </a:effectLst>
            </a:endParaRPr>
          </a:p>
        </p:txBody>
      </p:sp>
      <p:sp>
        <p:nvSpPr>
          <p:cNvPr id="22" name="圓角矩形 21"/>
          <p:cNvSpPr/>
          <p:nvPr/>
        </p:nvSpPr>
        <p:spPr>
          <a:xfrm>
            <a:off x="2640013" y="5299075"/>
            <a:ext cx="6324600" cy="1268413"/>
          </a:xfrm>
          <a:prstGeom prst="roundRect">
            <a:avLst>
              <a:gd name="adj" fmla="val 64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mtClean="0">
              <a:solidFill>
                <a:srgbClr val="FFFFFF"/>
              </a:solidFill>
              <a:effectLst>
                <a:outerShdw blurRad="38100" dist="38100" dir="2700000" algn="tl">
                  <a:srgbClr val="000000"/>
                </a:outerShdw>
              </a:effectLst>
              <a:latin typeface="Calibri" pitchFamily="34" charset="0"/>
            </a:endParaRPr>
          </a:p>
        </p:txBody>
      </p:sp>
      <p:sp>
        <p:nvSpPr>
          <p:cNvPr id="24" name="圓角矩形 23"/>
          <p:cNvSpPr/>
          <p:nvPr/>
        </p:nvSpPr>
        <p:spPr>
          <a:xfrm>
            <a:off x="2700338" y="5513388"/>
            <a:ext cx="1196975" cy="787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600" dirty="0"/>
              <a:t>Innovation</a:t>
            </a:r>
          </a:p>
        </p:txBody>
      </p:sp>
      <p:sp>
        <p:nvSpPr>
          <p:cNvPr id="25" name="圓角矩形 24"/>
          <p:cNvSpPr/>
          <p:nvPr/>
        </p:nvSpPr>
        <p:spPr>
          <a:xfrm>
            <a:off x="3948113" y="5513388"/>
            <a:ext cx="1196975" cy="787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a:t>Future Direction</a:t>
            </a:r>
          </a:p>
        </p:txBody>
      </p:sp>
      <p:sp>
        <p:nvSpPr>
          <p:cNvPr id="26" name="圓角矩形 25"/>
          <p:cNvSpPr/>
          <p:nvPr/>
        </p:nvSpPr>
        <p:spPr>
          <a:xfrm>
            <a:off x="5197475" y="5513388"/>
            <a:ext cx="1196975" cy="787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t>Reputation </a:t>
            </a:r>
            <a:r>
              <a:rPr lang="en-US" altLang="zh-TW" sz="1200" dirty="0"/>
              <a:t>Management</a:t>
            </a:r>
          </a:p>
        </p:txBody>
      </p:sp>
      <p:sp>
        <p:nvSpPr>
          <p:cNvPr id="27" name="圓角矩形 26"/>
          <p:cNvSpPr/>
          <p:nvPr/>
        </p:nvSpPr>
        <p:spPr>
          <a:xfrm>
            <a:off x="6445250" y="5386388"/>
            <a:ext cx="1196975" cy="4191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600" dirty="0"/>
              <a:t>Campaigns</a:t>
            </a:r>
          </a:p>
        </p:txBody>
      </p:sp>
      <p:sp>
        <p:nvSpPr>
          <p:cNvPr id="28" name="圓角矩形 27"/>
          <p:cNvSpPr/>
          <p:nvPr/>
        </p:nvSpPr>
        <p:spPr>
          <a:xfrm>
            <a:off x="7694613" y="5513388"/>
            <a:ext cx="1196975" cy="787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t>Customer Satisfaction </a:t>
            </a:r>
            <a:r>
              <a:rPr lang="en-US" altLang="zh-TW" sz="1200" dirty="0"/>
              <a:t>Improvements</a:t>
            </a:r>
          </a:p>
        </p:txBody>
      </p:sp>
      <p:sp>
        <p:nvSpPr>
          <p:cNvPr id="29" name="圓角矩形 28"/>
          <p:cNvSpPr/>
          <p:nvPr/>
        </p:nvSpPr>
        <p:spPr>
          <a:xfrm>
            <a:off x="6423025" y="5889625"/>
            <a:ext cx="1196975" cy="4191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a:t>CRM</a:t>
            </a:r>
          </a:p>
        </p:txBody>
      </p:sp>
      <p:sp>
        <p:nvSpPr>
          <p:cNvPr id="45083" name="標題 1"/>
          <p:cNvSpPr>
            <a:spLocks noGrp="1"/>
          </p:cNvSpPr>
          <p:nvPr>
            <p:ph type="title"/>
          </p:nvPr>
        </p:nvSpPr>
        <p:spPr>
          <a:xfrm>
            <a:off x="323850" y="115888"/>
            <a:ext cx="8640763" cy="720725"/>
          </a:xfrm>
        </p:spPr>
        <p:txBody>
          <a:bodyPr/>
          <a:lstStyle/>
          <a:p>
            <a:r>
              <a:rPr lang="en-US" altLang="zh-TW" smtClean="0">
                <a:solidFill>
                  <a:schemeClr val="tx2"/>
                </a:solidFill>
              </a:rPr>
              <a:t>Social Analytics Lifecycle</a:t>
            </a:r>
            <a:r>
              <a:rPr lang="zh-TW" altLang="en-US" smtClean="0">
                <a:solidFill>
                  <a:schemeClr val="tx2"/>
                </a:solidFill>
              </a:rPr>
              <a:t> </a:t>
            </a:r>
            <a:r>
              <a:rPr lang="en-US" altLang="zh-TW" smtClean="0">
                <a:solidFill>
                  <a:schemeClr val="tx2"/>
                </a:solidFill>
              </a:rPr>
              <a:t>(5</a:t>
            </a:r>
            <a:r>
              <a:rPr lang="zh-TW" altLang="en-US" smtClean="0">
                <a:solidFill>
                  <a:schemeClr val="tx2"/>
                </a:solidFill>
              </a:rPr>
              <a:t> </a:t>
            </a:r>
            <a:r>
              <a:rPr lang="en-US" altLang="zh-TW" smtClean="0">
                <a:solidFill>
                  <a:schemeClr val="tx2"/>
                </a:solidFill>
              </a:rPr>
              <a:t>Stages)</a:t>
            </a:r>
            <a:endParaRPr lang="zh-TW" altLang="en-US" smtClean="0">
              <a:solidFill>
                <a:schemeClr val="tx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07950" y="274638"/>
            <a:ext cx="8785225" cy="6107112"/>
          </a:xfrm>
        </p:spPr>
        <p:txBody>
          <a:bodyPr/>
          <a:lstStyle/>
          <a:p>
            <a:r>
              <a:rPr lang="en-US" altLang="zh-TW" sz="8500" smtClean="0">
                <a:solidFill>
                  <a:schemeClr val="accent1"/>
                </a:solidFill>
              </a:rPr>
              <a:t>How consumers </a:t>
            </a:r>
            <a:br>
              <a:rPr lang="en-US" altLang="zh-TW" sz="8500" smtClean="0">
                <a:solidFill>
                  <a:schemeClr val="accent1"/>
                </a:solidFill>
              </a:rPr>
            </a:br>
            <a:r>
              <a:rPr lang="en-US" altLang="zh-TW" sz="8500" smtClean="0">
                <a:solidFill>
                  <a:srgbClr val="FF0000"/>
                </a:solidFill>
              </a:rPr>
              <a:t>think, feel, and act</a:t>
            </a:r>
            <a:r>
              <a:rPr lang="en-US" altLang="zh-TW" sz="8500" smtClean="0"/>
              <a:t> </a:t>
            </a:r>
          </a:p>
        </p:txBody>
      </p:sp>
      <p:sp>
        <p:nvSpPr>
          <p:cNvPr id="460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0677293-A28F-49D1-BAA1-E798A00FA919}" type="slidenum">
              <a:rPr lang="zh-TW" altLang="en-US" sz="1200">
                <a:solidFill>
                  <a:srgbClr val="898989"/>
                </a:solidFill>
              </a:rPr>
              <a:pPr eaLnBrk="1" hangingPunct="1">
                <a:spcBef>
                  <a:spcPct val="0"/>
                </a:spcBef>
                <a:buFontTx/>
                <a:buNone/>
              </a:pPr>
              <a:t>49</a:t>
            </a:fld>
            <a:endParaRPr lang="zh-TW" altLang="en-US" sz="1200">
              <a:solidFill>
                <a:srgbClr val="898989"/>
              </a:solidFill>
            </a:endParaRPr>
          </a:p>
        </p:txBody>
      </p:sp>
      <p:sp>
        <p:nvSpPr>
          <p:cNvPr id="4" name="Rectangle 3"/>
          <p:cNvSpPr/>
          <p:nvPr/>
        </p:nvSpPr>
        <p:spPr>
          <a:xfrm>
            <a:off x="1692275" y="6611938"/>
            <a:ext cx="5957888" cy="246062"/>
          </a:xfrm>
          <a:prstGeom prst="rect">
            <a:avLst/>
          </a:prstGeom>
        </p:spPr>
        <p:txBody>
          <a:bodyPr>
            <a:spAutoFit/>
          </a:bodyPr>
          <a:lstStyle/>
          <a:p>
            <a:pPr algn="ctr">
              <a:defRPr/>
            </a:pPr>
            <a:r>
              <a:rPr lang="en-US" altLang="zh-TW" sz="1000" dirty="0">
                <a:solidFill>
                  <a:schemeClr val="bg1">
                    <a:lumMod val="75000"/>
                  </a:schemeClr>
                </a:solidFill>
                <a:latin typeface="Calibri" charset="0"/>
                <a:ea typeface="標楷體" charset="0"/>
                <a:cs typeface="標楷體" charset="0"/>
              </a:rPr>
              <a:t>Source: Philip </a:t>
            </a:r>
            <a:r>
              <a:rPr lang="en-US" altLang="zh-TW" sz="1000" dirty="0" err="1">
                <a:solidFill>
                  <a:schemeClr val="bg1">
                    <a:lumMod val="75000"/>
                  </a:schemeClr>
                </a:solidFill>
                <a:latin typeface="Calibri" charset="0"/>
                <a:ea typeface="標楷體" charset="0"/>
                <a:cs typeface="標楷體" charset="0"/>
              </a:rPr>
              <a:t>Kotler</a:t>
            </a:r>
            <a:r>
              <a:rPr lang="en-US" altLang="zh-TW" sz="1000" dirty="0">
                <a:solidFill>
                  <a:schemeClr val="bg1">
                    <a:lumMod val="75000"/>
                  </a:schemeClr>
                </a:solidFill>
                <a:latin typeface="Calibri" charset="0"/>
                <a:ea typeface="標楷體" charset="0"/>
                <a:cs typeface="標楷體" charset="0"/>
              </a:rPr>
              <a:t> &amp; Kevin Lane Keller, Marketing Management, 14th ed., Pearson, 2012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zh-TW" sz="7200" smtClean="0">
                <a:solidFill>
                  <a:schemeClr val="accent1"/>
                </a:solidFill>
              </a:rPr>
              <a:t>Social Media</a:t>
            </a:r>
          </a:p>
        </p:txBody>
      </p:sp>
      <p:sp>
        <p:nvSpPr>
          <p:cNvPr id="9219"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fld id="{7B5028E3-F2DD-4610-AE3E-81D4AAE4A661}" type="slidenum">
              <a:rPr lang="zh-TW" altLang="en-US" sz="1200" smtClean="0">
                <a:solidFill>
                  <a:srgbClr val="898989"/>
                </a:solidFill>
              </a:rPr>
              <a:pPr eaLnBrk="1" hangingPunct="1">
                <a:spcBef>
                  <a:spcPct val="0"/>
                </a:spcBef>
                <a:buFontTx/>
                <a:buNone/>
              </a:pPr>
              <a:t>5</a:t>
            </a:fld>
            <a:endParaRPr lang="zh-TW" altLang="en-US" sz="1200" smtClean="0">
              <a:solidFill>
                <a:srgbClr val="898989"/>
              </a:solidFill>
            </a:endParaRPr>
          </a:p>
        </p:txBody>
      </p:sp>
      <p:pic>
        <p:nvPicPr>
          <p:cNvPr id="922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924175"/>
            <a:ext cx="8458200" cy="327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1773238"/>
            <a:ext cx="1223963"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3"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5"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844675"/>
            <a:ext cx="2755900"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a:xfrm>
            <a:off x="900113" y="6638925"/>
            <a:ext cx="7343775" cy="246063"/>
          </a:xfrm>
          <a:prstGeom prst="rect">
            <a:avLst/>
          </a:prstGeom>
        </p:spPr>
        <p:txBody>
          <a:bodyPr>
            <a:spAutoFit/>
          </a:bodyPr>
          <a:lstStyle/>
          <a:p>
            <a:pPr algn="ctr">
              <a:defRPr/>
            </a:pPr>
            <a:r>
              <a:rPr lang="en-US" sz="1000" dirty="0">
                <a:solidFill>
                  <a:schemeClr val="bg1">
                    <a:lumMod val="75000"/>
                  </a:schemeClr>
                </a:solidFill>
                <a:ea typeface="新細明體" charset="0"/>
                <a:cs typeface="新細明體" charset="0"/>
              </a:rPr>
              <a:t>Source: http://</a:t>
            </a:r>
            <a:r>
              <a:rPr lang="en-US" sz="1000" dirty="0" err="1">
                <a:solidFill>
                  <a:schemeClr val="bg1">
                    <a:lumMod val="75000"/>
                  </a:schemeClr>
                </a:solidFill>
                <a:ea typeface="新細明體" charset="0"/>
                <a:cs typeface="新細明體" charset="0"/>
              </a:rPr>
              <a:t>hungrywolfmarketing.com</a:t>
            </a:r>
            <a:r>
              <a:rPr lang="en-US" sz="1000" dirty="0">
                <a:solidFill>
                  <a:schemeClr val="bg1">
                    <a:lumMod val="75000"/>
                  </a:schemeClr>
                </a:solidFill>
                <a:ea typeface="新細明體" charset="0"/>
                <a:cs typeface="新細明體" charset="0"/>
              </a:rPr>
              <a:t>/2013/09/09/what-are-your-social-marketing-goals/</a:t>
            </a:r>
          </a:p>
        </p:txBody>
      </p:sp>
      <p:pic>
        <p:nvPicPr>
          <p:cNvPr id="9227"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32138" y="1916113"/>
            <a:ext cx="2879725"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8"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84888" y="1844675"/>
            <a:ext cx="1289050"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40254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457200" y="274638"/>
            <a:ext cx="8229600" cy="777875"/>
          </a:xfrm>
        </p:spPr>
        <p:txBody>
          <a:bodyPr/>
          <a:lstStyle/>
          <a:p>
            <a:r>
              <a:rPr lang="en-US" altLang="zh-TW" smtClean="0">
                <a:solidFill>
                  <a:srgbClr val="4F81BD"/>
                </a:solidFill>
              </a:rPr>
              <a:t>Emotions</a:t>
            </a:r>
            <a:endParaRPr lang="zh-TW" altLang="en-US" smtClean="0">
              <a:solidFill>
                <a:srgbClr val="4F81BD"/>
              </a:solidFill>
            </a:endParaRPr>
          </a:p>
        </p:txBody>
      </p:sp>
      <p:sp>
        <p:nvSpPr>
          <p:cNvPr id="4710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E75C6EC-88E7-4DD3-A46E-26A79DF21342}" type="slidenum">
              <a:rPr lang="zh-TW" altLang="en-US" sz="1200">
                <a:solidFill>
                  <a:srgbClr val="898989"/>
                </a:solidFill>
              </a:rPr>
              <a:pPr eaLnBrk="1" hangingPunct="1">
                <a:spcBef>
                  <a:spcPct val="0"/>
                </a:spcBef>
                <a:buFontTx/>
                <a:buNone/>
              </a:pPr>
              <a:t>50</a:t>
            </a:fld>
            <a:endParaRPr lang="zh-TW" altLang="en-US" sz="1200">
              <a:solidFill>
                <a:srgbClr val="898989"/>
              </a:solidFill>
            </a:endParaRPr>
          </a:p>
        </p:txBody>
      </p:sp>
      <p:sp>
        <p:nvSpPr>
          <p:cNvPr id="47108"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rPr>
              <a:t>Source: Bing Liu (2011) , “Web Data Mining: Exploring Hyperlinks, Contents, and Usage Data,” Springer, 2nd Edition,</a:t>
            </a:r>
            <a:endParaRPr lang="zh-TW" altLang="en-US" sz="1200">
              <a:solidFill>
                <a:srgbClr val="A6A6A6"/>
              </a:solidFill>
              <a:latin typeface="Arial" charset="0"/>
            </a:endParaRPr>
          </a:p>
        </p:txBody>
      </p:sp>
      <p:sp>
        <p:nvSpPr>
          <p:cNvPr id="2" name="Rounded Rectangle 1"/>
          <p:cNvSpPr/>
          <p:nvPr/>
        </p:nvSpPr>
        <p:spPr>
          <a:xfrm>
            <a:off x="1475656" y="2204864"/>
            <a:ext cx="2592288" cy="936104"/>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4000" dirty="0"/>
              <a:t>Love</a:t>
            </a:r>
          </a:p>
        </p:txBody>
      </p:sp>
      <p:sp>
        <p:nvSpPr>
          <p:cNvPr id="7" name="Rounded Rectangle 6"/>
          <p:cNvSpPr/>
          <p:nvPr/>
        </p:nvSpPr>
        <p:spPr>
          <a:xfrm>
            <a:off x="1547664" y="3573016"/>
            <a:ext cx="2592288" cy="936104"/>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4000" dirty="0"/>
              <a:t>Joy</a:t>
            </a:r>
          </a:p>
        </p:txBody>
      </p:sp>
      <p:sp>
        <p:nvSpPr>
          <p:cNvPr id="8" name="Rounded Rectangle 7"/>
          <p:cNvSpPr/>
          <p:nvPr/>
        </p:nvSpPr>
        <p:spPr>
          <a:xfrm>
            <a:off x="1547664" y="4941168"/>
            <a:ext cx="2592288" cy="93610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4000" dirty="0"/>
              <a:t>Surprise</a:t>
            </a:r>
          </a:p>
        </p:txBody>
      </p:sp>
      <p:sp>
        <p:nvSpPr>
          <p:cNvPr id="9" name="Rounded Rectangle 8"/>
          <p:cNvSpPr>
            <a:spLocks noChangeArrowheads="1"/>
          </p:cNvSpPr>
          <p:nvPr/>
        </p:nvSpPr>
        <p:spPr bwMode="auto">
          <a:xfrm>
            <a:off x="4859338" y="2205038"/>
            <a:ext cx="2592387" cy="936625"/>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a:defRPr/>
            </a:pPr>
            <a:r>
              <a:rPr lang="en-US" sz="4000" dirty="0">
                <a:solidFill>
                  <a:schemeClr val="lt1"/>
                </a:solidFill>
                <a:latin typeface="+mn-lt"/>
                <a:ea typeface="+mn-ea"/>
                <a:cs typeface="新細明體" charset="0"/>
              </a:rPr>
              <a:t>Anger</a:t>
            </a:r>
          </a:p>
        </p:txBody>
      </p:sp>
      <p:sp>
        <p:nvSpPr>
          <p:cNvPr id="10" name="Rounded Rectangle 9"/>
          <p:cNvSpPr>
            <a:spLocks noChangeArrowheads="1"/>
          </p:cNvSpPr>
          <p:nvPr/>
        </p:nvSpPr>
        <p:spPr bwMode="auto">
          <a:xfrm>
            <a:off x="4859338" y="3573463"/>
            <a:ext cx="2592387" cy="935037"/>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a:defRPr/>
            </a:pPr>
            <a:r>
              <a:rPr lang="en-US" sz="4000" dirty="0">
                <a:solidFill>
                  <a:schemeClr val="lt1"/>
                </a:solidFill>
                <a:latin typeface="+mn-lt"/>
                <a:ea typeface="+mn-ea"/>
                <a:cs typeface="新細明體" charset="0"/>
              </a:rPr>
              <a:t>Sadness</a:t>
            </a:r>
          </a:p>
        </p:txBody>
      </p:sp>
      <p:sp>
        <p:nvSpPr>
          <p:cNvPr id="11" name="Rounded Rectangle 10"/>
          <p:cNvSpPr>
            <a:spLocks noChangeArrowheads="1"/>
          </p:cNvSpPr>
          <p:nvPr/>
        </p:nvSpPr>
        <p:spPr bwMode="auto">
          <a:xfrm>
            <a:off x="4859338" y="5013325"/>
            <a:ext cx="2592387" cy="936625"/>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a:defRPr/>
            </a:pPr>
            <a:r>
              <a:rPr lang="en-US" sz="4000" dirty="0">
                <a:solidFill>
                  <a:schemeClr val="lt1"/>
                </a:solidFill>
                <a:latin typeface="+mn-lt"/>
                <a:ea typeface="+mn-ea"/>
                <a:cs typeface="新細明體" charset="0"/>
              </a:rPr>
              <a:t>Fear</a:t>
            </a:r>
          </a:p>
        </p:txBody>
      </p:sp>
      <p:pic>
        <p:nvPicPr>
          <p:cNvPr id="471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1058863"/>
            <a:ext cx="94297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039813"/>
            <a:ext cx="9334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zh-TW" smtClean="0">
                <a:solidFill>
                  <a:schemeClr val="accent1"/>
                </a:solidFill>
              </a:rPr>
              <a:t>Maslow</a:t>
            </a:r>
            <a:r>
              <a:rPr lang="en-US" altLang="en-US" smtClean="0">
                <a:solidFill>
                  <a:schemeClr val="accent1"/>
                </a:solidFill>
              </a:rPr>
              <a:t>’</a:t>
            </a:r>
            <a:r>
              <a:rPr lang="en-US" altLang="zh-TW" smtClean="0">
                <a:solidFill>
                  <a:schemeClr val="accent1"/>
                </a:solidFill>
              </a:rPr>
              <a:t>s Hierarchy of Needs</a:t>
            </a:r>
          </a:p>
        </p:txBody>
      </p:sp>
      <p:sp>
        <p:nvSpPr>
          <p:cNvPr id="4813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979783A-93B8-42E0-8630-99A09D84848D}" type="slidenum">
              <a:rPr lang="zh-TW" altLang="en-US" sz="1200">
                <a:solidFill>
                  <a:srgbClr val="898989"/>
                </a:solidFill>
              </a:rPr>
              <a:pPr eaLnBrk="1" hangingPunct="1">
                <a:spcBef>
                  <a:spcPct val="0"/>
                </a:spcBef>
                <a:buFontTx/>
                <a:buNone/>
              </a:pPr>
              <a:t>51</a:t>
            </a:fld>
            <a:endParaRPr lang="zh-TW" altLang="en-US" sz="1200">
              <a:solidFill>
                <a:srgbClr val="898989"/>
              </a:solidFill>
            </a:endParaRPr>
          </a:p>
        </p:txBody>
      </p:sp>
      <p:pic>
        <p:nvPicPr>
          <p:cNvPr id="4813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484313"/>
            <a:ext cx="5373688"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92275" y="6611938"/>
            <a:ext cx="5957888" cy="246062"/>
          </a:xfrm>
          <a:prstGeom prst="rect">
            <a:avLst/>
          </a:prstGeom>
        </p:spPr>
        <p:txBody>
          <a:bodyPr>
            <a:spAutoFit/>
          </a:bodyPr>
          <a:lstStyle/>
          <a:p>
            <a:pPr algn="ctr">
              <a:defRPr/>
            </a:pPr>
            <a:r>
              <a:rPr lang="en-US" altLang="zh-TW" sz="1000" dirty="0">
                <a:solidFill>
                  <a:schemeClr val="bg1">
                    <a:lumMod val="75000"/>
                  </a:schemeClr>
                </a:solidFill>
                <a:latin typeface="Calibri" charset="0"/>
                <a:ea typeface="標楷體" charset="0"/>
                <a:cs typeface="標楷體" charset="0"/>
              </a:rPr>
              <a:t>Source: Philip </a:t>
            </a:r>
            <a:r>
              <a:rPr lang="en-US" altLang="zh-TW" sz="1000" dirty="0" err="1">
                <a:solidFill>
                  <a:schemeClr val="bg1">
                    <a:lumMod val="75000"/>
                  </a:schemeClr>
                </a:solidFill>
                <a:latin typeface="Calibri" charset="0"/>
                <a:ea typeface="標楷體" charset="0"/>
                <a:cs typeface="標楷體" charset="0"/>
              </a:rPr>
              <a:t>Kotler</a:t>
            </a:r>
            <a:r>
              <a:rPr lang="en-US" altLang="zh-TW" sz="1000" dirty="0">
                <a:solidFill>
                  <a:schemeClr val="bg1">
                    <a:lumMod val="75000"/>
                  </a:schemeClr>
                </a:solidFill>
                <a:latin typeface="Calibri" charset="0"/>
                <a:ea typeface="標楷體" charset="0"/>
                <a:cs typeface="標楷體" charset="0"/>
              </a:rPr>
              <a:t> &amp; Kevin Lane Keller, Marketing Management, 14th ed., Pearson, 2012</a:t>
            </a:r>
          </a:p>
        </p:txBody>
      </p:sp>
      <p:pic>
        <p:nvPicPr>
          <p:cNvPr id="4813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429000"/>
            <a:ext cx="18002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p:txBody>
          <a:bodyPr/>
          <a:lstStyle/>
          <a:p>
            <a:r>
              <a:rPr lang="en-US" altLang="zh-TW" sz="4000" smtClean="0">
                <a:solidFill>
                  <a:schemeClr val="accent1"/>
                </a:solidFill>
              </a:rPr>
              <a:t>Maslow’s hierarchy of human needs </a:t>
            </a:r>
            <a:br>
              <a:rPr lang="en-US" altLang="zh-TW" sz="4000" smtClean="0">
                <a:solidFill>
                  <a:schemeClr val="accent1"/>
                </a:solidFill>
              </a:rPr>
            </a:br>
            <a:r>
              <a:rPr lang="en-US" altLang="zh-TW" sz="2400" smtClean="0">
                <a:solidFill>
                  <a:schemeClr val="accent1"/>
                </a:solidFill>
              </a:rPr>
              <a:t>(Maslow, 1943)</a:t>
            </a:r>
            <a:endParaRPr lang="zh-TW" altLang="en-US" smtClean="0">
              <a:solidFill>
                <a:schemeClr val="accent1"/>
              </a:solidFill>
            </a:endParaRPr>
          </a:p>
        </p:txBody>
      </p:sp>
      <p:sp>
        <p:nvSpPr>
          <p:cNvPr id="4915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0FBF24D-7CF7-44B4-B1CF-7681D90E885B}" type="slidenum">
              <a:rPr lang="zh-TW" altLang="en-US" sz="1200">
                <a:solidFill>
                  <a:srgbClr val="898989"/>
                </a:solidFill>
              </a:rPr>
              <a:pPr eaLnBrk="1" hangingPunct="1">
                <a:spcBef>
                  <a:spcPct val="0"/>
                </a:spcBef>
                <a:buFontTx/>
                <a:buNone/>
              </a:pPr>
              <a:t>52</a:t>
            </a:fld>
            <a:endParaRPr lang="zh-TW" altLang="en-US" sz="1200">
              <a:solidFill>
                <a:srgbClr val="898989"/>
              </a:solidFill>
            </a:endParaRPr>
          </a:p>
        </p:txBody>
      </p:sp>
      <p:pic>
        <p:nvPicPr>
          <p:cNvPr id="491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213" y="1557338"/>
            <a:ext cx="6421437"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Footer Placeholder 4"/>
          <p:cNvSpPr>
            <a:spLocks noGrp="1"/>
          </p:cNvSpPr>
          <p:nvPr>
            <p:ph type="ftr" sz="quarter" idx="11"/>
          </p:nvPr>
        </p:nvSpPr>
        <p:spPr bwMode="auto">
          <a:xfrm>
            <a:off x="2339975" y="6597650"/>
            <a:ext cx="4895850" cy="260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000">
                <a:solidFill>
                  <a:srgbClr val="898989"/>
                </a:solidFill>
              </a:rPr>
              <a:t>Source: Backer &amp; Saren (2009), Marketing Theory: A Student Text, 2</a:t>
            </a:r>
            <a:r>
              <a:rPr lang="en-US" altLang="zh-TW" sz="1000" baseline="30000">
                <a:solidFill>
                  <a:srgbClr val="898989"/>
                </a:solidFill>
              </a:rPr>
              <a:t>nd</a:t>
            </a:r>
            <a:r>
              <a:rPr lang="en-US" altLang="zh-TW" sz="1000">
                <a:solidFill>
                  <a:srgbClr val="898989"/>
                </a:solidFill>
              </a:rPr>
              <a:t>  Edition, Sage</a:t>
            </a:r>
            <a:endParaRPr lang="es-ES" altLang="zh-TW" sz="1000">
              <a:solidFill>
                <a:srgbClr val="898989"/>
              </a:solidFill>
            </a:endParaRPr>
          </a:p>
        </p:txBody>
      </p:sp>
      <p:pic>
        <p:nvPicPr>
          <p:cNvPr id="4915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429000"/>
            <a:ext cx="18002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22AF784-39F8-461E-95A7-50F17568719E}" type="slidenum">
              <a:rPr lang="zh-TW" altLang="en-US" sz="1200">
                <a:solidFill>
                  <a:srgbClr val="898989"/>
                </a:solidFill>
              </a:rPr>
              <a:pPr eaLnBrk="1" hangingPunct="1">
                <a:spcBef>
                  <a:spcPct val="0"/>
                </a:spcBef>
                <a:buFontTx/>
                <a:buNone/>
              </a:pPr>
              <a:t>53</a:t>
            </a:fld>
            <a:endParaRPr lang="zh-TW" altLang="en-US" sz="1200">
              <a:solidFill>
                <a:srgbClr val="898989"/>
              </a:solidFill>
            </a:endParaRPr>
          </a:p>
        </p:txBody>
      </p:sp>
      <p:pic>
        <p:nvPicPr>
          <p:cNvPr id="5017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925513"/>
            <a:ext cx="7632700" cy="567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5"/>
          <p:cNvSpPr>
            <a:spLocks noChangeArrowheads="1"/>
          </p:cNvSpPr>
          <p:nvPr/>
        </p:nvSpPr>
        <p:spPr bwMode="auto">
          <a:xfrm>
            <a:off x="1908175" y="6607175"/>
            <a:ext cx="5597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Source: http://sixstoriesup.com/social-psyche-what-makes-us-go-social/</a:t>
            </a:r>
          </a:p>
        </p:txBody>
      </p:sp>
      <p:sp>
        <p:nvSpPr>
          <p:cNvPr id="50181" name="標題 1"/>
          <p:cNvSpPr txBox="1">
            <a:spLocks/>
          </p:cNvSpPr>
          <p:nvPr/>
        </p:nvSpPr>
        <p:spPr bwMode="auto">
          <a:xfrm>
            <a:off x="457200" y="44450"/>
            <a:ext cx="82296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en-US" altLang="zh-TW" sz="4400" b="1">
                <a:solidFill>
                  <a:srgbClr val="4F81BD"/>
                </a:solidFill>
                <a:ea typeface="標楷體" pitchFamily="65" charset="-120"/>
              </a:rPr>
              <a:t>Maslow’s Hierarchy of Needs</a:t>
            </a:r>
            <a:endParaRPr lang="zh-TW" altLang="en-US" sz="4400" b="1">
              <a:solidFill>
                <a:srgbClr val="4F81BD"/>
              </a:solidFill>
              <a:ea typeface="標楷體" pitchFamily="65" charset="-120"/>
            </a:endParaRPr>
          </a:p>
        </p:txBody>
      </p:sp>
      <p:pic>
        <p:nvPicPr>
          <p:cNvPr id="5018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429000"/>
            <a:ext cx="18002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115888"/>
            <a:ext cx="8229600" cy="635000"/>
          </a:xfrm>
        </p:spPr>
        <p:txBody>
          <a:bodyPr/>
          <a:lstStyle/>
          <a:p>
            <a:r>
              <a:rPr lang="en-US" altLang="zh-TW" smtClean="0">
                <a:solidFill>
                  <a:srgbClr val="4F81BD"/>
                </a:solidFill>
              </a:rPr>
              <a:t>Social Media Hierarchy of Needs</a:t>
            </a:r>
          </a:p>
        </p:txBody>
      </p:sp>
      <p:sp>
        <p:nvSpPr>
          <p:cNvPr id="5120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2BD73D0-D368-41B2-A636-885CC1E5E3C4}" type="slidenum">
              <a:rPr lang="zh-TW" altLang="en-US" sz="1200">
                <a:solidFill>
                  <a:srgbClr val="898989"/>
                </a:solidFill>
              </a:rPr>
              <a:pPr eaLnBrk="1" hangingPunct="1">
                <a:spcBef>
                  <a:spcPct val="0"/>
                </a:spcBef>
                <a:buFontTx/>
                <a:buNone/>
              </a:pPr>
              <a:t>54</a:t>
            </a:fld>
            <a:endParaRPr lang="zh-TW" altLang="en-US" sz="1200">
              <a:solidFill>
                <a:srgbClr val="898989"/>
              </a:solidFill>
            </a:endParaRPr>
          </a:p>
        </p:txBody>
      </p:sp>
      <p:pic>
        <p:nvPicPr>
          <p:cNvPr id="5120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96975"/>
            <a:ext cx="8401050"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00113" y="6597650"/>
            <a:ext cx="7488237" cy="230188"/>
          </a:xfrm>
          <a:prstGeom prst="rect">
            <a:avLst/>
          </a:prstGeom>
        </p:spPr>
        <p:txBody>
          <a:bodyPr>
            <a:spAutoFit/>
          </a:bodyPr>
          <a:lstStyle/>
          <a:p>
            <a:pPr algn="ctr">
              <a:defRPr/>
            </a:pPr>
            <a:r>
              <a:rPr lang="en-US" sz="900" dirty="0">
                <a:solidFill>
                  <a:schemeClr val="bg1">
                    <a:lumMod val="75000"/>
                  </a:schemeClr>
                </a:solidFill>
                <a:ea typeface="新細明體" charset="0"/>
                <a:cs typeface="新細明體" charset="0"/>
              </a:rPr>
              <a:t>Source: http://2.bp.blogspot.com/_Rta1VZltiMk/</a:t>
            </a:r>
            <a:r>
              <a:rPr lang="en-US" sz="900" dirty="0" err="1">
                <a:solidFill>
                  <a:schemeClr val="bg1">
                    <a:lumMod val="75000"/>
                  </a:schemeClr>
                </a:solidFill>
                <a:ea typeface="新細明體" charset="0"/>
                <a:cs typeface="新細明體" charset="0"/>
              </a:rPr>
              <a:t>TPavcanFtfI</a:t>
            </a:r>
            <a:r>
              <a:rPr lang="en-US" sz="900" dirty="0">
                <a:solidFill>
                  <a:schemeClr val="bg1">
                    <a:lumMod val="75000"/>
                  </a:schemeClr>
                </a:solidFill>
                <a:ea typeface="新細明體" charset="0"/>
                <a:cs typeface="新細明體" charset="0"/>
              </a:rPr>
              <a:t>/</a:t>
            </a:r>
            <a:r>
              <a:rPr lang="en-US" sz="900" dirty="0" err="1">
                <a:solidFill>
                  <a:schemeClr val="bg1">
                    <a:lumMod val="75000"/>
                  </a:schemeClr>
                </a:solidFill>
                <a:ea typeface="新細明體" charset="0"/>
                <a:cs typeface="新細明體" charset="0"/>
              </a:rPr>
              <a:t>AAAAAAAAACo</a:t>
            </a:r>
            <a:r>
              <a:rPr lang="en-US" sz="900" dirty="0">
                <a:solidFill>
                  <a:schemeClr val="bg1">
                    <a:lumMod val="75000"/>
                  </a:schemeClr>
                </a:solidFill>
                <a:ea typeface="新細明體" charset="0"/>
                <a:cs typeface="新細明體" charset="0"/>
              </a:rPr>
              <a:t>/OBGnRL5arSU/s1600/social-media-heirarchy-of-needs1.jpg</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A4F1DFF-0B70-4BDB-97F0-738FCE1E2A22}" type="slidenum">
              <a:rPr lang="zh-TW" altLang="en-US" sz="1200">
                <a:solidFill>
                  <a:srgbClr val="898989"/>
                </a:solidFill>
              </a:rPr>
              <a:pPr eaLnBrk="1" hangingPunct="1">
                <a:spcBef>
                  <a:spcPct val="0"/>
                </a:spcBef>
                <a:buFontTx/>
                <a:buNone/>
              </a:pPr>
              <a:t>55</a:t>
            </a:fld>
            <a:endParaRPr lang="zh-TW" altLang="en-US" sz="1200">
              <a:solidFill>
                <a:srgbClr val="898989"/>
              </a:solidFill>
            </a:endParaRPr>
          </a:p>
        </p:txBody>
      </p:sp>
      <p:pic>
        <p:nvPicPr>
          <p:cNvPr id="5222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5938" y="620713"/>
            <a:ext cx="80645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5"/>
          <p:cNvSpPr>
            <a:spLocks noChangeArrowheads="1"/>
          </p:cNvSpPr>
          <p:nvPr/>
        </p:nvSpPr>
        <p:spPr bwMode="auto">
          <a:xfrm>
            <a:off x="1476375" y="6608763"/>
            <a:ext cx="6461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pl-PL" altLang="zh-TW" sz="1200">
                <a:solidFill>
                  <a:srgbClr val="BFBFBF"/>
                </a:solidFill>
                <a:latin typeface="Arial" charset="0"/>
              </a:rPr>
              <a:t>Source: http://www.pinterest.com/pin/18647785930903585/</a:t>
            </a:r>
            <a:endParaRPr lang="en-US" altLang="zh-TW" sz="1200">
              <a:solidFill>
                <a:srgbClr val="BFBFBF"/>
              </a:solidFill>
              <a:latin typeface="Arial" charset="0"/>
            </a:endParaRPr>
          </a:p>
        </p:txBody>
      </p:sp>
      <p:sp>
        <p:nvSpPr>
          <p:cNvPr id="52229" name="Title 1"/>
          <p:cNvSpPr txBox="1">
            <a:spLocks/>
          </p:cNvSpPr>
          <p:nvPr/>
        </p:nvSpPr>
        <p:spPr bwMode="auto">
          <a:xfrm>
            <a:off x="457200" y="115888"/>
            <a:ext cx="822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en-US" altLang="zh-TW" sz="4400" b="1">
                <a:solidFill>
                  <a:srgbClr val="4F81BD"/>
                </a:solidFill>
                <a:ea typeface="標楷體" pitchFamily="65" charset="-120"/>
              </a:rPr>
              <a:t>Social Media Hierarchy of Needs</a:t>
            </a:r>
          </a:p>
        </p:txBody>
      </p:sp>
      <p:pic>
        <p:nvPicPr>
          <p:cNvPr id="5223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3141663"/>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 y="2708275"/>
            <a:ext cx="13223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a:spLocks noChangeArrowheads="1"/>
          </p:cNvSpPr>
          <p:nvPr/>
        </p:nvSpPr>
        <p:spPr bwMode="auto">
          <a:xfrm>
            <a:off x="4716463" y="2133600"/>
            <a:ext cx="3311525" cy="2159000"/>
          </a:xfrm>
          <a:prstGeom prst="roundRect">
            <a:avLst>
              <a:gd name="adj" fmla="val 7694"/>
            </a:avLst>
          </a:prstGeom>
          <a:noFill/>
          <a:ln w="28575">
            <a:solidFill>
              <a:srgbClr val="604A7B"/>
            </a:solidFill>
            <a:prstDash val="dash"/>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smtClean="0">
              <a:solidFill>
                <a:srgbClr val="FFFFFF"/>
              </a:solidFill>
              <a:latin typeface="Calibri" pitchFamily="34" charset="0"/>
            </a:endParaRPr>
          </a:p>
        </p:txBody>
      </p:sp>
      <p:sp>
        <p:nvSpPr>
          <p:cNvPr id="37" name="Rounded Rectangle 36"/>
          <p:cNvSpPr>
            <a:spLocks noChangeArrowheads="1"/>
          </p:cNvSpPr>
          <p:nvPr/>
        </p:nvSpPr>
        <p:spPr bwMode="auto">
          <a:xfrm>
            <a:off x="468313" y="2133600"/>
            <a:ext cx="4032250" cy="2159000"/>
          </a:xfrm>
          <a:prstGeom prst="roundRect">
            <a:avLst>
              <a:gd name="adj" fmla="val 7694"/>
            </a:avLst>
          </a:prstGeom>
          <a:noFill/>
          <a:ln w="28575">
            <a:solidFill>
              <a:srgbClr val="604A7B"/>
            </a:solidFill>
            <a:prstDash val="dash"/>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smtClean="0">
              <a:solidFill>
                <a:srgbClr val="FFFFFF"/>
              </a:solidFill>
              <a:latin typeface="Calibri" pitchFamily="34" charset="0"/>
            </a:endParaRPr>
          </a:p>
        </p:txBody>
      </p:sp>
      <p:sp>
        <p:nvSpPr>
          <p:cNvPr id="15" name="Oval 14"/>
          <p:cNvSpPr>
            <a:spLocks noChangeArrowheads="1"/>
          </p:cNvSpPr>
          <p:nvPr/>
        </p:nvSpPr>
        <p:spPr bwMode="auto">
          <a:xfrm>
            <a:off x="3348038" y="3644900"/>
            <a:ext cx="1368425" cy="1368425"/>
          </a:xfrm>
          <a:prstGeom prst="ellipse">
            <a:avLst/>
          </a:prstGeom>
          <a:solidFill>
            <a:srgbClr val="B9CDE5"/>
          </a:solidFill>
          <a:ln w="9525">
            <a:solidFill>
              <a:srgbClr val="4A7EBB"/>
            </a:solidFill>
            <a:round/>
            <a:headEnd/>
            <a:tailEnd/>
          </a:ln>
          <a:effectLst>
            <a:outerShdw blurRad="40000" dist="23000" dir="5400000" rotWithShape="0">
              <a:srgbClr val="808080">
                <a:alpha val="34998"/>
              </a:srgbClr>
            </a:outerShdw>
          </a:effectLst>
        </p:spPr>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smtClean="0">
              <a:solidFill>
                <a:srgbClr val="FFFFFF"/>
              </a:solidFill>
              <a:latin typeface="Calibri" pitchFamily="34" charset="0"/>
            </a:endParaRPr>
          </a:p>
        </p:txBody>
      </p:sp>
      <p:sp>
        <p:nvSpPr>
          <p:cNvPr id="53253" name="Title 1"/>
          <p:cNvSpPr>
            <a:spLocks noGrp="1"/>
          </p:cNvSpPr>
          <p:nvPr>
            <p:ph type="title"/>
          </p:nvPr>
        </p:nvSpPr>
        <p:spPr>
          <a:xfrm>
            <a:off x="468313" y="115888"/>
            <a:ext cx="8229600" cy="1143000"/>
          </a:xfrm>
        </p:spPr>
        <p:txBody>
          <a:bodyPr/>
          <a:lstStyle/>
          <a:p>
            <a:r>
              <a:rPr lang="en-US" altLang="zh-TW" sz="4000" smtClean="0">
                <a:solidFill>
                  <a:srgbClr val="4F81BD"/>
                </a:solidFill>
              </a:rPr>
              <a:t>The Social Feedback Cycle</a:t>
            </a:r>
            <a:br>
              <a:rPr lang="en-US" altLang="zh-TW" sz="4000" smtClean="0">
                <a:solidFill>
                  <a:srgbClr val="4F81BD"/>
                </a:solidFill>
              </a:rPr>
            </a:br>
            <a:r>
              <a:rPr lang="en-US" altLang="zh-TW" sz="4000" smtClean="0">
                <a:solidFill>
                  <a:srgbClr val="4F81BD"/>
                </a:solidFill>
              </a:rPr>
              <a:t>Consumer Behavior on Social Media</a:t>
            </a:r>
          </a:p>
        </p:txBody>
      </p:sp>
      <p:sp>
        <p:nvSpPr>
          <p:cNvPr id="532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1EB559A-AB2A-4AFD-A4BF-F441873DE680}" type="slidenum">
              <a:rPr lang="zh-TW" altLang="en-US" sz="1200">
                <a:solidFill>
                  <a:srgbClr val="898989"/>
                </a:solidFill>
              </a:rPr>
              <a:pPr eaLnBrk="1" hangingPunct="1">
                <a:spcBef>
                  <a:spcPct val="0"/>
                </a:spcBef>
                <a:buFontTx/>
                <a:buNone/>
              </a:pPr>
              <a:t>56</a:t>
            </a:fld>
            <a:endParaRPr lang="zh-TW" altLang="en-US" sz="1200">
              <a:solidFill>
                <a:srgbClr val="898989"/>
              </a:solidFill>
            </a:endParaRPr>
          </a:p>
        </p:txBody>
      </p:sp>
      <p:sp>
        <p:nvSpPr>
          <p:cNvPr id="3" name="Trapezoid 2"/>
          <p:cNvSpPr>
            <a:spLocks/>
          </p:cNvSpPr>
          <p:nvPr/>
        </p:nvSpPr>
        <p:spPr bwMode="auto">
          <a:xfrm rot="5400000">
            <a:off x="107156" y="3645695"/>
            <a:ext cx="2016125" cy="1439862"/>
          </a:xfrm>
          <a:custGeom>
            <a:avLst/>
            <a:gdLst>
              <a:gd name="T0" fmla="*/ 0 w 2016125"/>
              <a:gd name="T1" fmla="*/ 1439862 h 1439862"/>
              <a:gd name="T2" fmla="*/ 359966 w 2016125"/>
              <a:gd name="T3" fmla="*/ 0 h 1439862"/>
              <a:gd name="T4" fmla="*/ 1656160 w 2016125"/>
              <a:gd name="T5" fmla="*/ 0 h 1439862"/>
              <a:gd name="T6" fmla="*/ 2016125 w 2016125"/>
              <a:gd name="T7" fmla="*/ 1439862 h 1439862"/>
              <a:gd name="T8" fmla="*/ 0 w 2016125"/>
              <a:gd name="T9" fmla="*/ 1439862 h 14398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6125" h="1439862">
                <a:moveTo>
                  <a:pt x="0" y="1439862"/>
                </a:moveTo>
                <a:lnTo>
                  <a:pt x="359966" y="0"/>
                </a:lnTo>
                <a:lnTo>
                  <a:pt x="1656160" y="0"/>
                </a:lnTo>
                <a:lnTo>
                  <a:pt x="2016125" y="1439862"/>
                </a:lnTo>
                <a:lnTo>
                  <a:pt x="0" y="1439862"/>
                </a:lnTo>
                <a:close/>
              </a:path>
            </a:pathLst>
          </a:custGeom>
          <a:solidFill>
            <a:srgbClr val="FDEADA"/>
          </a:soli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defRPr/>
            </a:pPr>
            <a:endParaRPr lang="zh-TW" altLang="en-US">
              <a:latin typeface="Arial" pitchFamily="34" charset="0"/>
            </a:endParaRPr>
          </a:p>
        </p:txBody>
      </p:sp>
      <p:sp>
        <p:nvSpPr>
          <p:cNvPr id="53256" name="Rectangle 11"/>
          <p:cNvSpPr>
            <a:spLocks noChangeArrowheads="1"/>
          </p:cNvSpPr>
          <p:nvPr/>
        </p:nvSpPr>
        <p:spPr bwMode="auto">
          <a:xfrm>
            <a:off x="395288" y="4221163"/>
            <a:ext cx="1439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b="1">
                <a:solidFill>
                  <a:schemeClr val="accent1"/>
                </a:solidFill>
                <a:ea typeface="標楷體" pitchFamily="65" charset="-120"/>
              </a:rPr>
              <a:t>Awareness</a:t>
            </a:r>
            <a:endParaRPr lang="en-US" altLang="zh-TW" sz="2000" b="1">
              <a:solidFill>
                <a:schemeClr val="accent1"/>
              </a:solidFill>
              <a:latin typeface="Arial" charset="0"/>
              <a:ea typeface="標楷體" pitchFamily="65" charset="-120"/>
            </a:endParaRPr>
          </a:p>
        </p:txBody>
      </p:sp>
      <p:sp>
        <p:nvSpPr>
          <p:cNvPr id="7" name="Trapezoid 6"/>
          <p:cNvSpPr>
            <a:spLocks/>
          </p:cNvSpPr>
          <p:nvPr/>
        </p:nvSpPr>
        <p:spPr bwMode="auto">
          <a:xfrm rot="5400000">
            <a:off x="1978819" y="3572669"/>
            <a:ext cx="1296987" cy="1584325"/>
          </a:xfrm>
          <a:custGeom>
            <a:avLst/>
            <a:gdLst>
              <a:gd name="T0" fmla="*/ 0 w 1296987"/>
              <a:gd name="T1" fmla="*/ 1584325 h 1584325"/>
              <a:gd name="T2" fmla="*/ 324247 w 1296987"/>
              <a:gd name="T3" fmla="*/ 0 h 1584325"/>
              <a:gd name="T4" fmla="*/ 972740 w 1296987"/>
              <a:gd name="T5" fmla="*/ 0 h 1584325"/>
              <a:gd name="T6" fmla="*/ 1296987 w 1296987"/>
              <a:gd name="T7" fmla="*/ 1584325 h 1584325"/>
              <a:gd name="T8" fmla="*/ 0 w 1296987"/>
              <a:gd name="T9" fmla="*/ 1584325 h 1584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6987" h="1584325">
                <a:moveTo>
                  <a:pt x="0" y="1584325"/>
                </a:moveTo>
                <a:lnTo>
                  <a:pt x="324247" y="0"/>
                </a:lnTo>
                <a:lnTo>
                  <a:pt x="972740" y="0"/>
                </a:lnTo>
                <a:lnTo>
                  <a:pt x="1296987" y="1584325"/>
                </a:lnTo>
                <a:lnTo>
                  <a:pt x="0" y="1584325"/>
                </a:lnTo>
                <a:close/>
              </a:path>
            </a:pathLst>
          </a:custGeom>
          <a:solidFill>
            <a:srgbClr val="FCD5B5"/>
          </a:soli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defRPr/>
            </a:pPr>
            <a:endParaRPr lang="zh-TW" altLang="en-US">
              <a:latin typeface="Arial" pitchFamily="34" charset="0"/>
            </a:endParaRPr>
          </a:p>
        </p:txBody>
      </p:sp>
      <p:sp>
        <p:nvSpPr>
          <p:cNvPr id="53258" name="Rectangle 11"/>
          <p:cNvSpPr>
            <a:spLocks noChangeArrowheads="1"/>
          </p:cNvSpPr>
          <p:nvPr/>
        </p:nvSpPr>
        <p:spPr bwMode="auto">
          <a:xfrm>
            <a:off x="1835150" y="4221163"/>
            <a:ext cx="159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b="1">
                <a:solidFill>
                  <a:schemeClr val="accent1"/>
                </a:solidFill>
                <a:ea typeface="標楷體" pitchFamily="65" charset="-120"/>
              </a:rPr>
              <a:t>Consideration</a:t>
            </a:r>
            <a:endParaRPr lang="en-US" altLang="zh-TW" sz="2000" b="1">
              <a:solidFill>
                <a:schemeClr val="accent1"/>
              </a:solidFill>
              <a:latin typeface="Arial" charset="0"/>
              <a:ea typeface="標楷體" pitchFamily="65" charset="-120"/>
            </a:endParaRPr>
          </a:p>
        </p:txBody>
      </p:sp>
      <p:sp>
        <p:nvSpPr>
          <p:cNvPr id="9" name="Trapezoid 8"/>
          <p:cNvSpPr>
            <a:spLocks/>
          </p:cNvSpPr>
          <p:nvPr/>
        </p:nvSpPr>
        <p:spPr bwMode="auto">
          <a:xfrm rot="-5400000">
            <a:off x="4606926" y="3752850"/>
            <a:ext cx="1225550" cy="1152525"/>
          </a:xfrm>
          <a:custGeom>
            <a:avLst/>
            <a:gdLst>
              <a:gd name="T0" fmla="*/ 0 w 1225550"/>
              <a:gd name="T1" fmla="*/ 1152525 h 1152525"/>
              <a:gd name="T2" fmla="*/ 288131 w 1225550"/>
              <a:gd name="T3" fmla="*/ 0 h 1152525"/>
              <a:gd name="T4" fmla="*/ 937419 w 1225550"/>
              <a:gd name="T5" fmla="*/ 0 h 1152525"/>
              <a:gd name="T6" fmla="*/ 1225550 w 1225550"/>
              <a:gd name="T7" fmla="*/ 1152525 h 1152525"/>
              <a:gd name="T8" fmla="*/ 0 w 1225550"/>
              <a:gd name="T9" fmla="*/ 1152525 h 11525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5550" h="1152525">
                <a:moveTo>
                  <a:pt x="0" y="1152525"/>
                </a:moveTo>
                <a:lnTo>
                  <a:pt x="288131" y="0"/>
                </a:lnTo>
                <a:lnTo>
                  <a:pt x="937419" y="0"/>
                </a:lnTo>
                <a:lnTo>
                  <a:pt x="1225550" y="1152525"/>
                </a:lnTo>
                <a:lnTo>
                  <a:pt x="0" y="1152525"/>
                </a:lnTo>
                <a:close/>
              </a:path>
            </a:pathLst>
          </a:custGeom>
          <a:solidFill>
            <a:srgbClr val="DBEEF4"/>
          </a:soli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defRPr/>
            </a:pPr>
            <a:endParaRPr lang="zh-TW" altLang="en-US">
              <a:latin typeface="Arial" pitchFamily="34" charset="0"/>
            </a:endParaRPr>
          </a:p>
        </p:txBody>
      </p:sp>
      <p:sp>
        <p:nvSpPr>
          <p:cNvPr id="53260" name="Rectangle 11"/>
          <p:cNvSpPr>
            <a:spLocks noChangeArrowheads="1"/>
          </p:cNvSpPr>
          <p:nvPr/>
        </p:nvSpPr>
        <p:spPr bwMode="auto">
          <a:xfrm>
            <a:off x="4643438" y="4202113"/>
            <a:ext cx="10080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b="1">
                <a:solidFill>
                  <a:schemeClr val="accent1"/>
                </a:solidFill>
                <a:latin typeface="Arial" charset="0"/>
              </a:rPr>
              <a:t>Use</a:t>
            </a:r>
          </a:p>
        </p:txBody>
      </p:sp>
      <p:sp>
        <p:nvSpPr>
          <p:cNvPr id="11" name="Trapezoid 10"/>
          <p:cNvSpPr>
            <a:spLocks/>
          </p:cNvSpPr>
          <p:nvPr/>
        </p:nvSpPr>
        <p:spPr bwMode="auto">
          <a:xfrm rot="-5400000">
            <a:off x="5508626" y="3644900"/>
            <a:ext cx="1943100" cy="1368425"/>
          </a:xfrm>
          <a:custGeom>
            <a:avLst/>
            <a:gdLst>
              <a:gd name="T0" fmla="*/ 0 w 1943100"/>
              <a:gd name="T1" fmla="*/ 1368425 h 1368425"/>
              <a:gd name="T2" fmla="*/ 342106 w 1943100"/>
              <a:gd name="T3" fmla="*/ 0 h 1368425"/>
              <a:gd name="T4" fmla="*/ 1600994 w 1943100"/>
              <a:gd name="T5" fmla="*/ 0 h 1368425"/>
              <a:gd name="T6" fmla="*/ 1943100 w 1943100"/>
              <a:gd name="T7" fmla="*/ 1368425 h 1368425"/>
              <a:gd name="T8" fmla="*/ 0 w 1943100"/>
              <a:gd name="T9" fmla="*/ 1368425 h 13684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3100" h="1368425">
                <a:moveTo>
                  <a:pt x="0" y="1368425"/>
                </a:moveTo>
                <a:lnTo>
                  <a:pt x="342106" y="0"/>
                </a:lnTo>
                <a:lnTo>
                  <a:pt x="1600994" y="0"/>
                </a:lnTo>
                <a:lnTo>
                  <a:pt x="1943100" y="1368425"/>
                </a:lnTo>
                <a:lnTo>
                  <a:pt x="0" y="1368425"/>
                </a:lnTo>
                <a:close/>
              </a:path>
            </a:pathLst>
          </a:custGeom>
          <a:solidFill>
            <a:srgbClr val="B7DEE8"/>
          </a:soli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defRPr/>
            </a:pPr>
            <a:endParaRPr lang="zh-TW" altLang="en-US">
              <a:latin typeface="Arial" pitchFamily="34" charset="0"/>
            </a:endParaRPr>
          </a:p>
        </p:txBody>
      </p:sp>
      <p:sp>
        <p:nvSpPr>
          <p:cNvPr id="53262" name="Rectangle 11"/>
          <p:cNvSpPr>
            <a:spLocks noChangeArrowheads="1"/>
          </p:cNvSpPr>
          <p:nvPr/>
        </p:nvSpPr>
        <p:spPr bwMode="auto">
          <a:xfrm>
            <a:off x="5795963" y="4005263"/>
            <a:ext cx="13684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b="1">
                <a:solidFill>
                  <a:schemeClr val="accent1"/>
                </a:solidFill>
                <a:latin typeface="Arial" charset="0"/>
              </a:rPr>
              <a:t>Form </a:t>
            </a:r>
            <a:br>
              <a:rPr lang="en-US" altLang="zh-TW" sz="2000" b="1">
                <a:solidFill>
                  <a:schemeClr val="accent1"/>
                </a:solidFill>
                <a:latin typeface="Arial" charset="0"/>
              </a:rPr>
            </a:br>
            <a:r>
              <a:rPr lang="en-US" altLang="zh-TW" sz="2000" b="1">
                <a:solidFill>
                  <a:schemeClr val="accent1"/>
                </a:solidFill>
                <a:latin typeface="Arial" charset="0"/>
              </a:rPr>
              <a:t>Opinion</a:t>
            </a:r>
          </a:p>
        </p:txBody>
      </p:sp>
      <p:sp>
        <p:nvSpPr>
          <p:cNvPr id="53263" name="Rectangle 11"/>
          <p:cNvSpPr>
            <a:spLocks noChangeArrowheads="1"/>
          </p:cNvSpPr>
          <p:nvPr/>
        </p:nvSpPr>
        <p:spPr bwMode="auto">
          <a:xfrm>
            <a:off x="3492500" y="4221163"/>
            <a:ext cx="11509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800" b="1">
                <a:solidFill>
                  <a:srgbClr val="FF0000"/>
                </a:solidFill>
                <a:latin typeface="Arial" charset="0"/>
              </a:rPr>
              <a:t>Purchase</a:t>
            </a:r>
          </a:p>
        </p:txBody>
      </p:sp>
      <p:sp>
        <p:nvSpPr>
          <p:cNvPr id="36" name="Trapezoid 35"/>
          <p:cNvSpPr>
            <a:spLocks/>
          </p:cNvSpPr>
          <p:nvPr/>
        </p:nvSpPr>
        <p:spPr bwMode="auto">
          <a:xfrm rot="-5400000">
            <a:off x="6372226" y="3860800"/>
            <a:ext cx="2520950" cy="936625"/>
          </a:xfrm>
          <a:custGeom>
            <a:avLst/>
            <a:gdLst>
              <a:gd name="T0" fmla="*/ 0 w 2520950"/>
              <a:gd name="T1" fmla="*/ 936625 h 936625"/>
              <a:gd name="T2" fmla="*/ 234156 w 2520950"/>
              <a:gd name="T3" fmla="*/ 0 h 936625"/>
              <a:gd name="T4" fmla="*/ 2286794 w 2520950"/>
              <a:gd name="T5" fmla="*/ 0 h 936625"/>
              <a:gd name="T6" fmla="*/ 2520950 w 2520950"/>
              <a:gd name="T7" fmla="*/ 936625 h 936625"/>
              <a:gd name="T8" fmla="*/ 0 w 2520950"/>
              <a:gd name="T9" fmla="*/ 936625 h 936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20950" h="936625">
                <a:moveTo>
                  <a:pt x="0" y="936625"/>
                </a:moveTo>
                <a:lnTo>
                  <a:pt x="234156" y="0"/>
                </a:lnTo>
                <a:lnTo>
                  <a:pt x="2286794" y="0"/>
                </a:lnTo>
                <a:lnTo>
                  <a:pt x="2520950" y="936625"/>
                </a:lnTo>
                <a:lnTo>
                  <a:pt x="0" y="936625"/>
                </a:lnTo>
                <a:close/>
              </a:path>
            </a:pathLst>
          </a:custGeom>
          <a:solidFill>
            <a:srgbClr val="93CDDD"/>
          </a:soli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defRPr/>
            </a:pPr>
            <a:endParaRPr lang="zh-TW" altLang="en-US">
              <a:latin typeface="Arial" pitchFamily="34" charset="0"/>
            </a:endParaRPr>
          </a:p>
        </p:txBody>
      </p:sp>
      <p:sp>
        <p:nvSpPr>
          <p:cNvPr id="53265" name="Rectangle 11"/>
          <p:cNvSpPr>
            <a:spLocks noChangeArrowheads="1"/>
          </p:cNvSpPr>
          <p:nvPr/>
        </p:nvSpPr>
        <p:spPr bwMode="auto">
          <a:xfrm>
            <a:off x="7235825" y="4149725"/>
            <a:ext cx="7921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b="1">
                <a:solidFill>
                  <a:schemeClr val="accent1"/>
                </a:solidFill>
                <a:latin typeface="Arial" charset="0"/>
              </a:rPr>
              <a:t>Talk</a:t>
            </a:r>
          </a:p>
        </p:txBody>
      </p:sp>
      <p:sp>
        <p:nvSpPr>
          <p:cNvPr id="31" name="Arc 30"/>
          <p:cNvSpPr>
            <a:spLocks/>
          </p:cNvSpPr>
          <p:nvPr/>
        </p:nvSpPr>
        <p:spPr bwMode="auto">
          <a:xfrm>
            <a:off x="2771775" y="3716338"/>
            <a:ext cx="5688013" cy="2592387"/>
          </a:xfrm>
          <a:custGeom>
            <a:avLst/>
            <a:gdLst>
              <a:gd name="T0" fmla="*/ 5349260 w 5688013"/>
              <a:gd name="T1" fmla="*/ 682675 h 2592387"/>
              <a:gd name="T2" fmla="*/ 3847170 w 5688013"/>
              <a:gd name="T3" fmla="*/ 2509076 h 2592387"/>
              <a:gd name="T4" fmla="*/ 2263772 w 5688013"/>
              <a:gd name="T5" fmla="*/ 2565125 h 2592387"/>
              <a:gd name="T6" fmla="*/ 3308 w 5688013"/>
              <a:gd name="T7" fmla="*/ 1358698 h 25923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88013" h="2592387" stroke="0">
                <a:moveTo>
                  <a:pt x="5349260" y="682675"/>
                </a:moveTo>
                <a:cubicBezTo>
                  <a:pt x="6163400" y="1373235"/>
                  <a:pt x="5456665" y="2232559"/>
                  <a:pt x="3847170" y="2509076"/>
                </a:cubicBezTo>
                <a:cubicBezTo>
                  <a:pt x="3341757" y="2595908"/>
                  <a:pt x="2792541" y="2615349"/>
                  <a:pt x="2263772" y="2565125"/>
                </a:cubicBezTo>
                <a:cubicBezTo>
                  <a:pt x="995247" y="2444637"/>
                  <a:pt x="65792" y="1948580"/>
                  <a:pt x="3308" y="1358698"/>
                </a:cubicBezTo>
                <a:lnTo>
                  <a:pt x="2844007" y="1296194"/>
                </a:lnTo>
                <a:lnTo>
                  <a:pt x="5349260" y="682675"/>
                </a:lnTo>
                <a:close/>
              </a:path>
              <a:path w="5688013" h="2592387" fill="none">
                <a:moveTo>
                  <a:pt x="5349260" y="682675"/>
                </a:moveTo>
                <a:cubicBezTo>
                  <a:pt x="6163400" y="1373235"/>
                  <a:pt x="5456665" y="2232559"/>
                  <a:pt x="3847170" y="2509076"/>
                </a:cubicBezTo>
                <a:cubicBezTo>
                  <a:pt x="3341757" y="2595908"/>
                  <a:pt x="2792541" y="2615349"/>
                  <a:pt x="2263772" y="2565125"/>
                </a:cubicBezTo>
                <a:cubicBezTo>
                  <a:pt x="995247" y="2444637"/>
                  <a:pt x="65792" y="1948580"/>
                  <a:pt x="3308" y="1358698"/>
                </a:cubicBezTo>
              </a:path>
            </a:pathLst>
          </a:custGeom>
          <a:noFill/>
          <a:ln w="76200" cap="flat" cmpd="sng">
            <a:solidFill>
              <a:schemeClr val="accent1"/>
            </a:solidFill>
            <a:prstDash val="solid"/>
            <a:round/>
            <a:headEnd type="none" w="med" len="me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zh-TW" altLang="en-US">
              <a:latin typeface="Arial" pitchFamily="34" charset="0"/>
            </a:endParaRPr>
          </a:p>
        </p:txBody>
      </p:sp>
      <p:sp>
        <p:nvSpPr>
          <p:cNvPr id="35" name="Arc 34"/>
          <p:cNvSpPr>
            <a:spLocks/>
          </p:cNvSpPr>
          <p:nvPr/>
        </p:nvSpPr>
        <p:spPr bwMode="auto">
          <a:xfrm flipV="1">
            <a:off x="2843213" y="2276475"/>
            <a:ext cx="5689600" cy="2736850"/>
          </a:xfrm>
          <a:custGeom>
            <a:avLst/>
            <a:gdLst>
              <a:gd name="T0" fmla="*/ 5274681 w 5689600"/>
              <a:gd name="T1" fmla="*/ 656804 h 2736850"/>
              <a:gd name="T2" fmla="*/ 3942494 w 5689600"/>
              <a:gd name="T3" fmla="*/ 2630876 h 2736850"/>
              <a:gd name="T4" fmla="*/ 2240747 w 5689600"/>
              <a:gd name="T5" fmla="*/ 2705646 h 2736850"/>
              <a:gd name="T6" fmla="*/ 262 w 5689600"/>
              <a:gd name="T7" fmla="*/ 1386977 h 27368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89600" h="2736850" stroke="0">
                <a:moveTo>
                  <a:pt x="5274681" y="656804"/>
                </a:moveTo>
                <a:cubicBezTo>
                  <a:pt x="6180234" y="1372270"/>
                  <a:pt x="5548990" y="2307666"/>
                  <a:pt x="3942494" y="2630876"/>
                </a:cubicBezTo>
                <a:cubicBezTo>
                  <a:pt x="3404578" y="2739099"/>
                  <a:pt x="2810522" y="2765200"/>
                  <a:pt x="2240747" y="2705646"/>
                </a:cubicBezTo>
                <a:cubicBezTo>
                  <a:pt x="947008" y="2570421"/>
                  <a:pt x="18210" y="2023764"/>
                  <a:pt x="262" y="1386977"/>
                </a:cubicBezTo>
                <a:lnTo>
                  <a:pt x="2844800" y="1368425"/>
                </a:lnTo>
                <a:lnTo>
                  <a:pt x="5274681" y="656804"/>
                </a:lnTo>
                <a:close/>
              </a:path>
              <a:path w="5689600" h="2736850" fill="none">
                <a:moveTo>
                  <a:pt x="5274681" y="656804"/>
                </a:moveTo>
                <a:cubicBezTo>
                  <a:pt x="6180234" y="1372270"/>
                  <a:pt x="5548990" y="2307666"/>
                  <a:pt x="3942494" y="2630876"/>
                </a:cubicBezTo>
                <a:cubicBezTo>
                  <a:pt x="3404578" y="2739099"/>
                  <a:pt x="2810522" y="2765200"/>
                  <a:pt x="2240747" y="2705646"/>
                </a:cubicBezTo>
                <a:cubicBezTo>
                  <a:pt x="947008" y="2570421"/>
                  <a:pt x="18210" y="2023764"/>
                  <a:pt x="262" y="1386977"/>
                </a:cubicBezTo>
              </a:path>
            </a:pathLst>
          </a:custGeom>
          <a:noFill/>
          <a:ln w="76200" cap="flat" cmpd="sng">
            <a:solidFill>
              <a:schemeClr val="accent1"/>
            </a:solidFill>
            <a:prstDash val="solid"/>
            <a:round/>
            <a:headEnd type="none" w="med" len="me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zh-TW" altLang="en-US">
              <a:latin typeface="Arial" pitchFamily="34" charset="0"/>
            </a:endParaRPr>
          </a:p>
        </p:txBody>
      </p:sp>
      <p:sp>
        <p:nvSpPr>
          <p:cNvPr id="53268" name="Rectangle 38"/>
          <p:cNvSpPr>
            <a:spLocks noChangeArrowheads="1"/>
          </p:cNvSpPr>
          <p:nvPr/>
        </p:nvSpPr>
        <p:spPr bwMode="auto">
          <a:xfrm>
            <a:off x="5219700" y="1700213"/>
            <a:ext cx="237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b="1">
                <a:solidFill>
                  <a:schemeClr val="accent1"/>
                </a:solidFill>
                <a:latin typeface="Arial" charset="0"/>
              </a:rPr>
              <a:t>User-Generated</a:t>
            </a:r>
          </a:p>
        </p:txBody>
      </p:sp>
      <p:sp>
        <p:nvSpPr>
          <p:cNvPr id="53269" name="Rectangle 39"/>
          <p:cNvSpPr>
            <a:spLocks noChangeArrowheads="1"/>
          </p:cNvSpPr>
          <p:nvPr/>
        </p:nvSpPr>
        <p:spPr bwMode="auto">
          <a:xfrm>
            <a:off x="900113" y="1700213"/>
            <a:ext cx="3384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b="1">
                <a:solidFill>
                  <a:schemeClr val="accent1"/>
                </a:solidFill>
                <a:latin typeface="Arial" charset="0"/>
              </a:rPr>
              <a:t>Marketer-Generated</a:t>
            </a:r>
          </a:p>
        </p:txBody>
      </p:sp>
      <p:sp>
        <p:nvSpPr>
          <p:cNvPr id="41" name="Rectangle 40"/>
          <p:cNvSpPr/>
          <p:nvPr/>
        </p:nvSpPr>
        <p:spPr>
          <a:xfrm>
            <a:off x="1547813" y="6638925"/>
            <a:ext cx="6246812" cy="246063"/>
          </a:xfrm>
          <a:prstGeom prst="rect">
            <a:avLst/>
          </a:prstGeom>
        </p:spPr>
        <p:txBody>
          <a:bodyPr>
            <a:spAutoFit/>
          </a:bodyPr>
          <a:lstStyle/>
          <a:p>
            <a:pPr algn="ctr">
              <a:defRPr/>
            </a:pPr>
            <a:r>
              <a:rPr lang="en-US" sz="1000" dirty="0">
                <a:solidFill>
                  <a:schemeClr val="bg1">
                    <a:lumMod val="65000"/>
                  </a:schemeClr>
                </a:solidFill>
                <a:ea typeface="新細明體" charset="0"/>
                <a:cs typeface="新細明體" charset="0"/>
              </a:rPr>
              <a:t>Source: Evans et al. (2010), Social Media Marketing: The Next Generation of Business Engagement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loud 13"/>
          <p:cNvSpPr>
            <a:spLocks/>
          </p:cNvSpPr>
          <p:nvPr/>
        </p:nvSpPr>
        <p:spPr bwMode="auto">
          <a:xfrm>
            <a:off x="1187450" y="2205038"/>
            <a:ext cx="7632700" cy="3527425"/>
          </a:xfrm>
          <a:custGeom>
            <a:avLst/>
            <a:gdLst>
              <a:gd name="T0" fmla="*/ 2147483647 w 43200"/>
              <a:gd name="T1" fmla="*/ 2147483647 h 43200"/>
              <a:gd name="T2" fmla="*/ 2147483647 w 43200"/>
              <a:gd name="T3" fmla="*/ 2147483647 h 43200"/>
              <a:gd name="T4" fmla="*/ 2147483647 w 43200"/>
              <a:gd name="T5" fmla="*/ 2147483647 h 43200"/>
              <a:gd name="T6" fmla="*/ 2147483647 w 43200"/>
              <a:gd name="T7" fmla="*/ 2147483647 h 43200"/>
              <a:gd name="T8" fmla="*/ 2147483647 w 43200"/>
              <a:gd name="T9" fmla="*/ 2147483647 h 43200"/>
              <a:gd name="T10" fmla="*/ 2147483647 w 43200"/>
              <a:gd name="T11" fmla="*/ 2147483647 h 43200"/>
              <a:gd name="T12" fmla="*/ 2147483647 w 43200"/>
              <a:gd name="T13" fmla="*/ 2147483647 h 43200"/>
              <a:gd name="T14" fmla="*/ 2147483647 w 43200"/>
              <a:gd name="T15" fmla="*/ 2147483647 h 43200"/>
              <a:gd name="T16" fmla="*/ 2147483647 w 43200"/>
              <a:gd name="T17" fmla="*/ 2147483647 h 43200"/>
              <a:gd name="T18" fmla="*/ 2147483647 w 43200"/>
              <a:gd name="T19" fmla="*/ 2147483647 h 43200"/>
              <a:gd name="T20" fmla="*/ 2147483647 w 43200"/>
              <a:gd name="T21" fmla="*/ 2147483647 h 43200"/>
              <a:gd name="T22" fmla="*/ 2147483647 w 43200"/>
              <a:gd name="T23" fmla="*/ 2147483647 h 43200"/>
              <a:gd name="T24" fmla="*/ 2147483647 w 43200"/>
              <a:gd name="T25" fmla="*/ 2147483647 h 43200"/>
              <a:gd name="T26" fmla="*/ 2147483647 w 43200"/>
              <a:gd name="T27" fmla="*/ 2147483647 h 43200"/>
              <a:gd name="T28" fmla="*/ 2147483647 w 43200"/>
              <a:gd name="T29" fmla="*/ 2147483647 h 43200"/>
              <a:gd name="T30" fmla="*/ 2147483647 w 43200"/>
              <a:gd name="T31" fmla="*/ 2147483647 h 43200"/>
              <a:gd name="T32" fmla="*/ 2147483647 w 43200"/>
              <a:gd name="T33" fmla="*/ 2147483647 h 43200"/>
              <a:gd name="T34" fmla="*/ 2147483647 w 43200"/>
              <a:gd name="T35" fmla="*/ 2147483647 h 43200"/>
              <a:gd name="T36" fmla="*/ 2147483647 w 43200"/>
              <a:gd name="T37" fmla="*/ 2147483647 h 43200"/>
              <a:gd name="T38" fmla="*/ 2147483647 w 43200"/>
              <a:gd name="T39" fmla="*/ 2147483647 h 43200"/>
              <a:gd name="T40" fmla="*/ 2147483647 w 43200"/>
              <a:gd name="T41" fmla="*/ 2147483647 h 43200"/>
              <a:gd name="T42" fmla="*/ 2147483647 w 43200"/>
              <a:gd name="T43" fmla="*/ 2147483647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noFill/>
          <a:ln w="9525" cap="flat" cmpd="sng">
            <a:solidFill>
              <a:srgbClr val="4A7EBB"/>
            </a:solidFill>
            <a:prstDash val="solid"/>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zh-TW" altLang="en-US">
              <a:latin typeface="Arial" pitchFamily="34" charset="0"/>
            </a:endParaRPr>
          </a:p>
        </p:txBody>
      </p:sp>
      <p:sp>
        <p:nvSpPr>
          <p:cNvPr id="54275" name="Title 1"/>
          <p:cNvSpPr>
            <a:spLocks noGrp="1"/>
          </p:cNvSpPr>
          <p:nvPr>
            <p:ph type="title"/>
          </p:nvPr>
        </p:nvSpPr>
        <p:spPr/>
        <p:txBody>
          <a:bodyPr/>
          <a:lstStyle/>
          <a:p>
            <a:r>
              <a:rPr lang="en-US" altLang="zh-TW" smtClean="0">
                <a:solidFill>
                  <a:srgbClr val="4F81BD"/>
                </a:solidFill>
              </a:rPr>
              <a:t>The New Customer Influence Path</a:t>
            </a:r>
          </a:p>
        </p:txBody>
      </p:sp>
      <p:sp>
        <p:nvSpPr>
          <p:cNvPr id="5427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8D297DE4-B2F6-468A-9D8D-E4ABF0946435}" type="slidenum">
              <a:rPr lang="zh-TW" altLang="en-US" sz="1200">
                <a:solidFill>
                  <a:srgbClr val="898989"/>
                </a:solidFill>
              </a:rPr>
              <a:pPr eaLnBrk="1" hangingPunct="1">
                <a:spcBef>
                  <a:spcPct val="0"/>
                </a:spcBef>
                <a:buFontTx/>
                <a:buNone/>
              </a:pPr>
              <a:t>57</a:t>
            </a:fld>
            <a:endParaRPr lang="zh-TW" altLang="en-US" sz="1200">
              <a:solidFill>
                <a:srgbClr val="898989"/>
              </a:solidFill>
            </a:endParaRPr>
          </a:p>
        </p:txBody>
      </p:sp>
      <p:sp>
        <p:nvSpPr>
          <p:cNvPr id="8" name="Oval 7"/>
          <p:cNvSpPr>
            <a:spLocks noChangeArrowheads="1"/>
          </p:cNvSpPr>
          <p:nvPr/>
        </p:nvSpPr>
        <p:spPr bwMode="auto">
          <a:xfrm>
            <a:off x="3348038" y="3644900"/>
            <a:ext cx="1368425" cy="1368425"/>
          </a:xfrm>
          <a:prstGeom prst="ellipse">
            <a:avLst/>
          </a:prstGeom>
          <a:solidFill>
            <a:srgbClr val="B9CDE5"/>
          </a:solidFill>
          <a:ln w="9525">
            <a:solidFill>
              <a:srgbClr val="4A7EBB"/>
            </a:solidFill>
            <a:round/>
            <a:headEnd/>
            <a:tailEnd/>
          </a:ln>
          <a:effectLst>
            <a:outerShdw blurRad="40000" dist="23000" dir="5400000" rotWithShape="0">
              <a:srgbClr val="808080">
                <a:alpha val="34998"/>
              </a:srgbClr>
            </a:outerShdw>
          </a:effectLst>
        </p:spPr>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smtClean="0">
              <a:solidFill>
                <a:srgbClr val="FFFFFF"/>
              </a:solidFill>
              <a:latin typeface="Calibri" pitchFamily="34" charset="0"/>
            </a:endParaRPr>
          </a:p>
        </p:txBody>
      </p:sp>
      <p:sp>
        <p:nvSpPr>
          <p:cNvPr id="9" name="Trapezoid 8"/>
          <p:cNvSpPr>
            <a:spLocks/>
          </p:cNvSpPr>
          <p:nvPr/>
        </p:nvSpPr>
        <p:spPr bwMode="auto">
          <a:xfrm rot="5400000">
            <a:off x="107156" y="3645695"/>
            <a:ext cx="2016125" cy="1439862"/>
          </a:xfrm>
          <a:custGeom>
            <a:avLst/>
            <a:gdLst>
              <a:gd name="T0" fmla="*/ 0 w 2016125"/>
              <a:gd name="T1" fmla="*/ 1439862 h 1439862"/>
              <a:gd name="T2" fmla="*/ 359966 w 2016125"/>
              <a:gd name="T3" fmla="*/ 0 h 1439862"/>
              <a:gd name="T4" fmla="*/ 1656160 w 2016125"/>
              <a:gd name="T5" fmla="*/ 0 h 1439862"/>
              <a:gd name="T6" fmla="*/ 2016125 w 2016125"/>
              <a:gd name="T7" fmla="*/ 1439862 h 1439862"/>
              <a:gd name="T8" fmla="*/ 0 w 2016125"/>
              <a:gd name="T9" fmla="*/ 1439862 h 14398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6125" h="1439862">
                <a:moveTo>
                  <a:pt x="0" y="1439862"/>
                </a:moveTo>
                <a:lnTo>
                  <a:pt x="359966" y="0"/>
                </a:lnTo>
                <a:lnTo>
                  <a:pt x="1656160" y="0"/>
                </a:lnTo>
                <a:lnTo>
                  <a:pt x="2016125" y="1439862"/>
                </a:lnTo>
                <a:lnTo>
                  <a:pt x="0" y="1439862"/>
                </a:lnTo>
                <a:close/>
              </a:path>
            </a:pathLst>
          </a:custGeom>
          <a:solidFill>
            <a:srgbClr val="FDEADA"/>
          </a:soli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defRPr/>
            </a:pPr>
            <a:endParaRPr lang="zh-TW" altLang="en-US">
              <a:latin typeface="Arial" pitchFamily="34" charset="0"/>
            </a:endParaRPr>
          </a:p>
        </p:txBody>
      </p:sp>
      <p:sp>
        <p:nvSpPr>
          <p:cNvPr id="54279" name="Rectangle 11"/>
          <p:cNvSpPr>
            <a:spLocks noChangeArrowheads="1"/>
          </p:cNvSpPr>
          <p:nvPr/>
        </p:nvSpPr>
        <p:spPr bwMode="auto">
          <a:xfrm>
            <a:off x="395288" y="4221163"/>
            <a:ext cx="1439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b="1">
                <a:solidFill>
                  <a:schemeClr val="accent1"/>
                </a:solidFill>
                <a:ea typeface="標楷體" pitchFamily="65" charset="-120"/>
              </a:rPr>
              <a:t>Awareness</a:t>
            </a:r>
            <a:endParaRPr lang="en-US" altLang="zh-TW" sz="2000" b="1">
              <a:solidFill>
                <a:schemeClr val="accent1"/>
              </a:solidFill>
              <a:latin typeface="Arial" charset="0"/>
              <a:ea typeface="標楷體" pitchFamily="65" charset="-120"/>
            </a:endParaRPr>
          </a:p>
        </p:txBody>
      </p:sp>
      <p:sp>
        <p:nvSpPr>
          <p:cNvPr id="11" name="Trapezoid 10"/>
          <p:cNvSpPr>
            <a:spLocks/>
          </p:cNvSpPr>
          <p:nvPr/>
        </p:nvSpPr>
        <p:spPr bwMode="auto">
          <a:xfrm rot="5400000">
            <a:off x="1978819" y="3572669"/>
            <a:ext cx="1296987" cy="1584325"/>
          </a:xfrm>
          <a:custGeom>
            <a:avLst/>
            <a:gdLst>
              <a:gd name="T0" fmla="*/ 0 w 1296987"/>
              <a:gd name="T1" fmla="*/ 1584325 h 1584325"/>
              <a:gd name="T2" fmla="*/ 324247 w 1296987"/>
              <a:gd name="T3" fmla="*/ 0 h 1584325"/>
              <a:gd name="T4" fmla="*/ 972740 w 1296987"/>
              <a:gd name="T5" fmla="*/ 0 h 1584325"/>
              <a:gd name="T6" fmla="*/ 1296987 w 1296987"/>
              <a:gd name="T7" fmla="*/ 1584325 h 1584325"/>
              <a:gd name="T8" fmla="*/ 0 w 1296987"/>
              <a:gd name="T9" fmla="*/ 1584325 h 1584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6987" h="1584325">
                <a:moveTo>
                  <a:pt x="0" y="1584325"/>
                </a:moveTo>
                <a:lnTo>
                  <a:pt x="324247" y="0"/>
                </a:lnTo>
                <a:lnTo>
                  <a:pt x="972740" y="0"/>
                </a:lnTo>
                <a:lnTo>
                  <a:pt x="1296987" y="1584325"/>
                </a:lnTo>
                <a:lnTo>
                  <a:pt x="0" y="1584325"/>
                </a:lnTo>
                <a:close/>
              </a:path>
            </a:pathLst>
          </a:custGeom>
          <a:solidFill>
            <a:srgbClr val="FCD5B5"/>
          </a:soli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defRPr/>
            </a:pPr>
            <a:endParaRPr lang="zh-TW" altLang="en-US">
              <a:latin typeface="Arial" pitchFamily="34" charset="0"/>
            </a:endParaRPr>
          </a:p>
        </p:txBody>
      </p:sp>
      <p:sp>
        <p:nvSpPr>
          <p:cNvPr id="54281" name="Rectangle 11"/>
          <p:cNvSpPr>
            <a:spLocks noChangeArrowheads="1"/>
          </p:cNvSpPr>
          <p:nvPr/>
        </p:nvSpPr>
        <p:spPr bwMode="auto">
          <a:xfrm>
            <a:off x="1835150" y="4221163"/>
            <a:ext cx="159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b="1">
                <a:solidFill>
                  <a:schemeClr val="accent1"/>
                </a:solidFill>
                <a:ea typeface="標楷體" pitchFamily="65" charset="-120"/>
              </a:rPr>
              <a:t>Consideration</a:t>
            </a:r>
            <a:endParaRPr lang="en-US" altLang="zh-TW" sz="2000" b="1">
              <a:solidFill>
                <a:schemeClr val="accent1"/>
              </a:solidFill>
              <a:latin typeface="Arial" charset="0"/>
              <a:ea typeface="標楷體" pitchFamily="65" charset="-120"/>
            </a:endParaRPr>
          </a:p>
        </p:txBody>
      </p:sp>
      <p:sp>
        <p:nvSpPr>
          <p:cNvPr id="54282" name="Rectangle 11"/>
          <p:cNvSpPr>
            <a:spLocks noChangeArrowheads="1"/>
          </p:cNvSpPr>
          <p:nvPr/>
        </p:nvSpPr>
        <p:spPr bwMode="auto">
          <a:xfrm>
            <a:off x="3492500" y="4221163"/>
            <a:ext cx="11509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800" b="1">
                <a:solidFill>
                  <a:srgbClr val="FF0000"/>
                </a:solidFill>
                <a:latin typeface="Arial" charset="0"/>
              </a:rPr>
              <a:t>Purchase</a:t>
            </a:r>
          </a:p>
        </p:txBody>
      </p:sp>
      <p:pic>
        <p:nvPicPr>
          <p:cNvPr id="54283"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2636838"/>
            <a:ext cx="9779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636838"/>
            <a:ext cx="692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500438"/>
            <a:ext cx="6921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42211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42211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51725" y="30686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78750" y="31067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0"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2565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1"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9241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70463" y="2963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rc 21"/>
          <p:cNvSpPr>
            <a:spLocks/>
          </p:cNvSpPr>
          <p:nvPr/>
        </p:nvSpPr>
        <p:spPr bwMode="auto">
          <a:xfrm>
            <a:off x="2771775" y="3716338"/>
            <a:ext cx="5688013" cy="2592387"/>
          </a:xfrm>
          <a:custGeom>
            <a:avLst/>
            <a:gdLst>
              <a:gd name="T0" fmla="*/ 5349260 w 5688013"/>
              <a:gd name="T1" fmla="*/ 682675 h 2592387"/>
              <a:gd name="T2" fmla="*/ 3847170 w 5688013"/>
              <a:gd name="T3" fmla="*/ 2509076 h 2592387"/>
              <a:gd name="T4" fmla="*/ 2263772 w 5688013"/>
              <a:gd name="T5" fmla="*/ 2565125 h 2592387"/>
              <a:gd name="T6" fmla="*/ 3308 w 5688013"/>
              <a:gd name="T7" fmla="*/ 1358698 h 25923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88013" h="2592387" stroke="0">
                <a:moveTo>
                  <a:pt x="5349260" y="682675"/>
                </a:moveTo>
                <a:cubicBezTo>
                  <a:pt x="6163400" y="1373235"/>
                  <a:pt x="5456665" y="2232559"/>
                  <a:pt x="3847170" y="2509076"/>
                </a:cubicBezTo>
                <a:cubicBezTo>
                  <a:pt x="3341757" y="2595908"/>
                  <a:pt x="2792541" y="2615349"/>
                  <a:pt x="2263772" y="2565125"/>
                </a:cubicBezTo>
                <a:cubicBezTo>
                  <a:pt x="995247" y="2444637"/>
                  <a:pt x="65792" y="1948580"/>
                  <a:pt x="3308" y="1358698"/>
                </a:cubicBezTo>
                <a:lnTo>
                  <a:pt x="2844007" y="1296194"/>
                </a:lnTo>
                <a:lnTo>
                  <a:pt x="5349260" y="682675"/>
                </a:lnTo>
                <a:close/>
              </a:path>
              <a:path w="5688013" h="2592387" fill="none">
                <a:moveTo>
                  <a:pt x="5349260" y="682675"/>
                </a:moveTo>
                <a:cubicBezTo>
                  <a:pt x="6163400" y="1373235"/>
                  <a:pt x="5456665" y="2232559"/>
                  <a:pt x="3847170" y="2509076"/>
                </a:cubicBezTo>
                <a:cubicBezTo>
                  <a:pt x="3341757" y="2595908"/>
                  <a:pt x="2792541" y="2615349"/>
                  <a:pt x="2263772" y="2565125"/>
                </a:cubicBezTo>
                <a:cubicBezTo>
                  <a:pt x="995247" y="2444637"/>
                  <a:pt x="65792" y="1948580"/>
                  <a:pt x="3308" y="1358698"/>
                </a:cubicBezTo>
              </a:path>
            </a:pathLst>
          </a:custGeom>
          <a:noFill/>
          <a:ln w="76200" cap="flat" cmpd="sng">
            <a:solidFill>
              <a:schemeClr val="accent1"/>
            </a:solidFill>
            <a:prstDash val="dash"/>
            <a:round/>
            <a:headEnd type="none" w="med" len="me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zh-TW" altLang="en-US">
              <a:latin typeface="Arial" pitchFamily="34" charset="0"/>
            </a:endParaRPr>
          </a:p>
        </p:txBody>
      </p:sp>
      <p:pic>
        <p:nvPicPr>
          <p:cNvPr id="54294" name="Picture 2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59563" y="3068638"/>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1547813" y="6638925"/>
            <a:ext cx="6246812" cy="246063"/>
          </a:xfrm>
          <a:prstGeom prst="rect">
            <a:avLst/>
          </a:prstGeom>
        </p:spPr>
        <p:txBody>
          <a:bodyPr>
            <a:spAutoFit/>
          </a:bodyPr>
          <a:lstStyle/>
          <a:p>
            <a:pPr algn="ctr">
              <a:defRPr/>
            </a:pPr>
            <a:r>
              <a:rPr lang="en-US" sz="1000" dirty="0">
                <a:solidFill>
                  <a:schemeClr val="bg1">
                    <a:lumMod val="65000"/>
                  </a:schemeClr>
                </a:solidFill>
                <a:ea typeface="新細明體" charset="0"/>
                <a:cs typeface="新細明體" charset="0"/>
              </a:rPr>
              <a:t>Source: Evans et al. (2010), Social Media Marketing: The Next Generation of Business Engagement</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內容版面配置區 2"/>
          <p:cNvSpPr>
            <a:spLocks noGrp="1"/>
          </p:cNvSpPr>
          <p:nvPr>
            <p:ph idx="1"/>
          </p:nvPr>
        </p:nvSpPr>
        <p:spPr/>
        <p:txBody>
          <a:bodyPr/>
          <a:lstStyle/>
          <a:p>
            <a:endParaRPr lang="zh-TW" altLang="en-US" smtClean="0"/>
          </a:p>
        </p:txBody>
      </p:sp>
      <p:sp>
        <p:nvSpPr>
          <p:cNvPr id="5734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FE405E4-2CE3-4404-94C2-C240E3A1E5E2}" type="slidenum">
              <a:rPr lang="zh-TW" altLang="en-US" sz="1200">
                <a:solidFill>
                  <a:srgbClr val="898989"/>
                </a:solidFill>
              </a:rPr>
              <a:pPr eaLnBrk="1" hangingPunct="1">
                <a:spcBef>
                  <a:spcPct val="0"/>
                </a:spcBef>
                <a:buFontTx/>
                <a:buNone/>
              </a:pPr>
              <a:t>58</a:t>
            </a:fld>
            <a:endParaRPr lang="zh-TW" altLang="en-US" sz="1200">
              <a:solidFill>
                <a:srgbClr val="898989"/>
              </a:solidFill>
            </a:endParaRPr>
          </a:p>
        </p:txBody>
      </p:sp>
      <p:pic>
        <p:nvPicPr>
          <p:cNvPr id="5734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125538"/>
            <a:ext cx="8834438" cy="51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矩形 7"/>
          <p:cNvSpPr>
            <a:spLocks noChangeArrowheads="1"/>
          </p:cNvSpPr>
          <p:nvPr/>
        </p:nvSpPr>
        <p:spPr bwMode="auto">
          <a:xfrm>
            <a:off x="395288" y="169863"/>
            <a:ext cx="82089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200">
                <a:solidFill>
                  <a:schemeClr val="accent1"/>
                </a:solidFill>
                <a:latin typeface="Arial" charset="0"/>
              </a:rPr>
              <a:t>Attensity: Track social sentiment across brands and competitors </a:t>
            </a:r>
          </a:p>
          <a:p>
            <a:pPr algn="ctr" eaLnBrk="1" hangingPunct="1">
              <a:spcBef>
                <a:spcPct val="0"/>
              </a:spcBef>
              <a:buFontTx/>
              <a:buNone/>
            </a:pPr>
            <a:r>
              <a:rPr lang="en-US" altLang="zh-TW" sz="2000">
                <a:latin typeface="Arial" charset="0"/>
                <a:hlinkClick r:id="rId3"/>
              </a:rPr>
              <a:t>http://www.attensity.com/</a:t>
            </a:r>
            <a:endParaRPr lang="zh-TW" altLang="en-US" sz="2400">
              <a:latin typeface="Arial" charset="0"/>
            </a:endParaRPr>
          </a:p>
        </p:txBody>
      </p:sp>
      <p:sp>
        <p:nvSpPr>
          <p:cNvPr id="57350" name="矩形 8"/>
          <p:cNvSpPr>
            <a:spLocks noChangeArrowheads="1"/>
          </p:cNvSpPr>
          <p:nvPr/>
        </p:nvSpPr>
        <p:spPr bwMode="auto">
          <a:xfrm>
            <a:off x="1476375" y="6308725"/>
            <a:ext cx="6408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800">
                <a:latin typeface="Arial" charset="0"/>
                <a:hlinkClick r:id="rId4"/>
              </a:rPr>
              <a:t>http://www.youtube.com/watch?v=4goxmBEg2Iw#!</a:t>
            </a:r>
            <a:endParaRPr lang="zh-TW" altLang="en-US" sz="1800">
              <a:latin typeface="Arial"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187450" y="2349500"/>
            <a:ext cx="3024188" cy="3959225"/>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mtClean="0">
              <a:solidFill>
                <a:srgbClr val="403152"/>
              </a:solidFill>
              <a:latin typeface="Calibri" pitchFamily="34" charset="0"/>
            </a:endParaRPr>
          </a:p>
        </p:txBody>
      </p:sp>
      <p:sp>
        <p:nvSpPr>
          <p:cNvPr id="10" name="矩形 9"/>
          <p:cNvSpPr/>
          <p:nvPr/>
        </p:nvSpPr>
        <p:spPr>
          <a:xfrm>
            <a:off x="4356100" y="2349500"/>
            <a:ext cx="3024188" cy="3959225"/>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mtClean="0">
              <a:solidFill>
                <a:srgbClr val="403152"/>
              </a:solidFill>
              <a:latin typeface="Calibri" pitchFamily="34" charset="0"/>
            </a:endParaRPr>
          </a:p>
        </p:txBody>
      </p:sp>
      <p:sp>
        <p:nvSpPr>
          <p:cNvPr id="58372" name="標題 1"/>
          <p:cNvSpPr>
            <a:spLocks noGrp="1"/>
          </p:cNvSpPr>
          <p:nvPr>
            <p:ph type="title"/>
          </p:nvPr>
        </p:nvSpPr>
        <p:spPr>
          <a:xfrm>
            <a:off x="457200" y="188913"/>
            <a:ext cx="8229600" cy="1800225"/>
          </a:xfrm>
        </p:spPr>
        <p:txBody>
          <a:bodyPr/>
          <a:lstStyle/>
          <a:p>
            <a:r>
              <a:rPr lang="en-US" altLang="zh-TW" smtClean="0">
                <a:solidFill>
                  <a:schemeClr val="accent1"/>
                </a:solidFill>
              </a:rPr>
              <a:t>Sentiment Analysis</a:t>
            </a:r>
            <a:br>
              <a:rPr lang="en-US" altLang="zh-TW" smtClean="0">
                <a:solidFill>
                  <a:schemeClr val="accent1"/>
                </a:solidFill>
              </a:rPr>
            </a:br>
            <a:r>
              <a:rPr lang="en-US" altLang="zh-TW" smtClean="0">
                <a:solidFill>
                  <a:schemeClr val="accent1"/>
                </a:solidFill>
              </a:rPr>
              <a:t>vs.</a:t>
            </a:r>
            <a:br>
              <a:rPr lang="en-US" altLang="zh-TW" smtClean="0">
                <a:solidFill>
                  <a:schemeClr val="accent1"/>
                </a:solidFill>
              </a:rPr>
            </a:br>
            <a:r>
              <a:rPr lang="en-US" altLang="zh-TW" smtClean="0">
                <a:solidFill>
                  <a:schemeClr val="accent1"/>
                </a:solidFill>
              </a:rPr>
              <a:t>Subjectivity Analysis</a:t>
            </a:r>
            <a:endParaRPr lang="zh-TW" altLang="en-US" smtClean="0">
              <a:solidFill>
                <a:schemeClr val="accent1"/>
              </a:solidFill>
            </a:endParaRPr>
          </a:p>
        </p:txBody>
      </p:sp>
      <p:sp>
        <p:nvSpPr>
          <p:cNvPr id="5837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2FD74F9A-E91A-42E0-8989-99C1B872F431}" type="slidenum">
              <a:rPr lang="zh-TW" altLang="en-US" sz="1200">
                <a:solidFill>
                  <a:srgbClr val="898989"/>
                </a:solidFill>
              </a:rPr>
              <a:pPr eaLnBrk="1" hangingPunct="1">
                <a:spcBef>
                  <a:spcPct val="0"/>
                </a:spcBef>
                <a:buFontTx/>
                <a:buNone/>
              </a:pPr>
              <a:t>59</a:t>
            </a:fld>
            <a:endParaRPr lang="zh-TW" altLang="en-US" sz="1200">
              <a:solidFill>
                <a:srgbClr val="898989"/>
              </a:solidFill>
            </a:endParaRPr>
          </a:p>
        </p:txBody>
      </p:sp>
      <p:sp>
        <p:nvSpPr>
          <p:cNvPr id="5" name="矩形 4"/>
          <p:cNvSpPr/>
          <p:nvPr/>
        </p:nvSpPr>
        <p:spPr>
          <a:xfrm>
            <a:off x="1331913" y="3284538"/>
            <a:ext cx="2592387" cy="865187"/>
          </a:xfrm>
          <a:prstGeom prst="rect">
            <a:avLst/>
          </a:prstGeom>
          <a:solidFill>
            <a:srgbClr val="CCFF9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00B050"/>
                </a:solidFill>
                <a:latin typeface="Calibri" pitchFamily="34" charset="0"/>
              </a:rPr>
              <a:t>Positive</a:t>
            </a:r>
            <a:endParaRPr lang="zh-TW" altLang="en-US" smtClean="0">
              <a:solidFill>
                <a:srgbClr val="00B050"/>
              </a:solidFill>
              <a:latin typeface="Calibri" pitchFamily="34" charset="0"/>
            </a:endParaRPr>
          </a:p>
        </p:txBody>
      </p:sp>
      <p:sp>
        <p:nvSpPr>
          <p:cNvPr id="6" name="矩形 5"/>
          <p:cNvSpPr/>
          <p:nvPr/>
        </p:nvSpPr>
        <p:spPr>
          <a:xfrm>
            <a:off x="1331913" y="4292600"/>
            <a:ext cx="2592387" cy="865188"/>
          </a:xfrm>
          <a:prstGeom prst="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0000"/>
                </a:solidFill>
                <a:latin typeface="Calibri" pitchFamily="34" charset="0"/>
              </a:rPr>
              <a:t>Negative</a:t>
            </a:r>
            <a:endParaRPr lang="zh-TW" altLang="en-US" smtClean="0">
              <a:solidFill>
                <a:srgbClr val="FF0000"/>
              </a:solidFill>
              <a:latin typeface="Calibri" pitchFamily="34" charset="0"/>
            </a:endParaRPr>
          </a:p>
        </p:txBody>
      </p:sp>
      <p:sp>
        <p:nvSpPr>
          <p:cNvPr id="7" name="矩形 6"/>
          <p:cNvSpPr/>
          <p:nvPr/>
        </p:nvSpPr>
        <p:spPr>
          <a:xfrm>
            <a:off x="1331913" y="5300663"/>
            <a:ext cx="2592387" cy="865187"/>
          </a:xfrm>
          <a:prstGeom prst="rect">
            <a:avLst/>
          </a:prstGeom>
          <a:solidFill>
            <a:schemeClr val="accent5">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376092"/>
                </a:solidFill>
                <a:latin typeface="Calibri" pitchFamily="34" charset="0"/>
              </a:rPr>
              <a:t>Neutral</a:t>
            </a:r>
            <a:endParaRPr lang="zh-TW" altLang="en-US" smtClean="0">
              <a:solidFill>
                <a:srgbClr val="376092"/>
              </a:solidFill>
              <a:latin typeface="Calibri" pitchFamily="34" charset="0"/>
            </a:endParaRPr>
          </a:p>
        </p:txBody>
      </p:sp>
      <p:sp>
        <p:nvSpPr>
          <p:cNvPr id="8" name="矩形 7"/>
          <p:cNvSpPr/>
          <p:nvPr/>
        </p:nvSpPr>
        <p:spPr>
          <a:xfrm>
            <a:off x="4643438" y="5300663"/>
            <a:ext cx="2592387" cy="865187"/>
          </a:xfrm>
          <a:prstGeom prst="rect">
            <a:avLst/>
          </a:prstGeom>
          <a:solidFill>
            <a:schemeClr val="accent5">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376092"/>
                </a:solidFill>
                <a:latin typeface="Calibri" pitchFamily="34" charset="0"/>
              </a:rPr>
              <a:t>Objective</a:t>
            </a:r>
            <a:endParaRPr lang="zh-TW" altLang="en-US" smtClean="0">
              <a:solidFill>
                <a:srgbClr val="376092"/>
              </a:solidFill>
              <a:latin typeface="Calibri" pitchFamily="34" charset="0"/>
            </a:endParaRPr>
          </a:p>
        </p:txBody>
      </p:sp>
      <p:sp>
        <p:nvSpPr>
          <p:cNvPr id="9" name="矩形 8"/>
          <p:cNvSpPr/>
          <p:nvPr/>
        </p:nvSpPr>
        <p:spPr>
          <a:xfrm>
            <a:off x="4643438" y="3284538"/>
            <a:ext cx="2592387" cy="1873250"/>
          </a:xfrm>
          <a:prstGeom prst="rect">
            <a:avLst/>
          </a:prstGeom>
          <a:solidFill>
            <a:schemeClr val="accent4">
              <a:lumMod val="20000"/>
              <a:lumOff val="80000"/>
            </a:schemeClr>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800080"/>
                </a:solidFill>
                <a:latin typeface="Calibri" pitchFamily="34" charset="0"/>
              </a:rPr>
              <a:t>Subjective</a:t>
            </a:r>
            <a:endParaRPr lang="zh-TW" altLang="en-US" smtClean="0">
              <a:solidFill>
                <a:srgbClr val="800080"/>
              </a:solidFill>
              <a:latin typeface="Calibri" pitchFamily="34" charset="0"/>
            </a:endParaRPr>
          </a:p>
        </p:txBody>
      </p:sp>
      <p:sp>
        <p:nvSpPr>
          <p:cNvPr id="58379" name="矩形 11"/>
          <p:cNvSpPr>
            <a:spLocks noChangeArrowheads="1"/>
          </p:cNvSpPr>
          <p:nvPr/>
        </p:nvSpPr>
        <p:spPr bwMode="auto">
          <a:xfrm>
            <a:off x="1331913" y="2349500"/>
            <a:ext cx="25923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rPr>
              <a:t>Sentiment Analysis</a:t>
            </a:r>
          </a:p>
        </p:txBody>
      </p:sp>
      <p:sp>
        <p:nvSpPr>
          <p:cNvPr id="58380" name="矩形 12"/>
          <p:cNvSpPr>
            <a:spLocks noChangeArrowheads="1"/>
          </p:cNvSpPr>
          <p:nvPr/>
        </p:nvSpPr>
        <p:spPr bwMode="auto">
          <a:xfrm>
            <a:off x="4643438" y="2349500"/>
            <a:ext cx="25923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rPr>
              <a:t>Subjectivity Analysis</a:t>
            </a:r>
          </a:p>
        </p:txBody>
      </p:sp>
      <p:sp>
        <p:nvSpPr>
          <p:cNvPr id="15" name="矩形 14"/>
          <p:cNvSpPr/>
          <p:nvPr/>
        </p:nvSpPr>
        <p:spPr>
          <a:xfrm>
            <a:off x="1187450" y="3213100"/>
            <a:ext cx="6192838" cy="201612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mtClean="0">
              <a:solidFill>
                <a:srgbClr val="403152"/>
              </a:solidFill>
              <a:latin typeface="Calibri" pitchFamily="34" charset="0"/>
            </a:endParaRPr>
          </a:p>
        </p:txBody>
      </p:sp>
      <p:sp>
        <p:nvSpPr>
          <p:cNvPr id="16" name="矩形 15"/>
          <p:cNvSpPr/>
          <p:nvPr/>
        </p:nvSpPr>
        <p:spPr>
          <a:xfrm>
            <a:off x="1187450" y="5229225"/>
            <a:ext cx="6192838" cy="10795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mtClean="0">
              <a:solidFill>
                <a:srgbClr val="403152"/>
              </a:solidFill>
              <a:latin typeface="Calibri" pitchFamily="34" charset="0"/>
            </a:endParaRPr>
          </a:p>
        </p:txBody>
      </p:sp>
      <p:sp>
        <p:nvSpPr>
          <p:cNvPr id="17" name="矩形 16"/>
          <p:cNvSpPr/>
          <p:nvPr/>
        </p:nvSpPr>
        <p:spPr>
          <a:xfrm>
            <a:off x="1187450" y="2349500"/>
            <a:ext cx="6192838" cy="863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mtClean="0">
              <a:solidFill>
                <a:srgbClr val="403152"/>
              </a:solidFill>
              <a:latin typeface="Calibr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title"/>
          </p:nvPr>
        </p:nvSpPr>
        <p:spPr>
          <a:xfrm>
            <a:off x="457200" y="274638"/>
            <a:ext cx="8229600" cy="2001837"/>
          </a:xfrm>
        </p:spPr>
        <p:txBody>
          <a:bodyPr/>
          <a:lstStyle/>
          <a:p>
            <a:r>
              <a:rPr lang="en-US" altLang="zh-TW">
                <a:solidFill>
                  <a:schemeClr val="accent1"/>
                </a:solidFill>
                <a:latin typeface="Calibri" charset="0"/>
                <a:ea typeface="標楷體" charset="0"/>
                <a:cs typeface="標楷體" charset="0"/>
              </a:rPr>
              <a:t>Internet Evolution</a:t>
            </a:r>
            <a:br>
              <a:rPr lang="en-US" altLang="zh-TW">
                <a:solidFill>
                  <a:schemeClr val="accent1"/>
                </a:solidFill>
                <a:latin typeface="Calibri" charset="0"/>
                <a:ea typeface="標楷體" charset="0"/>
                <a:cs typeface="標楷體" charset="0"/>
              </a:rPr>
            </a:br>
            <a:r>
              <a:rPr lang="en-US" altLang="zh-TW" sz="3200">
                <a:solidFill>
                  <a:schemeClr val="accent1"/>
                </a:solidFill>
                <a:latin typeface="Calibri" charset="0"/>
                <a:ea typeface="標楷體" charset="0"/>
                <a:cs typeface="標楷體" charset="0"/>
              </a:rPr>
              <a:t>Internet of People (IoP): Social Media</a:t>
            </a:r>
            <a:br>
              <a:rPr lang="en-US" altLang="zh-TW" sz="3200">
                <a:solidFill>
                  <a:schemeClr val="accent1"/>
                </a:solidFill>
                <a:latin typeface="Calibri" charset="0"/>
                <a:ea typeface="標楷體" charset="0"/>
                <a:cs typeface="標楷體" charset="0"/>
              </a:rPr>
            </a:br>
            <a:r>
              <a:rPr lang="en-US" altLang="zh-TW" sz="3200">
                <a:solidFill>
                  <a:schemeClr val="accent1"/>
                </a:solidFill>
                <a:latin typeface="Calibri" charset="0"/>
                <a:ea typeface="標楷體" charset="0"/>
                <a:cs typeface="標楷體" charset="0"/>
              </a:rPr>
              <a:t>Internet of Things (IoT): Machine to Machine</a:t>
            </a:r>
            <a:endParaRPr lang="zh-TW" altLang="en-US" sz="3200">
              <a:solidFill>
                <a:schemeClr val="accent1"/>
              </a:solidFill>
              <a:latin typeface="Calibri" charset="0"/>
              <a:ea typeface="標楷體" charset="0"/>
              <a:cs typeface="標楷體" charset="0"/>
            </a:endParaRPr>
          </a:p>
        </p:txBody>
      </p:sp>
      <p:sp>
        <p:nvSpPr>
          <p:cNvPr id="24579" name="投影片編號版面配置區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新細明體" charset="0"/>
                <a:cs typeface="新細明體" charset="0"/>
              </a:defRPr>
            </a:lvl1pPr>
            <a:lvl2pPr>
              <a:defRPr sz="2800">
                <a:solidFill>
                  <a:schemeClr val="tx1"/>
                </a:solidFill>
                <a:latin typeface="Calibri" charset="0"/>
                <a:ea typeface="新細明體" charset="0"/>
                <a:cs typeface="新細明體" charset="0"/>
              </a:defRPr>
            </a:lvl2pPr>
            <a:lvl3pPr>
              <a:defRPr sz="2400">
                <a:solidFill>
                  <a:schemeClr val="tx1"/>
                </a:solidFill>
                <a:latin typeface="Calibri" charset="0"/>
                <a:ea typeface="新細明體" charset="0"/>
                <a:cs typeface="新細明體" charset="0"/>
              </a:defRPr>
            </a:lvl3pPr>
            <a:lvl4pPr>
              <a:defRPr sz="2000">
                <a:solidFill>
                  <a:schemeClr val="tx1"/>
                </a:solidFill>
                <a:latin typeface="Calibri" charset="0"/>
                <a:ea typeface="新細明體" charset="0"/>
                <a:cs typeface="新細明體" charset="0"/>
              </a:defRPr>
            </a:lvl4pPr>
            <a:lvl5pPr>
              <a:defRPr sz="2000">
                <a:solidFill>
                  <a:schemeClr val="tx1"/>
                </a:solidFill>
                <a:latin typeface="Calibri" charset="0"/>
                <a:ea typeface="新細明體" charset="0"/>
                <a:cs typeface="新細明體" charset="0"/>
              </a:defRPr>
            </a:lvl5pPr>
            <a:lvl6pPr eaLnBrk="0" fontAlgn="base" hangingPunct="0">
              <a:spcAft>
                <a:spcPct val="0"/>
              </a:spcAft>
              <a:buFont typeface="Arial" charset="0"/>
              <a:buChar char="»"/>
              <a:defRPr sz="2000">
                <a:solidFill>
                  <a:schemeClr val="tx1"/>
                </a:solidFill>
                <a:latin typeface="Calibri" charset="0"/>
                <a:ea typeface="新細明體" charset="0"/>
                <a:cs typeface="新細明體" charset="0"/>
              </a:defRPr>
            </a:lvl6pPr>
            <a:lvl7pPr eaLnBrk="0" fontAlgn="base" hangingPunct="0">
              <a:spcAft>
                <a:spcPct val="0"/>
              </a:spcAft>
              <a:buFont typeface="Arial" charset="0"/>
              <a:buChar char="»"/>
              <a:defRPr sz="2000">
                <a:solidFill>
                  <a:schemeClr val="tx1"/>
                </a:solidFill>
                <a:latin typeface="Calibri" charset="0"/>
                <a:ea typeface="新細明體" charset="0"/>
                <a:cs typeface="新細明體" charset="0"/>
              </a:defRPr>
            </a:lvl7pPr>
            <a:lvl8pPr eaLnBrk="0" fontAlgn="base" hangingPunct="0">
              <a:spcAft>
                <a:spcPct val="0"/>
              </a:spcAft>
              <a:buFont typeface="Arial" charset="0"/>
              <a:buChar char="»"/>
              <a:defRPr sz="2000">
                <a:solidFill>
                  <a:schemeClr val="tx1"/>
                </a:solidFill>
                <a:latin typeface="Calibri" charset="0"/>
                <a:ea typeface="新細明體" charset="0"/>
                <a:cs typeface="新細明體" charset="0"/>
              </a:defRPr>
            </a:lvl8pPr>
            <a:lvl9pPr eaLnBrk="0" fontAlgn="base" hangingPunct="0">
              <a:spcAft>
                <a:spcPct val="0"/>
              </a:spcAft>
              <a:buFont typeface="Arial" charset="0"/>
              <a:buChar char="»"/>
              <a:defRPr sz="2000">
                <a:solidFill>
                  <a:schemeClr val="tx1"/>
                </a:solidFill>
                <a:latin typeface="Calibri" charset="0"/>
                <a:ea typeface="新細明體" charset="0"/>
                <a:cs typeface="新細明體" charset="0"/>
              </a:defRPr>
            </a:lvl9pPr>
          </a:lstStyle>
          <a:p>
            <a:fld id="{2718E3A7-FA3B-EC4B-9F10-41476151B042}" type="slidenum">
              <a:rPr lang="zh-TW" altLang="en-US" sz="1200">
                <a:solidFill>
                  <a:srgbClr val="898989"/>
                </a:solidFill>
              </a:rPr>
              <a:pPr/>
              <a:t>6</a:t>
            </a:fld>
            <a:endParaRPr lang="zh-TW" altLang="en-US" sz="1200">
              <a:solidFill>
                <a:srgbClr val="898989"/>
              </a:solidFill>
            </a:endParaRPr>
          </a:p>
        </p:txBody>
      </p:sp>
      <p:sp>
        <p:nvSpPr>
          <p:cNvPr id="5" name="矩形 4"/>
          <p:cNvSpPr/>
          <p:nvPr/>
        </p:nvSpPr>
        <p:spPr>
          <a:xfrm>
            <a:off x="1368425" y="6423025"/>
            <a:ext cx="6804025" cy="461963"/>
          </a:xfrm>
          <a:prstGeom prst="rect">
            <a:avLst/>
          </a:prstGeom>
        </p:spPr>
        <p:txBody>
          <a:bodyPr>
            <a:spAutoFit/>
          </a:bodyPr>
          <a:lstStyle/>
          <a:p>
            <a:pPr algn="ctr"/>
            <a:r>
              <a:rPr lang="en-US" altLang="zh-TW" sz="1200">
                <a:solidFill>
                  <a:srgbClr val="BFBFBF"/>
                </a:solidFill>
              </a:rPr>
              <a:t>Source: Marc Jadoul (2015), The IoT: The next step in internet evolution, March 11, 2015 </a:t>
            </a:r>
            <a:r>
              <a:rPr lang="en-US" altLang="zh-TW" sz="1200">
                <a:solidFill>
                  <a:srgbClr val="BFBFBF"/>
                </a:solidFill>
                <a:hlinkClick r:id="rId2"/>
              </a:rPr>
              <a:t>http://www2.alcatel-lucent.com/techzine/iot-internet-of-things-next-step-evolution/</a:t>
            </a:r>
            <a:endParaRPr lang="en-US" altLang="zh-TW" sz="1200">
              <a:solidFill>
                <a:srgbClr val="BFBFBF"/>
              </a:solidFill>
            </a:endParaRPr>
          </a:p>
        </p:txBody>
      </p:sp>
      <p:pic>
        <p:nvPicPr>
          <p:cNvPr id="24581" name="Picture 2" descr="The next step in internet 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951163"/>
            <a:ext cx="8829675" cy="285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0076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標題 1"/>
          <p:cNvSpPr>
            <a:spLocks noGrp="1"/>
          </p:cNvSpPr>
          <p:nvPr>
            <p:ph type="title"/>
          </p:nvPr>
        </p:nvSpPr>
        <p:spPr/>
        <p:txBody>
          <a:bodyPr/>
          <a:lstStyle/>
          <a:p>
            <a:r>
              <a:rPr lang="en-US" altLang="zh-TW" smtClean="0">
                <a:solidFill>
                  <a:schemeClr val="accent1"/>
                </a:solidFill>
              </a:rPr>
              <a:t>Example of SentiWordNet</a:t>
            </a:r>
            <a:endParaRPr lang="zh-TW" altLang="en-US" smtClean="0">
              <a:solidFill>
                <a:schemeClr val="accent1"/>
              </a:solidFill>
            </a:endParaRPr>
          </a:p>
        </p:txBody>
      </p:sp>
      <p:sp>
        <p:nvSpPr>
          <p:cNvPr id="59395" name="內容版面配置區 2"/>
          <p:cNvSpPr>
            <a:spLocks noGrp="1"/>
          </p:cNvSpPr>
          <p:nvPr>
            <p:ph idx="1"/>
          </p:nvPr>
        </p:nvSpPr>
        <p:spPr>
          <a:xfrm>
            <a:off x="457200" y="1484313"/>
            <a:ext cx="8229600" cy="4968875"/>
          </a:xfrm>
        </p:spPr>
        <p:txBody>
          <a:bodyPr/>
          <a:lstStyle/>
          <a:p>
            <a:pPr>
              <a:buFont typeface="Arial" charset="0"/>
              <a:buNone/>
            </a:pPr>
            <a:r>
              <a:rPr lang="en-US" altLang="zh-TW" sz="2000" smtClean="0"/>
              <a:t>POS	ID	</a:t>
            </a:r>
            <a:r>
              <a:rPr lang="en-US" altLang="zh-TW" sz="2000" smtClean="0">
                <a:solidFill>
                  <a:srgbClr val="00B050"/>
                </a:solidFill>
              </a:rPr>
              <a:t>PosScore</a:t>
            </a:r>
            <a:r>
              <a:rPr lang="en-US" altLang="zh-TW" sz="2000" smtClean="0"/>
              <a:t>	</a:t>
            </a:r>
            <a:r>
              <a:rPr lang="en-US" altLang="zh-TW" sz="2000" smtClean="0">
                <a:solidFill>
                  <a:srgbClr val="FF0000"/>
                </a:solidFill>
              </a:rPr>
              <a:t>NegScore</a:t>
            </a:r>
            <a:r>
              <a:rPr lang="en-US" altLang="zh-TW" sz="2000" smtClean="0"/>
              <a:t>	SynsetTerms	Gloss</a:t>
            </a:r>
          </a:p>
          <a:p>
            <a:pPr>
              <a:buFont typeface="Arial" charset="0"/>
              <a:buNone/>
            </a:pPr>
            <a:r>
              <a:rPr lang="en-US" altLang="zh-TW" sz="2000" smtClean="0"/>
              <a:t>a	00217728	</a:t>
            </a:r>
            <a:r>
              <a:rPr lang="en-US" altLang="zh-TW" sz="2000" smtClean="0">
                <a:solidFill>
                  <a:srgbClr val="00B050"/>
                </a:solidFill>
              </a:rPr>
              <a:t>0.75</a:t>
            </a:r>
            <a:r>
              <a:rPr lang="en-US" altLang="zh-TW" sz="2000" smtClean="0"/>
              <a:t>	0	</a:t>
            </a:r>
            <a:r>
              <a:rPr lang="en-US" altLang="zh-TW" sz="2000" smtClean="0">
                <a:solidFill>
                  <a:srgbClr val="00B050"/>
                </a:solidFill>
              </a:rPr>
              <a:t>beautiful#1</a:t>
            </a:r>
            <a:r>
              <a:rPr lang="en-US" altLang="zh-TW" sz="2000" smtClean="0"/>
              <a:t>	delighting the senses or exciting intellectual or emotional admiration; "a beautiful child"; "beautiful country"; "a beautiful painting"; "a beautiful theory"; "a beautiful party“</a:t>
            </a:r>
          </a:p>
          <a:p>
            <a:pPr>
              <a:buFont typeface="Arial" charset="0"/>
              <a:buNone/>
            </a:pPr>
            <a:r>
              <a:rPr lang="en-US" altLang="zh-TW" sz="2000" smtClean="0"/>
              <a:t>a	00227507	</a:t>
            </a:r>
            <a:r>
              <a:rPr lang="en-US" altLang="zh-TW" sz="2000" smtClean="0">
                <a:solidFill>
                  <a:srgbClr val="00B050"/>
                </a:solidFill>
              </a:rPr>
              <a:t>0.75</a:t>
            </a:r>
            <a:r>
              <a:rPr lang="en-US" altLang="zh-TW" sz="2000" smtClean="0"/>
              <a:t>	0	</a:t>
            </a:r>
            <a:r>
              <a:rPr lang="en-US" altLang="zh-TW" sz="2000" smtClean="0">
                <a:solidFill>
                  <a:srgbClr val="00B050"/>
                </a:solidFill>
              </a:rPr>
              <a:t>best#1</a:t>
            </a:r>
            <a:r>
              <a:rPr lang="en-US" altLang="zh-TW" sz="2000" smtClean="0"/>
              <a:t>	(superlative of `good') having the most positive qualities; "the best film of the year"; "the best solution"; "the best time for planting"; "wore his best suit“</a:t>
            </a:r>
          </a:p>
          <a:p>
            <a:pPr>
              <a:buFont typeface="Arial" charset="0"/>
              <a:buNone/>
            </a:pPr>
            <a:r>
              <a:rPr lang="en-US" altLang="zh-TW" sz="2000" smtClean="0"/>
              <a:t>r	00042614	0	</a:t>
            </a:r>
            <a:r>
              <a:rPr lang="en-US" altLang="zh-TW" sz="2000" smtClean="0">
                <a:solidFill>
                  <a:srgbClr val="FF0000"/>
                </a:solidFill>
              </a:rPr>
              <a:t>0.625</a:t>
            </a:r>
            <a:r>
              <a:rPr lang="en-US" altLang="zh-TW" sz="2000" smtClean="0"/>
              <a:t>	unhappily#2 </a:t>
            </a:r>
            <a:r>
              <a:rPr lang="en-US" altLang="zh-TW" sz="2000" smtClean="0">
                <a:solidFill>
                  <a:srgbClr val="FF0000"/>
                </a:solidFill>
              </a:rPr>
              <a:t>sadly#1</a:t>
            </a:r>
            <a:r>
              <a:rPr lang="en-US" altLang="zh-TW" sz="2000" smtClean="0"/>
              <a:t>	in an unfortunate way; "sadly he died before he could see his grandchild“</a:t>
            </a:r>
          </a:p>
          <a:p>
            <a:pPr>
              <a:buFont typeface="Arial" charset="0"/>
              <a:buNone/>
            </a:pPr>
            <a:r>
              <a:rPr lang="en-US" altLang="zh-TW" sz="2000" smtClean="0"/>
              <a:t>r	00093270	0	</a:t>
            </a:r>
            <a:r>
              <a:rPr lang="en-US" altLang="zh-TW" sz="2000" smtClean="0">
                <a:solidFill>
                  <a:srgbClr val="FF0000"/>
                </a:solidFill>
              </a:rPr>
              <a:t>0.875</a:t>
            </a:r>
            <a:r>
              <a:rPr lang="en-US" altLang="zh-TW" sz="2000" smtClean="0"/>
              <a:t>	woefully#1 </a:t>
            </a:r>
            <a:r>
              <a:rPr lang="en-US" altLang="zh-TW" sz="2000" smtClean="0">
                <a:solidFill>
                  <a:srgbClr val="FF0000"/>
                </a:solidFill>
              </a:rPr>
              <a:t>sadly#3</a:t>
            </a:r>
            <a:r>
              <a:rPr lang="en-US" altLang="zh-TW" sz="2000" smtClean="0"/>
              <a:t> lamentably#1 deplorably#1	in an unfortunate or deplorable manner; "he was sadly neglected"; "it was woefully inadequate“</a:t>
            </a:r>
          </a:p>
          <a:p>
            <a:pPr>
              <a:buFont typeface="Arial" charset="0"/>
              <a:buNone/>
            </a:pPr>
            <a:r>
              <a:rPr lang="en-US" altLang="zh-TW" sz="2000" smtClean="0"/>
              <a:t>r	00404501	0	</a:t>
            </a:r>
            <a:r>
              <a:rPr lang="en-US" altLang="zh-TW" sz="2000" smtClean="0">
                <a:solidFill>
                  <a:srgbClr val="FF0000"/>
                </a:solidFill>
              </a:rPr>
              <a:t>0.25</a:t>
            </a:r>
            <a:r>
              <a:rPr lang="en-US" altLang="zh-TW" sz="2000" smtClean="0"/>
              <a:t>	</a:t>
            </a:r>
            <a:r>
              <a:rPr lang="en-US" altLang="zh-TW" sz="2000" smtClean="0">
                <a:solidFill>
                  <a:srgbClr val="FF0000"/>
                </a:solidFill>
              </a:rPr>
              <a:t>sadly#2</a:t>
            </a:r>
            <a:r>
              <a:rPr lang="en-US" altLang="zh-TW" sz="2000" smtClean="0"/>
              <a:t>	with sadness; in a sad manner; "`She died last night,' he said sadly"</a:t>
            </a:r>
          </a:p>
          <a:p>
            <a:pPr>
              <a:buFont typeface="Arial" charset="0"/>
              <a:buNone/>
            </a:pPr>
            <a:endParaRPr lang="zh-TW" altLang="en-US" sz="2000" smtClean="0"/>
          </a:p>
        </p:txBody>
      </p:sp>
      <p:sp>
        <p:nvSpPr>
          <p:cNvPr id="5939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6DA58DD-2F38-4D62-98FE-E54AFA71906C}" type="slidenum">
              <a:rPr lang="zh-TW" altLang="en-US" sz="1200">
                <a:solidFill>
                  <a:srgbClr val="898989"/>
                </a:solidFill>
              </a:rPr>
              <a:pPr eaLnBrk="1" hangingPunct="1">
                <a:spcBef>
                  <a:spcPct val="0"/>
                </a:spcBef>
                <a:buFontTx/>
                <a:buNone/>
              </a:pPr>
              <a:t>60</a:t>
            </a:fld>
            <a:endParaRPr lang="zh-TW" altLang="en-US" sz="1200">
              <a:solidFill>
                <a:srgbClr val="898989"/>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p:nvPr>
        </p:nvSpPr>
        <p:spPr/>
        <p:txBody>
          <a:bodyPr/>
          <a:lstStyle/>
          <a:p>
            <a:r>
              <a:rPr lang="en-US" altLang="zh-TW" dirty="0" smtClean="0"/>
              <a:t>Summary</a:t>
            </a:r>
            <a:endParaRPr lang="zh-TW" altLang="en-US" dirty="0" smtClean="0"/>
          </a:p>
        </p:txBody>
      </p:sp>
      <p:sp>
        <p:nvSpPr>
          <p:cNvPr id="5123" name="內容版面配置區 2"/>
          <p:cNvSpPr>
            <a:spLocks noGrp="1"/>
          </p:cNvSpPr>
          <p:nvPr>
            <p:ph idx="1"/>
          </p:nvPr>
        </p:nvSpPr>
        <p:spPr/>
        <p:txBody>
          <a:bodyPr/>
          <a:lstStyle/>
          <a:p>
            <a:r>
              <a:rPr lang="en-US" altLang="zh-TW" smtClean="0"/>
              <a:t>Consumer Psychology and Behavior on Social Media</a:t>
            </a:r>
          </a:p>
          <a:p>
            <a:r>
              <a:rPr lang="en-US" altLang="zh-TW" smtClean="0"/>
              <a:t>Social Media Marketing Analytics</a:t>
            </a:r>
          </a:p>
          <a:p>
            <a:pPr lvl="1"/>
            <a:r>
              <a:rPr lang="en-US" altLang="zh-TW" smtClean="0"/>
              <a:t>Social Media Listening</a:t>
            </a:r>
          </a:p>
          <a:p>
            <a:pPr lvl="1"/>
            <a:r>
              <a:rPr lang="en-US" altLang="zh-TW" smtClean="0"/>
              <a:t>Search Analytics</a:t>
            </a:r>
          </a:p>
          <a:p>
            <a:pPr lvl="1"/>
            <a:r>
              <a:rPr lang="en-US" altLang="zh-TW" smtClean="0"/>
              <a:t>Content Analytics</a:t>
            </a:r>
          </a:p>
          <a:p>
            <a:pPr lvl="1"/>
            <a:r>
              <a:rPr lang="en-US" altLang="zh-TW" smtClean="0"/>
              <a:t>Engagement Analytics</a:t>
            </a:r>
          </a:p>
          <a:p>
            <a:r>
              <a:rPr lang="en-US" altLang="zh-TW" smtClean="0"/>
              <a:t>Social Analytics Lifecycle </a:t>
            </a:r>
          </a:p>
          <a:p>
            <a:endParaRPr lang="en-US" altLang="zh-TW" smtClean="0"/>
          </a:p>
          <a:p>
            <a:endParaRPr lang="en-US" altLang="zh-TW" smtClean="0"/>
          </a:p>
          <a:p>
            <a:pPr lvl="1"/>
            <a:endParaRPr lang="en-US" altLang="zh-TW" smtClean="0"/>
          </a:p>
          <a:p>
            <a:pPr lvl="1"/>
            <a:endParaRPr lang="en-US" altLang="zh-TW" smtClean="0"/>
          </a:p>
          <a:p>
            <a:pPr lvl="1"/>
            <a:endParaRPr lang="zh-TW" altLang="en-US" smtClean="0"/>
          </a:p>
        </p:txBody>
      </p:sp>
      <p:sp>
        <p:nvSpPr>
          <p:cNvPr id="512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B06EA1B2-2F9F-463F-A908-645A2706ACCC}" type="slidenum">
              <a:rPr kumimoji="0" lang="zh-TW" altLang="en-US">
                <a:solidFill>
                  <a:srgbClr val="898989"/>
                </a:solidFill>
                <a:latin typeface="Calibri" pitchFamily="34" charset="0"/>
              </a:rPr>
              <a:pPr eaLnBrk="1" hangingPunct="1"/>
              <a:t>61</a:t>
            </a:fld>
            <a:endParaRPr kumimoji="0" lang="zh-TW" altLang="en-US">
              <a:solidFill>
                <a:srgbClr val="898989"/>
              </a:solidFill>
              <a:latin typeface="Calibri" pitchFamily="34" charset="0"/>
            </a:endParaRPr>
          </a:p>
        </p:txBody>
      </p:sp>
    </p:spTree>
    <p:extLst>
      <p:ext uri="{BB962C8B-B14F-4D97-AF65-F5344CB8AC3E}">
        <p14:creationId xmlns:p14="http://schemas.microsoft.com/office/powerpoint/2010/main" val="14061176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p:cNvSpPr>
            <a:spLocks noGrp="1"/>
          </p:cNvSpPr>
          <p:nvPr>
            <p:ph type="title"/>
          </p:nvPr>
        </p:nvSpPr>
        <p:spPr/>
        <p:txBody>
          <a:bodyPr/>
          <a:lstStyle/>
          <a:p>
            <a:r>
              <a:rPr lang="en-US" altLang="zh-TW" smtClean="0">
                <a:solidFill>
                  <a:schemeClr val="tx2"/>
                </a:solidFill>
              </a:rPr>
              <a:t>References</a:t>
            </a:r>
            <a:endParaRPr lang="zh-TW" altLang="en-US" smtClean="0">
              <a:solidFill>
                <a:schemeClr val="tx2"/>
              </a:solidFill>
            </a:endParaRPr>
          </a:p>
        </p:txBody>
      </p:sp>
      <p:sp>
        <p:nvSpPr>
          <p:cNvPr id="60419" name="內容版面配置區 2"/>
          <p:cNvSpPr>
            <a:spLocks noGrp="1"/>
          </p:cNvSpPr>
          <p:nvPr>
            <p:ph idx="1"/>
          </p:nvPr>
        </p:nvSpPr>
        <p:spPr>
          <a:xfrm>
            <a:off x="457200" y="1340768"/>
            <a:ext cx="8229600" cy="4968552"/>
          </a:xfrm>
        </p:spPr>
        <p:txBody>
          <a:bodyPr/>
          <a:lstStyle/>
          <a:p>
            <a:r>
              <a:rPr lang="en-US" altLang="zh-TW" sz="2400" dirty="0" smtClean="0"/>
              <a:t>Chuck </a:t>
            </a:r>
            <a:r>
              <a:rPr lang="en-US" altLang="zh-TW" sz="2400" dirty="0" err="1"/>
              <a:t>Hemann</a:t>
            </a:r>
            <a:r>
              <a:rPr lang="en-US" altLang="zh-TW" sz="2400" dirty="0"/>
              <a:t> and Ken </a:t>
            </a:r>
            <a:r>
              <a:rPr lang="en-US" altLang="zh-TW" sz="2400" dirty="0" err="1"/>
              <a:t>Burbary</a:t>
            </a:r>
            <a:r>
              <a:rPr lang="en-US" altLang="zh-TW" sz="2400" dirty="0"/>
              <a:t>, Digital Marketing Analytics: Making Sense of Consumer Data in a Digital World, Que. 2013</a:t>
            </a:r>
          </a:p>
          <a:p>
            <a:r>
              <a:rPr lang="en-US" altLang="zh-TW" sz="2400" dirty="0" smtClean="0"/>
              <a:t>Dave </a:t>
            </a:r>
            <a:r>
              <a:rPr lang="en-US" altLang="zh-TW" sz="2400" dirty="0"/>
              <a:t>Evans, Susan Bratton, and Jake McKee, Social Media Marketing: The Next Generation of Business Engagement, , </a:t>
            </a:r>
            <a:r>
              <a:rPr lang="en-US" altLang="zh-TW" sz="2400" dirty="0" err="1"/>
              <a:t>Sybex</a:t>
            </a:r>
            <a:r>
              <a:rPr lang="en-US" altLang="zh-TW" sz="2400" dirty="0"/>
              <a:t>, 2010</a:t>
            </a:r>
          </a:p>
          <a:p>
            <a:r>
              <a:rPr lang="en-US" altLang="zh-TW" sz="2400" dirty="0" smtClean="0"/>
              <a:t>Liana </a:t>
            </a:r>
            <a:r>
              <a:rPr lang="en-US" altLang="zh-TW" sz="2400" dirty="0"/>
              <a:t>Evans, Social Media Marketing: Strategies for Engaging in Facebook, Twitter &amp; Other Social Media, Que, 2010.</a:t>
            </a:r>
          </a:p>
          <a:p>
            <a:r>
              <a:rPr lang="en-US" altLang="zh-TW" sz="2400" dirty="0" smtClean="0"/>
              <a:t>Hiroshi </a:t>
            </a:r>
            <a:r>
              <a:rPr lang="en-US" altLang="zh-TW" sz="2400" dirty="0"/>
              <a:t>Ishikawa, Social Big Data Mining Hardcover, CRC Press, 2015</a:t>
            </a:r>
          </a:p>
          <a:p>
            <a:r>
              <a:rPr lang="en-US" altLang="zh-TW" sz="2400" dirty="0" smtClean="0"/>
              <a:t>Data </a:t>
            </a:r>
            <a:r>
              <a:rPr lang="en-US" altLang="zh-TW" sz="2400" dirty="0"/>
              <a:t>Science for Business: What you need to know about data mining and data-analytic thinking, Foster Provost and Tom Fawcett, O'Reilly, 2013</a:t>
            </a:r>
          </a:p>
        </p:txBody>
      </p:sp>
      <p:sp>
        <p:nvSpPr>
          <p:cNvPr id="6042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7BF8A931-DE92-4FE4-B6B5-E5462ADA1B53}" type="slidenum">
              <a:rPr lang="zh-TW" altLang="en-US" sz="1200">
                <a:solidFill>
                  <a:srgbClr val="898989"/>
                </a:solidFill>
              </a:rPr>
              <a:pPr eaLnBrk="1" hangingPunct="1">
                <a:spcBef>
                  <a:spcPct val="0"/>
                </a:spcBef>
                <a:buFontTx/>
                <a:buNone/>
              </a:pPr>
              <a:t>62</a:t>
            </a:fld>
            <a:endParaRPr lang="zh-TW" altLang="en-US" sz="1200">
              <a:solidFill>
                <a:srgbClr val="898989"/>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374B5DA-AE8A-421C-978E-643F0751B180}" type="slidenum">
              <a:rPr lang="zh-TW" altLang="en-US" sz="1200">
                <a:solidFill>
                  <a:srgbClr val="898989"/>
                </a:solidFill>
              </a:rPr>
              <a:pPr eaLnBrk="1" hangingPunct="1">
                <a:spcBef>
                  <a:spcPct val="0"/>
                </a:spcBef>
                <a:buFontTx/>
                <a:buNone/>
              </a:pPr>
              <a:t>63</a:t>
            </a:fld>
            <a:endParaRPr lang="zh-TW" altLang="en-US" sz="1200">
              <a:solidFill>
                <a:srgbClr val="898989"/>
              </a:solidFill>
            </a:endParaRPr>
          </a:p>
        </p:txBody>
      </p:sp>
      <p:sp>
        <p:nvSpPr>
          <p:cNvPr id="4100" name="標題 1"/>
          <p:cNvSpPr txBox="1">
            <a:spLocks/>
          </p:cNvSpPr>
          <p:nvPr/>
        </p:nvSpPr>
        <p:spPr bwMode="auto">
          <a:xfrm>
            <a:off x="179388" y="1687513"/>
            <a:ext cx="87852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3600" b="1" dirty="0">
                <a:solidFill>
                  <a:srgbClr val="FF0000"/>
                </a:solidFill>
                <a:latin typeface="Arial" charset="0"/>
                <a:ea typeface="標楷體" pitchFamily="65" charset="-120"/>
              </a:rPr>
              <a:t>Text Mining and Analytics Technology</a:t>
            </a:r>
            <a:br>
              <a:rPr lang="en-US" altLang="zh-TW" sz="3600" b="1" dirty="0">
                <a:solidFill>
                  <a:srgbClr val="FF0000"/>
                </a:solidFill>
                <a:latin typeface="Arial" charset="0"/>
                <a:ea typeface="標楷體" pitchFamily="65" charset="-120"/>
              </a:rPr>
            </a:br>
            <a:r>
              <a:rPr lang="en-US" altLang="zh-TW" sz="3400" b="1" dirty="0">
                <a:solidFill>
                  <a:srgbClr val="FF0000"/>
                </a:solidFill>
                <a:latin typeface="Arial" charset="0"/>
                <a:ea typeface="標楷體" pitchFamily="65" charset="-120"/>
              </a:rPr>
              <a:t>(</a:t>
            </a:r>
            <a:r>
              <a:rPr lang="zh-TW" altLang="en-US" sz="3400" b="1" dirty="0">
                <a:solidFill>
                  <a:srgbClr val="FF0000"/>
                </a:solidFill>
                <a:latin typeface="Arial" charset="0"/>
                <a:ea typeface="標楷體" pitchFamily="65" charset="-120"/>
              </a:rPr>
              <a:t>文字探勘分析技術</a:t>
            </a:r>
            <a:r>
              <a:rPr lang="en-US" altLang="zh-TW" sz="3400" b="1" dirty="0">
                <a:solidFill>
                  <a:srgbClr val="FF0000"/>
                </a:solidFill>
                <a:latin typeface="Arial" charset="0"/>
                <a:ea typeface="標楷體" pitchFamily="65" charset="-120"/>
              </a:rPr>
              <a:t>)</a:t>
            </a:r>
          </a:p>
        </p:txBody>
      </p:sp>
      <p:sp>
        <p:nvSpPr>
          <p:cNvPr id="4101" name="副標題 2"/>
          <p:cNvSpPr txBox="1">
            <a:spLocks/>
          </p:cNvSpPr>
          <p:nvPr/>
        </p:nvSpPr>
        <p:spPr bwMode="auto">
          <a:xfrm>
            <a:off x="468313" y="4176713"/>
            <a:ext cx="8207375"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lnSpc>
                <a:spcPct val="80000"/>
              </a:lnSpc>
              <a:buFont typeface="Arial" charset="0"/>
              <a:buNone/>
            </a:pPr>
            <a:r>
              <a:rPr kumimoji="0" lang="en-US" altLang="zh-TW" sz="2400" b="1" dirty="0">
                <a:solidFill>
                  <a:srgbClr val="898989"/>
                </a:solidFill>
                <a:latin typeface="Times New Roman" pitchFamily="18" charset="0"/>
                <a:cs typeface="Times New Roman" pitchFamily="18" charset="0"/>
                <a:hlinkClick r:id="rId3"/>
              </a:rPr>
              <a:t>Min-</a:t>
            </a:r>
            <a:r>
              <a:rPr kumimoji="0" lang="en-US" altLang="zh-TW" sz="2400" b="1" dirty="0" err="1">
                <a:solidFill>
                  <a:srgbClr val="898989"/>
                </a:solidFill>
                <a:latin typeface="Times New Roman" pitchFamily="18" charset="0"/>
                <a:cs typeface="Times New Roman" pitchFamily="18" charset="0"/>
                <a:hlinkClick r:id="rId3"/>
              </a:rPr>
              <a:t>Yuh</a:t>
            </a:r>
            <a:r>
              <a:rPr kumimoji="0" lang="en-US" altLang="zh-TW" sz="2400" b="1" dirty="0">
                <a:solidFill>
                  <a:srgbClr val="898989"/>
                </a:solidFill>
                <a:latin typeface="Times New Roman" pitchFamily="18" charset="0"/>
                <a:cs typeface="Times New Roman" pitchFamily="18" charset="0"/>
                <a:hlinkClick r:id="rId3"/>
              </a:rPr>
              <a:t> Day</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zh-TW" altLang="en-US" sz="2400" b="1" dirty="0">
                <a:solidFill>
                  <a:srgbClr val="898989"/>
                </a:solidFill>
                <a:latin typeface="標楷體" pitchFamily="65" charset="-120"/>
                <a:ea typeface="標楷體" pitchFamily="65" charset="-120"/>
                <a:hlinkClick r:id="rId4"/>
              </a:rPr>
              <a:t>戴敏育</a:t>
            </a:r>
            <a:endParaRPr kumimoji="0" lang="en-US" altLang="zh-TW" sz="2400" b="1" dirty="0">
              <a:latin typeface="標楷體" pitchFamily="65" charset="-120"/>
              <a:cs typeface="Times New Roman" pitchFamily="18" charset="0"/>
            </a:endParaRPr>
          </a:p>
          <a:p>
            <a:pPr algn="ctr" eaLnBrk="1" hangingPunct="1">
              <a:lnSpc>
                <a:spcPct val="80000"/>
              </a:lnSpc>
              <a:buFont typeface="Arial" charset="0"/>
              <a:buNone/>
            </a:pPr>
            <a:r>
              <a:rPr kumimoji="0" lang="en-US" altLang="zh-TW" sz="2400" b="1" dirty="0">
                <a:solidFill>
                  <a:schemeClr val="tx2"/>
                </a:solidFill>
                <a:latin typeface="Times New Roman" pitchFamily="18" charset="0"/>
                <a:cs typeface="Times New Roman" pitchFamily="18" charset="0"/>
              </a:rPr>
              <a:t>Assistant Professor</a:t>
            </a: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專任助理教授</a:t>
            </a:r>
            <a:endParaRPr kumimoji="0" lang="en-US" altLang="zh-TW" sz="2400" b="1" dirty="0">
              <a:solidFill>
                <a:schemeClr val="tx2"/>
              </a:solidFill>
              <a:latin typeface="標楷體" pitchFamily="65" charset="-120"/>
              <a:cs typeface="Times New Roman" pitchFamily="18" charset="0"/>
            </a:endParaRP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 </a:t>
            </a:r>
            <a:r>
              <a:rPr kumimoji="0" lang="en-US" altLang="zh-TW" sz="2400" b="1" dirty="0">
                <a:solidFill>
                  <a:srgbClr val="898989"/>
                </a:solidFill>
                <a:latin typeface="Times New Roman" pitchFamily="18" charset="0"/>
                <a:cs typeface="Times New Roman" pitchFamily="18" charset="0"/>
                <a:hlinkClick r:id="rId5"/>
              </a:rPr>
              <a:t>Dept. of Information Management</a:t>
            </a:r>
            <a:r>
              <a:rPr kumimoji="0" lang="en-US" altLang="zh-TW" sz="2400" b="1" dirty="0">
                <a:solidFill>
                  <a:srgbClr val="898989"/>
                </a:solidFill>
                <a:latin typeface="Times New Roman" pitchFamily="18" charset="0"/>
                <a:cs typeface="Times New Roman" pitchFamily="18" charset="0"/>
              </a:rPr>
              <a:t>, </a:t>
            </a:r>
            <a:r>
              <a:rPr kumimoji="0" lang="en-US" altLang="zh-TW" sz="2400" b="1" dirty="0" err="1">
                <a:solidFill>
                  <a:srgbClr val="898989"/>
                </a:solidFill>
                <a:latin typeface="Times New Roman" pitchFamily="18" charset="0"/>
                <a:cs typeface="Times New Roman" pitchFamily="18" charset="0"/>
                <a:hlinkClick r:id="rId6"/>
              </a:rPr>
              <a:t>Tamkang</a:t>
            </a:r>
            <a:r>
              <a:rPr kumimoji="0" lang="en-US" altLang="zh-TW" sz="2400" b="1" dirty="0">
                <a:solidFill>
                  <a:srgbClr val="898989"/>
                </a:solidFill>
                <a:latin typeface="Times New Roman" pitchFamily="18" charset="0"/>
                <a:cs typeface="Times New Roman" pitchFamily="18" charset="0"/>
                <a:hlinkClick r:id="rId6"/>
              </a:rPr>
              <a:t> University</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zh-TW" altLang="en-US" sz="2400" b="1" dirty="0">
                <a:solidFill>
                  <a:srgbClr val="898989"/>
                </a:solidFill>
                <a:latin typeface="Times New Roman" pitchFamily="18" charset="0"/>
                <a:ea typeface="標楷體" pitchFamily="65" charset="-120"/>
                <a:hlinkClick r:id="rId7"/>
              </a:rPr>
              <a:t>淡江大學</a:t>
            </a:r>
            <a:r>
              <a:rPr kumimoji="0" lang="zh-TW" altLang="en-US" sz="2400" b="1" dirty="0">
                <a:solidFill>
                  <a:srgbClr val="898989"/>
                </a:solidFill>
                <a:latin typeface="Times New Roman" pitchFamily="18" charset="0"/>
                <a:ea typeface="標楷體" pitchFamily="65" charset="-120"/>
              </a:rPr>
              <a:t> </a:t>
            </a:r>
            <a:r>
              <a:rPr kumimoji="0" lang="zh-TW" altLang="en-US" sz="2400" b="1" dirty="0">
                <a:solidFill>
                  <a:srgbClr val="898989"/>
                </a:solidFill>
                <a:latin typeface="Times New Roman" pitchFamily="18" charset="0"/>
                <a:ea typeface="標楷體" pitchFamily="65" charset="-120"/>
                <a:hlinkClick r:id="rId8"/>
              </a:rPr>
              <a:t>資訊管理學系</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endParaRPr kumimoji="0" lang="en-US" altLang="zh-TW" sz="900" b="1" dirty="0">
              <a:solidFill>
                <a:srgbClr val="898989"/>
              </a:solidFill>
              <a:cs typeface="Times New Roman" pitchFamily="18" charset="0"/>
              <a:hlinkClick r:id="rId9"/>
            </a:endParaRPr>
          </a:p>
          <a:p>
            <a:pPr algn="ctr" eaLnBrk="1" hangingPunct="1">
              <a:lnSpc>
                <a:spcPct val="80000"/>
              </a:lnSpc>
              <a:buFont typeface="Arial" charset="0"/>
              <a:buNone/>
            </a:pPr>
            <a:r>
              <a:rPr kumimoji="0" lang="en-US" altLang="zh-TW" sz="1200" b="1" dirty="0">
                <a:solidFill>
                  <a:srgbClr val="898989"/>
                </a:solidFill>
                <a:latin typeface="Times New Roman" pitchFamily="18" charset="0"/>
                <a:cs typeface="Times New Roman" pitchFamily="18" charset="0"/>
                <a:hlinkClick r:id="rId3"/>
              </a:rPr>
              <a:t>http://mail. tku.edu.tw/</a:t>
            </a:r>
            <a:r>
              <a:rPr kumimoji="0" lang="en-US" altLang="zh-TW" sz="1200" b="1" dirty="0" err="1">
                <a:solidFill>
                  <a:srgbClr val="898989"/>
                </a:solidFill>
                <a:latin typeface="Times New Roman" pitchFamily="18" charset="0"/>
                <a:cs typeface="Times New Roman" pitchFamily="18" charset="0"/>
                <a:hlinkClick r:id="rId3"/>
              </a:rPr>
              <a:t>myday</a:t>
            </a:r>
            <a:r>
              <a:rPr kumimoji="0" lang="en-US" altLang="zh-TW" sz="1200" b="1" dirty="0">
                <a:solidFill>
                  <a:srgbClr val="898989"/>
                </a:solidFill>
                <a:latin typeface="Times New Roman" pitchFamily="18" charset="0"/>
                <a:cs typeface="Times New Roman" pitchFamily="18" charset="0"/>
                <a:hlinkClick r:id="rId3"/>
              </a:rPr>
              <a:t>/</a:t>
            </a:r>
            <a:endParaRPr kumimoji="0" lang="en-US" altLang="zh-TW" sz="12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en-US" altLang="zh-TW" sz="1200" b="1" dirty="0" smtClean="0">
                <a:solidFill>
                  <a:srgbClr val="898989"/>
                </a:solidFill>
                <a:cs typeface="Times New Roman" pitchFamily="18" charset="0"/>
              </a:rPr>
              <a:t>2016-07</a:t>
            </a:r>
            <a:endParaRPr kumimoji="0" lang="zh-TW" altLang="en-US" sz="2500" b="1" dirty="0">
              <a:solidFill>
                <a:srgbClr val="898989"/>
              </a:solidFill>
              <a:ea typeface="標楷體" pitchFamily="65" charset="-120"/>
            </a:endParaRPr>
          </a:p>
        </p:txBody>
      </p:sp>
      <p:pic>
        <p:nvPicPr>
          <p:cNvPr id="4102" name="Picture 4" descr="http://mail.tku.edu.tw/myday/images/Myday_Photo.jpg"/>
          <p:cNvPicPr>
            <a:picLocks noChangeAspect="1" noChangeArrowheads="1"/>
          </p:cNvPicPr>
          <p:nvPr/>
        </p:nvPicPr>
        <p:blipFill>
          <a:blip r:embed="rId10">
            <a:extLst>
              <a:ext uri="{28A0092B-C50C-407E-A947-70E740481C1C}">
                <a14:useLocalDpi xmlns:a14="http://schemas.microsoft.com/office/drawing/2010/main" val="0"/>
              </a:ext>
            </a:extLst>
          </a:blip>
          <a:srcRect l="10527" t="1544" r="10527" b="25148"/>
          <a:stretch>
            <a:fillRect/>
          </a:stretch>
        </p:blipFill>
        <p:spPr bwMode="auto">
          <a:xfrm>
            <a:off x="2051050" y="4221163"/>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C:\Users\myday\Downloads\TKU-logo-12cm.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37425" y="26988"/>
            <a:ext cx="6334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4"/>
          <p:cNvSpPr txBox="1">
            <a:spLocks noChangeArrowheads="1"/>
          </p:cNvSpPr>
          <p:nvPr/>
        </p:nvSpPr>
        <p:spPr bwMode="auto">
          <a:xfrm>
            <a:off x="7970838" y="-1588"/>
            <a:ext cx="1154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800" b="1">
                <a:solidFill>
                  <a:srgbClr val="FF0000"/>
                </a:solidFill>
              </a:rPr>
              <a:t>Tamkang </a:t>
            </a:r>
            <a:br>
              <a:rPr kumimoji="0" lang="en-US" altLang="zh-TW" sz="1800" b="1">
                <a:solidFill>
                  <a:srgbClr val="FF0000"/>
                </a:solidFill>
              </a:rPr>
            </a:br>
            <a:r>
              <a:rPr kumimoji="0" lang="en-US" altLang="zh-TW" sz="1800" b="1">
                <a:solidFill>
                  <a:srgbClr val="FF0000"/>
                </a:solidFill>
              </a:rPr>
              <a:t>University</a:t>
            </a:r>
            <a:endParaRPr kumimoji="0" lang="zh-TW" altLang="en-US" sz="1800" b="1">
              <a:solidFill>
                <a:srgbClr val="FF0000"/>
              </a:solidFill>
            </a:endParaRPr>
          </a:p>
        </p:txBody>
      </p:sp>
      <p:pic>
        <p:nvPicPr>
          <p:cNvPr id="15" name="Picture 6" descr="C:\Users\myday\Downloads\TKU-title15cm.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27988" y="620713"/>
            <a:ext cx="103981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80313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68313" y="188913"/>
            <a:ext cx="8229600" cy="850900"/>
          </a:xfrm>
        </p:spPr>
        <p:txBody>
          <a:bodyPr/>
          <a:lstStyle/>
          <a:p>
            <a:pPr eaLnBrk="1" hangingPunct="1"/>
            <a:r>
              <a:rPr lang="en-US" altLang="zh-TW" smtClean="0">
                <a:solidFill>
                  <a:schemeClr val="accent1"/>
                </a:solidFill>
              </a:rPr>
              <a:t>Outline</a:t>
            </a:r>
          </a:p>
        </p:txBody>
      </p:sp>
      <p:sp>
        <p:nvSpPr>
          <p:cNvPr id="5123" name="Rectangle 3"/>
          <p:cNvSpPr>
            <a:spLocks noGrp="1" noChangeArrowheads="1"/>
          </p:cNvSpPr>
          <p:nvPr>
            <p:ph type="body" idx="1"/>
          </p:nvPr>
        </p:nvSpPr>
        <p:spPr>
          <a:xfrm>
            <a:off x="250825" y="1125538"/>
            <a:ext cx="8785225" cy="5327650"/>
          </a:xfrm>
        </p:spPr>
        <p:txBody>
          <a:bodyPr/>
          <a:lstStyle/>
          <a:p>
            <a:pPr eaLnBrk="1" hangingPunct="1"/>
            <a:r>
              <a:rPr lang="en-US" altLang="zh-TW" smtClean="0">
                <a:ea typeface="MS PGothic" pitchFamily="34" charset="-128"/>
              </a:rPr>
              <a:t>Text Mining </a:t>
            </a:r>
          </a:p>
          <a:p>
            <a:pPr lvl="1" eaLnBrk="1" hangingPunct="1"/>
            <a:r>
              <a:rPr lang="en-US" altLang="zh-TW" smtClean="0">
                <a:ea typeface="MS PGothic" pitchFamily="34" charset="-128"/>
              </a:rPr>
              <a:t>Differentiate between </a:t>
            </a:r>
            <a:br>
              <a:rPr lang="en-US" altLang="zh-TW" smtClean="0">
                <a:ea typeface="MS PGothic" pitchFamily="34" charset="-128"/>
              </a:rPr>
            </a:br>
            <a:r>
              <a:rPr lang="en-US" altLang="zh-TW" smtClean="0">
                <a:ea typeface="MS PGothic" pitchFamily="34" charset="-128"/>
              </a:rPr>
              <a:t>text mining, Web mining and data mining</a:t>
            </a:r>
          </a:p>
          <a:p>
            <a:pPr eaLnBrk="1" hangingPunct="1"/>
            <a:r>
              <a:rPr lang="en-US" altLang="zh-TW" smtClean="0">
                <a:ea typeface="新細明體" pitchFamily="18" charset="-120"/>
              </a:rPr>
              <a:t>Natural Language Processing (NLP)</a:t>
            </a:r>
          </a:p>
          <a:p>
            <a:pPr eaLnBrk="1" hangingPunct="1"/>
            <a:r>
              <a:rPr lang="en-US" altLang="zh-TW" smtClean="0">
                <a:ea typeface="新細明體" pitchFamily="18" charset="-120"/>
              </a:rPr>
              <a:t>Text Mining Tools and Applications</a:t>
            </a:r>
          </a:p>
        </p:txBody>
      </p:sp>
      <p:sp>
        <p:nvSpPr>
          <p:cNvPr id="5124"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4BE90E9-7C6F-4DE5-B1E4-1C8F142C9562}" type="slidenum">
              <a:rPr lang="en-US" altLang="zh-TW" sz="1200">
                <a:solidFill>
                  <a:srgbClr val="898989"/>
                </a:solidFill>
                <a:ea typeface="MS PGothic" pitchFamily="34" charset="-128"/>
              </a:rPr>
              <a:pPr eaLnBrk="1" hangingPunct="1">
                <a:spcBef>
                  <a:spcPct val="0"/>
                </a:spcBef>
                <a:buFontTx/>
                <a:buNone/>
              </a:pPr>
              <a:t>64</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7979391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5962650"/>
          </a:xfrm>
        </p:spPr>
        <p:txBody>
          <a:bodyPr/>
          <a:lstStyle/>
          <a:p>
            <a:r>
              <a:rPr lang="en-US" altLang="zh-TW" sz="9600" smtClean="0">
                <a:solidFill>
                  <a:srgbClr val="FF0000"/>
                </a:solidFill>
              </a:rPr>
              <a:t>Text Mining and Analytics Technology</a:t>
            </a:r>
            <a:endParaRPr lang="en-US" altLang="zh-TW" sz="9600" smtClean="0"/>
          </a:p>
        </p:txBody>
      </p:sp>
      <p:sp>
        <p:nvSpPr>
          <p:cNvPr id="614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D09906E-197A-486A-A726-065AE77AED20}" type="slidenum">
              <a:rPr lang="zh-TW" altLang="en-US" sz="1200">
                <a:solidFill>
                  <a:srgbClr val="898989"/>
                </a:solidFill>
              </a:rPr>
              <a:pPr eaLnBrk="1" hangingPunct="1">
                <a:spcBef>
                  <a:spcPct val="0"/>
                </a:spcBef>
                <a:buFontTx/>
                <a:buNone/>
              </a:pPr>
              <a:t>65</a:t>
            </a:fld>
            <a:endParaRPr lang="zh-TW" altLang="en-US" sz="1200">
              <a:solidFill>
                <a:srgbClr val="898989"/>
              </a:solidFill>
            </a:endParaRPr>
          </a:p>
        </p:txBody>
      </p:sp>
    </p:spTree>
    <p:extLst>
      <p:ext uri="{BB962C8B-B14F-4D97-AF65-F5344CB8AC3E}">
        <p14:creationId xmlns:p14="http://schemas.microsoft.com/office/powerpoint/2010/main" val="7796570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8"/>
            <a:ext cx="8229600" cy="5962650"/>
          </a:xfrm>
        </p:spPr>
        <p:txBody>
          <a:bodyPr/>
          <a:lstStyle/>
          <a:p>
            <a:r>
              <a:rPr lang="en-US" altLang="zh-TW" sz="9600" smtClean="0">
                <a:solidFill>
                  <a:srgbClr val="FF0000"/>
                </a:solidFill>
              </a:rPr>
              <a:t>Text </a:t>
            </a:r>
            <a:br>
              <a:rPr lang="en-US" altLang="zh-TW" sz="9600" smtClean="0">
                <a:solidFill>
                  <a:srgbClr val="FF0000"/>
                </a:solidFill>
              </a:rPr>
            </a:br>
            <a:r>
              <a:rPr lang="en-US" altLang="zh-TW" sz="9600" smtClean="0">
                <a:solidFill>
                  <a:srgbClr val="FF0000"/>
                </a:solidFill>
              </a:rPr>
              <a:t>Mining Techniques </a:t>
            </a:r>
            <a:endParaRPr lang="en-US" altLang="zh-TW" sz="9600" smtClean="0"/>
          </a:p>
        </p:txBody>
      </p:sp>
      <p:sp>
        <p:nvSpPr>
          <p:cNvPr id="71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8A46178-005B-4C33-94F1-86D82783CED0}" type="slidenum">
              <a:rPr lang="zh-TW" altLang="en-US" sz="1200">
                <a:solidFill>
                  <a:srgbClr val="898989"/>
                </a:solidFill>
              </a:rPr>
              <a:pPr eaLnBrk="1" hangingPunct="1">
                <a:spcBef>
                  <a:spcPct val="0"/>
                </a:spcBef>
                <a:buFontTx/>
                <a:buNone/>
              </a:pPr>
              <a:t>66</a:t>
            </a:fld>
            <a:endParaRPr lang="zh-TW" altLang="en-US" sz="1200">
              <a:solidFill>
                <a:srgbClr val="898989"/>
              </a:solidFill>
            </a:endParaRPr>
          </a:p>
        </p:txBody>
      </p:sp>
    </p:spTree>
    <p:extLst>
      <p:ext uri="{BB962C8B-B14F-4D97-AF65-F5344CB8AC3E}">
        <p14:creationId xmlns:p14="http://schemas.microsoft.com/office/powerpoint/2010/main" val="18989812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229600" cy="5962650"/>
          </a:xfrm>
        </p:spPr>
        <p:txBody>
          <a:bodyPr/>
          <a:lstStyle/>
          <a:p>
            <a:r>
              <a:rPr lang="en-US" altLang="zh-TW" sz="9600" smtClean="0">
                <a:solidFill>
                  <a:srgbClr val="FF0000"/>
                </a:solidFill>
              </a:rPr>
              <a:t>Natural Language Processing</a:t>
            </a:r>
            <a:br>
              <a:rPr lang="en-US" altLang="zh-TW" sz="9600" smtClean="0">
                <a:solidFill>
                  <a:srgbClr val="FF0000"/>
                </a:solidFill>
              </a:rPr>
            </a:br>
            <a:r>
              <a:rPr lang="en-US" altLang="zh-TW" sz="9600" smtClean="0">
                <a:solidFill>
                  <a:srgbClr val="FF0000"/>
                </a:solidFill>
              </a:rPr>
              <a:t>(NLP) </a:t>
            </a:r>
            <a:endParaRPr lang="en-US" altLang="zh-TW" sz="9600" smtClean="0"/>
          </a:p>
        </p:txBody>
      </p:sp>
      <p:sp>
        <p:nvSpPr>
          <p:cNvPr id="819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EFEA64B5-2626-4467-801E-DFA0E7B7CA46}" type="slidenum">
              <a:rPr lang="zh-TW" altLang="en-US" sz="1200">
                <a:solidFill>
                  <a:srgbClr val="898989"/>
                </a:solidFill>
              </a:rPr>
              <a:pPr eaLnBrk="1" hangingPunct="1">
                <a:spcBef>
                  <a:spcPct val="0"/>
                </a:spcBef>
                <a:buFontTx/>
                <a:buNone/>
              </a:pPr>
              <a:t>67</a:t>
            </a:fld>
            <a:endParaRPr lang="zh-TW" altLang="en-US" sz="1200">
              <a:solidFill>
                <a:srgbClr val="898989"/>
              </a:solidFill>
            </a:endParaRPr>
          </a:p>
        </p:txBody>
      </p:sp>
    </p:spTree>
    <p:extLst>
      <p:ext uri="{BB962C8B-B14F-4D97-AF65-F5344CB8AC3E}">
        <p14:creationId xmlns:p14="http://schemas.microsoft.com/office/powerpoint/2010/main" val="2764616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457200" y="0"/>
            <a:ext cx="8229600" cy="836613"/>
          </a:xfrm>
        </p:spPr>
        <p:txBody>
          <a:bodyPr/>
          <a:lstStyle/>
          <a:p>
            <a:r>
              <a:rPr lang="en-US" altLang="zh-TW" smtClean="0">
                <a:solidFill>
                  <a:schemeClr val="accent1"/>
                </a:solidFill>
              </a:rPr>
              <a:t>Text Mining</a:t>
            </a:r>
            <a:endParaRPr lang="zh-TW" altLang="en-US" smtClean="0">
              <a:solidFill>
                <a:schemeClr val="accent1"/>
              </a:solidFill>
            </a:endParaRPr>
          </a:p>
        </p:txBody>
      </p:sp>
      <p:sp>
        <p:nvSpPr>
          <p:cNvPr id="921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AB1EFA8-4DE9-467A-A381-85BC253EC32A}" type="slidenum">
              <a:rPr lang="zh-TW" altLang="en-US" sz="1200">
                <a:solidFill>
                  <a:srgbClr val="898989"/>
                </a:solidFill>
                <a:ea typeface="MS PGothic" pitchFamily="34" charset="-128"/>
              </a:rPr>
              <a:pPr eaLnBrk="1" hangingPunct="1">
                <a:spcBef>
                  <a:spcPct val="0"/>
                </a:spcBef>
                <a:buFontTx/>
                <a:buNone/>
              </a:pPr>
              <a:t>68</a:t>
            </a:fld>
            <a:endParaRPr lang="zh-TW" altLang="en-US" sz="1200">
              <a:solidFill>
                <a:srgbClr val="898989"/>
              </a:solidFill>
              <a:ea typeface="MS PGothic" pitchFamily="34" charset="-128"/>
            </a:endParaRPr>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600" y="981075"/>
            <a:ext cx="3748088"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矩形 5"/>
          <p:cNvSpPr>
            <a:spLocks noChangeArrowheads="1"/>
          </p:cNvSpPr>
          <p:nvPr/>
        </p:nvSpPr>
        <p:spPr bwMode="auto">
          <a:xfrm>
            <a:off x="1835150" y="6611938"/>
            <a:ext cx="568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latin typeface="Arial" charset="0"/>
                <a:ea typeface="MS PGothic" pitchFamily="34" charset="-128"/>
                <a:hlinkClick r:id="rId3"/>
              </a:rPr>
              <a:t>http://www.amazon.com/Text-Mining-Applications-Michael-Berry/dp/0470749822/</a:t>
            </a:r>
            <a:endParaRPr lang="zh-TW" altLang="en-US" sz="1000">
              <a:latin typeface="Arial" charset="0"/>
              <a:ea typeface="MS PGothic" pitchFamily="34" charset="-128"/>
            </a:endParaRPr>
          </a:p>
        </p:txBody>
      </p:sp>
    </p:spTree>
    <p:extLst>
      <p:ext uri="{BB962C8B-B14F-4D97-AF65-F5344CB8AC3E}">
        <p14:creationId xmlns:p14="http://schemas.microsoft.com/office/powerpoint/2010/main" val="14841088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a:xfrm>
            <a:off x="457200" y="188913"/>
            <a:ext cx="8229600" cy="1079500"/>
          </a:xfrm>
        </p:spPr>
        <p:txBody>
          <a:bodyPr/>
          <a:lstStyle/>
          <a:p>
            <a:r>
              <a:rPr lang="en-US" altLang="zh-TW" smtClean="0">
                <a:solidFill>
                  <a:schemeClr val="accent1"/>
                </a:solidFill>
              </a:rPr>
              <a:t>Web Mining and </a:t>
            </a:r>
            <a:br>
              <a:rPr lang="en-US" altLang="zh-TW" smtClean="0">
                <a:solidFill>
                  <a:schemeClr val="accent1"/>
                </a:solidFill>
              </a:rPr>
            </a:br>
            <a:r>
              <a:rPr lang="en-US" altLang="zh-TW" smtClean="0">
                <a:solidFill>
                  <a:schemeClr val="accent1"/>
                </a:solidFill>
              </a:rPr>
              <a:t>Social Networking</a:t>
            </a:r>
            <a:endParaRPr lang="zh-TW" altLang="en-US" smtClean="0">
              <a:solidFill>
                <a:schemeClr val="accent1"/>
              </a:solidFill>
            </a:endParaRPr>
          </a:p>
        </p:txBody>
      </p:sp>
      <p:sp>
        <p:nvSpPr>
          <p:cNvPr id="1024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34657B1-4C6A-411B-A8F5-0738EEC17CDF}" type="slidenum">
              <a:rPr lang="zh-TW" altLang="en-US" sz="1200">
                <a:solidFill>
                  <a:srgbClr val="898989"/>
                </a:solidFill>
                <a:ea typeface="MS PGothic" pitchFamily="34" charset="-128"/>
              </a:rPr>
              <a:pPr eaLnBrk="1" hangingPunct="1">
                <a:spcBef>
                  <a:spcPct val="0"/>
                </a:spcBef>
                <a:buFontTx/>
                <a:buNone/>
              </a:pPr>
              <a:t>69</a:t>
            </a:fld>
            <a:endParaRPr lang="zh-TW" altLang="en-US" sz="1200">
              <a:solidFill>
                <a:srgbClr val="898989"/>
              </a:solidFill>
              <a:ea typeface="MS PGothic" pitchFamily="34" charset="-128"/>
            </a:endParaRPr>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1412875"/>
            <a:ext cx="3565525"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矩形 5"/>
          <p:cNvSpPr>
            <a:spLocks noChangeArrowheads="1"/>
          </p:cNvSpPr>
          <p:nvPr/>
        </p:nvSpPr>
        <p:spPr bwMode="auto">
          <a:xfrm>
            <a:off x="1692275" y="6611938"/>
            <a:ext cx="59578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latin typeface="Arial" charset="0"/>
                <a:ea typeface="MS PGothic" pitchFamily="34" charset="-128"/>
                <a:hlinkClick r:id="rId3"/>
              </a:rPr>
              <a:t>http://www.amazon.com/Web-Mining-Social-Networking-Applications/dp/1441977341</a:t>
            </a:r>
            <a:endParaRPr lang="zh-TW" altLang="en-US" sz="1000">
              <a:latin typeface="Arial" charset="0"/>
              <a:ea typeface="MS PGothic" pitchFamily="34" charset="-128"/>
            </a:endParaRPr>
          </a:p>
        </p:txBody>
      </p:sp>
    </p:spTree>
    <p:extLst>
      <p:ext uri="{BB962C8B-B14F-4D97-AF65-F5344CB8AC3E}">
        <p14:creationId xmlns:p14="http://schemas.microsoft.com/office/powerpoint/2010/main" val="394176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a:xfrm>
            <a:off x="457200" y="274638"/>
            <a:ext cx="8229600" cy="777875"/>
          </a:xfrm>
        </p:spPr>
        <p:txBody>
          <a:bodyPr/>
          <a:lstStyle/>
          <a:p>
            <a:r>
              <a:rPr lang="en-US" altLang="zh-TW" smtClean="0">
                <a:solidFill>
                  <a:srgbClr val="4F81BD"/>
                </a:solidFill>
              </a:rPr>
              <a:t>Emotions</a:t>
            </a:r>
            <a:endParaRPr lang="zh-TW" altLang="en-US" smtClean="0">
              <a:solidFill>
                <a:srgbClr val="4F81BD"/>
              </a:solidFill>
            </a:endParaRPr>
          </a:p>
        </p:txBody>
      </p:sp>
      <p:sp>
        <p:nvSpPr>
          <p:cNvPr id="21507" name="投影片編號版面配置區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fld id="{830A0DC9-FA81-485B-A717-AA0DBAB3A038}" type="slidenum">
              <a:rPr lang="zh-TW" altLang="en-US" sz="1200" smtClean="0">
                <a:solidFill>
                  <a:srgbClr val="898989"/>
                </a:solidFill>
              </a:rPr>
              <a:pPr eaLnBrk="1" hangingPunct="1">
                <a:spcBef>
                  <a:spcPct val="0"/>
                </a:spcBef>
                <a:buFontTx/>
                <a:buNone/>
              </a:pPr>
              <a:t>7</a:t>
            </a:fld>
            <a:endParaRPr lang="zh-TW" altLang="en-US" sz="1200" smtClean="0">
              <a:solidFill>
                <a:srgbClr val="898989"/>
              </a:solidFill>
            </a:endParaRPr>
          </a:p>
        </p:txBody>
      </p:sp>
      <p:sp>
        <p:nvSpPr>
          <p:cNvPr id="21508"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lang="en-US" altLang="zh-TW" sz="1200">
                <a:solidFill>
                  <a:srgbClr val="A6A6A6"/>
                </a:solidFill>
                <a:latin typeface="Arial" charset="0"/>
              </a:rPr>
              <a:t>Source: Bing Liu (2011) , “Web Data Mining: Exploring Hyperlinks, Contents, and Usage Data,” Springer, 2nd Edition,</a:t>
            </a:r>
            <a:endParaRPr lang="zh-TW" altLang="en-US" sz="1200">
              <a:solidFill>
                <a:srgbClr val="A6A6A6"/>
              </a:solidFill>
              <a:latin typeface="Arial" charset="0"/>
            </a:endParaRPr>
          </a:p>
        </p:txBody>
      </p:sp>
      <p:sp>
        <p:nvSpPr>
          <p:cNvPr id="2" name="Rounded Rectangle 1"/>
          <p:cNvSpPr/>
          <p:nvPr/>
        </p:nvSpPr>
        <p:spPr>
          <a:xfrm>
            <a:off x="1475656" y="2204864"/>
            <a:ext cx="2592288" cy="936104"/>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4000" dirty="0"/>
              <a:t>Love</a:t>
            </a:r>
          </a:p>
        </p:txBody>
      </p:sp>
      <p:sp>
        <p:nvSpPr>
          <p:cNvPr id="7" name="Rounded Rectangle 6"/>
          <p:cNvSpPr/>
          <p:nvPr/>
        </p:nvSpPr>
        <p:spPr>
          <a:xfrm>
            <a:off x="1547664" y="3573016"/>
            <a:ext cx="2592288" cy="936104"/>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4000" dirty="0"/>
              <a:t>Joy</a:t>
            </a:r>
          </a:p>
        </p:txBody>
      </p:sp>
      <p:sp>
        <p:nvSpPr>
          <p:cNvPr id="8" name="Rounded Rectangle 7"/>
          <p:cNvSpPr/>
          <p:nvPr/>
        </p:nvSpPr>
        <p:spPr>
          <a:xfrm>
            <a:off x="1547664" y="4941168"/>
            <a:ext cx="2592288" cy="93610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4000" dirty="0"/>
              <a:t>Surprise</a:t>
            </a:r>
          </a:p>
        </p:txBody>
      </p:sp>
      <p:sp>
        <p:nvSpPr>
          <p:cNvPr id="9" name="Rounded Rectangle 8"/>
          <p:cNvSpPr>
            <a:spLocks noChangeArrowheads="1"/>
          </p:cNvSpPr>
          <p:nvPr/>
        </p:nvSpPr>
        <p:spPr bwMode="auto">
          <a:xfrm>
            <a:off x="4859338" y="2205038"/>
            <a:ext cx="2592387" cy="936625"/>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sz="4000" dirty="0">
                <a:solidFill>
                  <a:schemeClr val="lt1"/>
                </a:solidFill>
                <a:latin typeface="+mn-lt"/>
                <a:ea typeface="+mn-ea"/>
              </a:rPr>
              <a:t>Anger</a:t>
            </a:r>
          </a:p>
        </p:txBody>
      </p:sp>
      <p:sp>
        <p:nvSpPr>
          <p:cNvPr id="10" name="Rounded Rectangle 9"/>
          <p:cNvSpPr>
            <a:spLocks noChangeArrowheads="1"/>
          </p:cNvSpPr>
          <p:nvPr/>
        </p:nvSpPr>
        <p:spPr bwMode="auto">
          <a:xfrm>
            <a:off x="4859338" y="3573463"/>
            <a:ext cx="2592387" cy="935037"/>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sz="4000" dirty="0">
                <a:solidFill>
                  <a:schemeClr val="lt1"/>
                </a:solidFill>
                <a:latin typeface="+mn-lt"/>
                <a:ea typeface="+mn-ea"/>
              </a:rPr>
              <a:t>Sadness</a:t>
            </a:r>
          </a:p>
        </p:txBody>
      </p:sp>
      <p:sp>
        <p:nvSpPr>
          <p:cNvPr id="11" name="Rounded Rectangle 10"/>
          <p:cNvSpPr>
            <a:spLocks noChangeArrowheads="1"/>
          </p:cNvSpPr>
          <p:nvPr/>
        </p:nvSpPr>
        <p:spPr bwMode="auto">
          <a:xfrm>
            <a:off x="4859338" y="5013325"/>
            <a:ext cx="2592387" cy="936625"/>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sz="4000" dirty="0">
                <a:solidFill>
                  <a:schemeClr val="lt1"/>
                </a:solidFill>
                <a:latin typeface="+mn-lt"/>
                <a:ea typeface="+mn-ea"/>
              </a:rPr>
              <a:t>Fear</a:t>
            </a:r>
          </a:p>
        </p:txBody>
      </p:sp>
      <p:pic>
        <p:nvPicPr>
          <p:cNvPr id="215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1058863"/>
            <a:ext cx="942975" cy="942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5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039813"/>
            <a:ext cx="933450" cy="962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5258895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a:xfrm>
            <a:off x="457200" y="188913"/>
            <a:ext cx="8229600" cy="1368425"/>
          </a:xfrm>
        </p:spPr>
        <p:txBody>
          <a:bodyPr/>
          <a:lstStyle/>
          <a:p>
            <a:r>
              <a:rPr lang="en-US" altLang="zh-TW" sz="3200" smtClean="0">
                <a:solidFill>
                  <a:schemeClr val="accent1"/>
                </a:solidFill>
              </a:rPr>
              <a:t>Mining the Social Web: </a:t>
            </a:r>
            <a:br>
              <a:rPr lang="en-US" altLang="zh-TW" sz="3200" smtClean="0">
                <a:solidFill>
                  <a:schemeClr val="accent1"/>
                </a:solidFill>
              </a:rPr>
            </a:br>
            <a:r>
              <a:rPr lang="en-US" altLang="zh-TW" sz="3200" smtClean="0">
                <a:solidFill>
                  <a:schemeClr val="accent1"/>
                </a:solidFill>
              </a:rPr>
              <a:t>Analyzing Data from Facebook, Twitter, LinkedIn, and Other Social Media Sites</a:t>
            </a:r>
            <a:endParaRPr lang="zh-TW" altLang="en-US" sz="3200" smtClean="0">
              <a:solidFill>
                <a:schemeClr val="accent1"/>
              </a:solidFill>
            </a:endParaRPr>
          </a:p>
        </p:txBody>
      </p:sp>
      <p:sp>
        <p:nvSpPr>
          <p:cNvPr id="1126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E70C555E-AFBD-4FC7-BE3E-CDBB62B4EE27}" type="slidenum">
              <a:rPr lang="zh-TW" altLang="en-US" sz="1200">
                <a:solidFill>
                  <a:srgbClr val="898989"/>
                </a:solidFill>
                <a:ea typeface="MS PGothic" pitchFamily="34" charset="-128"/>
              </a:rPr>
              <a:pPr eaLnBrk="1" hangingPunct="1">
                <a:spcBef>
                  <a:spcPct val="0"/>
                </a:spcBef>
                <a:buFontTx/>
                <a:buNone/>
              </a:pPr>
              <a:t>70</a:t>
            </a:fld>
            <a:endParaRPr lang="zh-TW" altLang="en-US" sz="1200">
              <a:solidFill>
                <a:srgbClr val="898989"/>
              </a:solidFill>
              <a:ea typeface="MS PGothic" pitchFamily="34" charset="-128"/>
            </a:endParaRPr>
          </a:p>
        </p:txBody>
      </p:sp>
      <p:pic>
        <p:nvPicPr>
          <p:cNvPr id="112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1557338"/>
            <a:ext cx="353218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矩形 6"/>
          <p:cNvSpPr>
            <a:spLocks noChangeArrowheads="1"/>
          </p:cNvSpPr>
          <p:nvPr/>
        </p:nvSpPr>
        <p:spPr bwMode="auto">
          <a:xfrm>
            <a:off x="1619250" y="6611938"/>
            <a:ext cx="55451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latin typeface="Arial" charset="0"/>
                <a:ea typeface="MS PGothic" pitchFamily="34" charset="-128"/>
                <a:hlinkClick r:id="rId3"/>
              </a:rPr>
              <a:t>http://www.amazon.com/Mining-Social-Web-Analyzing-Facebook/dp/1449388345</a:t>
            </a:r>
            <a:endParaRPr lang="zh-TW" altLang="en-US" sz="1000">
              <a:latin typeface="Arial" charset="0"/>
              <a:ea typeface="MS PGothic" pitchFamily="34" charset="-128"/>
            </a:endParaRPr>
          </a:p>
        </p:txBody>
      </p:sp>
    </p:spTree>
    <p:extLst>
      <p:ext uri="{BB962C8B-B14F-4D97-AF65-F5344CB8AC3E}">
        <p14:creationId xmlns:p14="http://schemas.microsoft.com/office/powerpoint/2010/main" val="20790025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457200" y="44450"/>
            <a:ext cx="8229600" cy="1143000"/>
          </a:xfrm>
        </p:spPr>
        <p:txBody>
          <a:bodyPr/>
          <a:lstStyle/>
          <a:p>
            <a:r>
              <a:rPr lang="en-US" altLang="zh-TW" sz="4000" smtClean="0">
                <a:solidFill>
                  <a:schemeClr val="accent1"/>
                </a:solidFill>
              </a:rPr>
              <a:t>Web Data Mining: </a:t>
            </a:r>
            <a:r>
              <a:rPr lang="en-US" altLang="zh-TW" sz="3600" smtClean="0">
                <a:solidFill>
                  <a:schemeClr val="accent1"/>
                </a:solidFill>
              </a:rPr>
              <a:t/>
            </a:r>
            <a:br>
              <a:rPr lang="en-US" altLang="zh-TW" sz="3600" smtClean="0">
                <a:solidFill>
                  <a:schemeClr val="accent1"/>
                </a:solidFill>
              </a:rPr>
            </a:br>
            <a:r>
              <a:rPr lang="en-US" altLang="zh-TW" sz="3200" smtClean="0">
                <a:solidFill>
                  <a:schemeClr val="accent1"/>
                </a:solidFill>
              </a:rPr>
              <a:t>Exploring Hyperlinks, Contents, and Usage Data</a:t>
            </a:r>
            <a:endParaRPr lang="zh-TW" altLang="en-US" sz="3200" smtClean="0">
              <a:solidFill>
                <a:schemeClr val="accent1"/>
              </a:solidFill>
            </a:endParaRPr>
          </a:p>
        </p:txBody>
      </p:sp>
      <p:sp>
        <p:nvSpPr>
          <p:cNvPr id="1229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37C28C1-51C4-4231-BEEC-4FD9BD43066F}" type="slidenum">
              <a:rPr lang="zh-TW" altLang="en-US" sz="1200">
                <a:solidFill>
                  <a:srgbClr val="898989"/>
                </a:solidFill>
                <a:ea typeface="MS PGothic" pitchFamily="34" charset="-128"/>
              </a:rPr>
              <a:pPr eaLnBrk="1" hangingPunct="1">
                <a:spcBef>
                  <a:spcPct val="0"/>
                </a:spcBef>
                <a:buFontTx/>
                <a:buNone/>
              </a:pPr>
              <a:t>71</a:t>
            </a:fld>
            <a:endParaRPr lang="zh-TW" altLang="en-US" sz="1200">
              <a:solidFill>
                <a:srgbClr val="898989"/>
              </a:solidFill>
              <a:ea typeface="MS PGothic" pitchFamily="34" charset="-128"/>
            </a:endParaRPr>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1341438"/>
            <a:ext cx="3362325"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矩形 5"/>
          <p:cNvSpPr>
            <a:spLocks noChangeArrowheads="1"/>
          </p:cNvSpPr>
          <p:nvPr/>
        </p:nvSpPr>
        <p:spPr bwMode="auto">
          <a:xfrm>
            <a:off x="1763713" y="6611938"/>
            <a:ext cx="59578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latin typeface="Arial" charset="0"/>
                <a:ea typeface="MS PGothic" pitchFamily="34" charset="-128"/>
                <a:hlinkClick r:id="rId3"/>
              </a:rPr>
              <a:t>http://www.amazon.com/Web-Data-Mining-Data-Centric-Applications/dp/3540378812</a:t>
            </a:r>
            <a:endParaRPr lang="zh-TW" altLang="en-US" sz="1000">
              <a:latin typeface="Arial" charset="0"/>
              <a:ea typeface="MS PGothic" pitchFamily="34" charset="-128"/>
            </a:endParaRPr>
          </a:p>
        </p:txBody>
      </p:sp>
    </p:spTree>
    <p:extLst>
      <p:ext uri="{BB962C8B-B14F-4D97-AF65-F5344CB8AC3E}">
        <p14:creationId xmlns:p14="http://schemas.microsoft.com/office/powerpoint/2010/main" val="887484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a:xfrm>
            <a:off x="468313" y="188913"/>
            <a:ext cx="8229600" cy="1143000"/>
          </a:xfrm>
        </p:spPr>
        <p:txBody>
          <a:bodyPr/>
          <a:lstStyle/>
          <a:p>
            <a:r>
              <a:rPr lang="en-US" altLang="zh-TW" sz="4000" smtClean="0">
                <a:solidFill>
                  <a:schemeClr val="accent1"/>
                </a:solidFill>
              </a:rPr>
              <a:t>Search Engines: </a:t>
            </a:r>
            <a:br>
              <a:rPr lang="en-US" altLang="zh-TW" sz="4000" smtClean="0">
                <a:solidFill>
                  <a:schemeClr val="accent1"/>
                </a:solidFill>
              </a:rPr>
            </a:br>
            <a:r>
              <a:rPr lang="en-US" altLang="zh-TW" sz="4000" smtClean="0">
                <a:solidFill>
                  <a:schemeClr val="accent1"/>
                </a:solidFill>
              </a:rPr>
              <a:t>Information Retrieval in Practice</a:t>
            </a:r>
            <a:endParaRPr lang="zh-TW" altLang="en-US" sz="4000" smtClean="0">
              <a:solidFill>
                <a:schemeClr val="accent1"/>
              </a:solidFill>
            </a:endParaRPr>
          </a:p>
        </p:txBody>
      </p:sp>
      <p:sp>
        <p:nvSpPr>
          <p:cNvPr id="13315" name="投影片編號版面配置區 3"/>
          <p:cNvSpPr>
            <a:spLocks noGrp="1"/>
          </p:cNvSpPr>
          <p:nvPr>
            <p:ph type="sldNum" sz="quarter" idx="12"/>
          </p:nvPr>
        </p:nvSpPr>
        <p:spPr bwMode="auto">
          <a:xfrm>
            <a:off x="8316913" y="6597650"/>
            <a:ext cx="792162" cy="260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28E24CD-EA7D-4EAC-B0A1-CDAB42852C55}" type="slidenum">
              <a:rPr lang="zh-TW" altLang="en-US" sz="1200">
                <a:solidFill>
                  <a:srgbClr val="898989"/>
                </a:solidFill>
                <a:ea typeface="MS PGothic" pitchFamily="34" charset="-128"/>
              </a:rPr>
              <a:pPr eaLnBrk="1" hangingPunct="1">
                <a:spcBef>
                  <a:spcPct val="0"/>
                </a:spcBef>
                <a:buFontTx/>
                <a:buNone/>
              </a:pPr>
              <a:t>72</a:t>
            </a:fld>
            <a:endParaRPr lang="zh-TW" altLang="en-US" sz="1200">
              <a:solidFill>
                <a:srgbClr val="898989"/>
              </a:solidFill>
              <a:ea typeface="MS PGothic" pitchFamily="34" charset="-128"/>
            </a:endParaRPr>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484313"/>
            <a:ext cx="3806825" cy="49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矩形 5"/>
          <p:cNvSpPr>
            <a:spLocks noChangeArrowheads="1"/>
          </p:cNvSpPr>
          <p:nvPr/>
        </p:nvSpPr>
        <p:spPr bwMode="auto">
          <a:xfrm>
            <a:off x="1547813" y="6611938"/>
            <a:ext cx="6264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latin typeface="Arial" charset="0"/>
                <a:ea typeface="MS PGothic" pitchFamily="34" charset="-128"/>
                <a:hlinkClick r:id="rId3"/>
              </a:rPr>
              <a:t>http://www.amazon.com/Search-Engines-Information-Retrieval-Practice/dp/0136072240</a:t>
            </a:r>
            <a:endParaRPr lang="zh-TW" altLang="en-US" sz="1000">
              <a:latin typeface="Arial" charset="0"/>
              <a:ea typeface="MS PGothic" pitchFamily="34" charset="-128"/>
            </a:endParaRPr>
          </a:p>
        </p:txBody>
      </p:sp>
    </p:spTree>
    <p:extLst>
      <p:ext uri="{BB962C8B-B14F-4D97-AF65-F5344CB8AC3E}">
        <p14:creationId xmlns:p14="http://schemas.microsoft.com/office/powerpoint/2010/main" val="12411447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0"/>
            <a:ext cx="8229600" cy="1773238"/>
          </a:xfrm>
        </p:spPr>
        <p:txBody>
          <a:bodyPr/>
          <a:lstStyle/>
          <a:p>
            <a:r>
              <a:rPr lang="en-US" altLang="zh-TW" sz="2400" smtClean="0">
                <a:solidFill>
                  <a:srgbClr val="4F81BD"/>
                </a:solidFill>
              </a:rPr>
              <a:t>Christopher D. Manning and Hinrich Schütze (1999), </a:t>
            </a:r>
            <a:r>
              <a:rPr lang="en-US" altLang="zh-TW" sz="3200" smtClean="0">
                <a:solidFill>
                  <a:srgbClr val="4F81BD"/>
                </a:solidFill>
              </a:rPr>
              <a:t>Foundations of </a:t>
            </a:r>
            <a:br>
              <a:rPr lang="en-US" altLang="zh-TW" sz="3200" smtClean="0">
                <a:solidFill>
                  <a:srgbClr val="4F81BD"/>
                </a:solidFill>
              </a:rPr>
            </a:br>
            <a:r>
              <a:rPr lang="en-US" altLang="zh-TW" sz="3200" smtClean="0">
                <a:solidFill>
                  <a:srgbClr val="4F81BD"/>
                </a:solidFill>
              </a:rPr>
              <a:t>Statistical Natural Language Processing</a:t>
            </a:r>
            <a:r>
              <a:rPr lang="en-US" altLang="zh-TW" sz="2400" smtClean="0">
                <a:solidFill>
                  <a:srgbClr val="4F81BD"/>
                </a:solidFill>
              </a:rPr>
              <a:t>, </a:t>
            </a:r>
            <a:br>
              <a:rPr lang="en-US" altLang="zh-TW" sz="2400" smtClean="0">
                <a:solidFill>
                  <a:srgbClr val="4F81BD"/>
                </a:solidFill>
              </a:rPr>
            </a:br>
            <a:r>
              <a:rPr lang="en-US" altLang="zh-TW" sz="2400" smtClean="0">
                <a:solidFill>
                  <a:srgbClr val="4F81BD"/>
                </a:solidFill>
              </a:rPr>
              <a:t>The MIT Press</a:t>
            </a:r>
          </a:p>
        </p:txBody>
      </p:sp>
      <p:sp>
        <p:nvSpPr>
          <p:cNvPr id="143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35F34CB-1A93-4B81-9614-1BD67DEFB963}" type="slidenum">
              <a:rPr lang="zh-TW" altLang="en-US" sz="1200">
                <a:solidFill>
                  <a:srgbClr val="898989"/>
                </a:solidFill>
              </a:rPr>
              <a:pPr eaLnBrk="1" hangingPunct="1">
                <a:spcBef>
                  <a:spcPct val="0"/>
                </a:spcBef>
                <a:buFontTx/>
                <a:buNone/>
              </a:pPr>
              <a:t>73</a:t>
            </a:fld>
            <a:endParaRPr lang="zh-TW" altLang="en-US" sz="1200">
              <a:solidFill>
                <a:srgbClr val="898989"/>
              </a:solidFill>
            </a:endParaRPr>
          </a:p>
        </p:txBody>
      </p:sp>
      <p:pic>
        <p:nvPicPr>
          <p:cNvPr id="1434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1425" y="1844675"/>
            <a:ext cx="4113213" cy="470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p:cNvSpPr>
            <a:spLocks noChangeArrowheads="1"/>
          </p:cNvSpPr>
          <p:nvPr/>
        </p:nvSpPr>
        <p:spPr bwMode="auto">
          <a:xfrm>
            <a:off x="971550" y="6567488"/>
            <a:ext cx="71294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latin typeface="Arial" charset="0"/>
                <a:hlinkClick r:id="rId3"/>
              </a:rPr>
              <a:t>http://www.amazon.com/Foundations-Statistical-Natural-Language-Processing/dp/0262133601</a:t>
            </a:r>
            <a:endParaRPr lang="en-US" altLang="zh-TW" sz="1200">
              <a:latin typeface="Arial" charset="0"/>
            </a:endParaRPr>
          </a:p>
        </p:txBody>
      </p:sp>
    </p:spTree>
    <p:extLst>
      <p:ext uri="{BB962C8B-B14F-4D97-AF65-F5344CB8AC3E}">
        <p14:creationId xmlns:p14="http://schemas.microsoft.com/office/powerpoint/2010/main" val="14113852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115888"/>
            <a:ext cx="8229600" cy="1301750"/>
          </a:xfrm>
        </p:spPr>
        <p:txBody>
          <a:bodyPr/>
          <a:lstStyle/>
          <a:p>
            <a:r>
              <a:rPr lang="en-US" altLang="zh-TW" sz="2400" smtClean="0">
                <a:solidFill>
                  <a:srgbClr val="4F81BD"/>
                </a:solidFill>
              </a:rPr>
              <a:t>Steven Bird, Ewan Klein and Edward Loper (2009), </a:t>
            </a:r>
            <a:br>
              <a:rPr lang="en-US" altLang="zh-TW" sz="2400" smtClean="0">
                <a:solidFill>
                  <a:srgbClr val="4F81BD"/>
                </a:solidFill>
              </a:rPr>
            </a:br>
            <a:r>
              <a:rPr lang="en-US" altLang="zh-TW" sz="3600" smtClean="0">
                <a:solidFill>
                  <a:srgbClr val="4F81BD"/>
                </a:solidFill>
              </a:rPr>
              <a:t>Natural Language Processing with Python</a:t>
            </a:r>
            <a:r>
              <a:rPr lang="en-US" altLang="zh-TW" sz="2400" smtClean="0">
                <a:solidFill>
                  <a:srgbClr val="4F81BD"/>
                </a:solidFill>
              </a:rPr>
              <a:t>, </a:t>
            </a:r>
            <a:br>
              <a:rPr lang="en-US" altLang="zh-TW" sz="2400" smtClean="0">
                <a:solidFill>
                  <a:srgbClr val="4F81BD"/>
                </a:solidFill>
              </a:rPr>
            </a:br>
            <a:r>
              <a:rPr lang="en-US" altLang="zh-TW" sz="2400" smtClean="0">
                <a:solidFill>
                  <a:srgbClr val="4F81BD"/>
                </a:solidFill>
              </a:rPr>
              <a:t>O'Reilly Media</a:t>
            </a:r>
          </a:p>
        </p:txBody>
      </p:sp>
      <p:sp>
        <p:nvSpPr>
          <p:cNvPr id="153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D02C11F-9A7E-4246-8796-AFF8DE0EB94C}" type="slidenum">
              <a:rPr lang="zh-TW" altLang="en-US" sz="1200">
                <a:solidFill>
                  <a:srgbClr val="898989"/>
                </a:solidFill>
              </a:rPr>
              <a:pPr eaLnBrk="1" hangingPunct="1">
                <a:spcBef>
                  <a:spcPct val="0"/>
                </a:spcBef>
                <a:buFontTx/>
                <a:buNone/>
              </a:pPr>
              <a:t>74</a:t>
            </a:fld>
            <a:endParaRPr lang="zh-TW" altLang="en-US" sz="1200">
              <a:solidFill>
                <a:srgbClr val="898989"/>
              </a:solidFill>
            </a:endParaRPr>
          </a:p>
        </p:txBody>
      </p:sp>
      <p:pic>
        <p:nvPicPr>
          <p:cNvPr id="1536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512888"/>
            <a:ext cx="3805237"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6"/>
          <p:cNvSpPr>
            <a:spLocks noChangeArrowheads="1"/>
          </p:cNvSpPr>
          <p:nvPr/>
        </p:nvSpPr>
        <p:spPr bwMode="auto">
          <a:xfrm>
            <a:off x="1763713" y="6581775"/>
            <a:ext cx="6246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latin typeface="Arial" charset="0"/>
                <a:hlinkClick r:id="rId3"/>
              </a:rPr>
              <a:t>http://www.amazon.com/Natural-Language-Processing-Python-Steven/dp/0596516495</a:t>
            </a:r>
            <a:endParaRPr lang="en-US" altLang="zh-TW" sz="1200">
              <a:latin typeface="Arial" charset="0"/>
            </a:endParaRPr>
          </a:p>
        </p:txBody>
      </p:sp>
    </p:spTree>
    <p:extLst>
      <p:ext uri="{BB962C8B-B14F-4D97-AF65-F5344CB8AC3E}">
        <p14:creationId xmlns:p14="http://schemas.microsoft.com/office/powerpoint/2010/main" val="473134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68313" y="0"/>
            <a:ext cx="8229600" cy="1143000"/>
          </a:xfrm>
        </p:spPr>
        <p:txBody>
          <a:bodyPr/>
          <a:lstStyle/>
          <a:p>
            <a:r>
              <a:rPr lang="en-US" altLang="zh-TW" sz="3600" smtClean="0">
                <a:solidFill>
                  <a:srgbClr val="4F81BD"/>
                </a:solidFill>
              </a:rPr>
              <a:t>Natural Language Processing with Python</a:t>
            </a:r>
            <a:br>
              <a:rPr lang="en-US" altLang="zh-TW" sz="3600" smtClean="0">
                <a:solidFill>
                  <a:srgbClr val="4F81BD"/>
                </a:solidFill>
              </a:rPr>
            </a:br>
            <a:r>
              <a:rPr lang="en-US" altLang="zh-TW" sz="2800" smtClean="0">
                <a:solidFill>
                  <a:srgbClr val="4F81BD"/>
                </a:solidFill>
              </a:rPr>
              <a:t>– Analyzing Text with the Natural Language Toolkit</a:t>
            </a:r>
          </a:p>
        </p:txBody>
      </p:sp>
      <p:sp>
        <p:nvSpPr>
          <p:cNvPr id="1638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C19842E-BCEC-461C-A973-7D67A4CBA634}" type="slidenum">
              <a:rPr lang="zh-TW" altLang="en-US" sz="1200">
                <a:solidFill>
                  <a:srgbClr val="898989"/>
                </a:solidFill>
              </a:rPr>
              <a:pPr eaLnBrk="1" hangingPunct="1">
                <a:spcBef>
                  <a:spcPct val="0"/>
                </a:spcBef>
                <a:buFontTx/>
                <a:buNone/>
              </a:pPr>
              <a:t>75</a:t>
            </a:fld>
            <a:endParaRPr lang="zh-TW" altLang="en-US" sz="1200">
              <a:solidFill>
                <a:srgbClr val="898989"/>
              </a:solidFill>
            </a:endParaRPr>
          </a:p>
        </p:txBody>
      </p:sp>
      <p:pic>
        <p:nvPicPr>
          <p:cNvPr id="1638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9144000"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5"/>
          <p:cNvSpPr>
            <a:spLocks noChangeArrowheads="1"/>
          </p:cNvSpPr>
          <p:nvPr/>
        </p:nvSpPr>
        <p:spPr bwMode="auto">
          <a:xfrm>
            <a:off x="3276600" y="6459538"/>
            <a:ext cx="2709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latin typeface="Arial" charset="0"/>
                <a:hlinkClick r:id="rId3"/>
              </a:rPr>
              <a:t>http://www.nltk.org/book/</a:t>
            </a:r>
            <a:endParaRPr lang="en-US" altLang="zh-TW" sz="1800">
              <a:latin typeface="Arial" charset="0"/>
            </a:endParaRPr>
          </a:p>
        </p:txBody>
      </p:sp>
    </p:spTree>
    <p:extLst>
      <p:ext uri="{BB962C8B-B14F-4D97-AF65-F5344CB8AC3E}">
        <p14:creationId xmlns:p14="http://schemas.microsoft.com/office/powerpoint/2010/main" val="6289946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68313" y="188913"/>
            <a:ext cx="8229600" cy="1143000"/>
          </a:xfrm>
        </p:spPr>
        <p:txBody>
          <a:bodyPr/>
          <a:lstStyle/>
          <a:p>
            <a:r>
              <a:rPr lang="en-US" altLang="zh-TW" smtClean="0">
                <a:solidFill>
                  <a:srgbClr val="4F81BD"/>
                </a:solidFill>
              </a:rPr>
              <a:t>Nitin Hardeniya (2015), </a:t>
            </a:r>
            <a:br>
              <a:rPr lang="en-US" altLang="zh-TW" smtClean="0">
                <a:solidFill>
                  <a:srgbClr val="4F81BD"/>
                </a:solidFill>
              </a:rPr>
            </a:br>
            <a:r>
              <a:rPr lang="en-US" altLang="zh-TW" smtClean="0">
                <a:solidFill>
                  <a:srgbClr val="4F81BD"/>
                </a:solidFill>
              </a:rPr>
              <a:t>NLTK Essentials, Packt Publishing</a:t>
            </a:r>
          </a:p>
        </p:txBody>
      </p:sp>
      <p:sp>
        <p:nvSpPr>
          <p:cNvPr id="1741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8E87A5B3-3F16-468A-9FA2-0A92A73083E6}" type="slidenum">
              <a:rPr lang="zh-TW" altLang="en-US" sz="1200">
                <a:solidFill>
                  <a:srgbClr val="898989"/>
                </a:solidFill>
              </a:rPr>
              <a:pPr eaLnBrk="1" hangingPunct="1">
                <a:spcBef>
                  <a:spcPct val="0"/>
                </a:spcBef>
                <a:buFontTx/>
                <a:buNone/>
              </a:pPr>
              <a:t>76</a:t>
            </a:fld>
            <a:endParaRPr lang="zh-TW" altLang="en-US" sz="1200">
              <a:solidFill>
                <a:srgbClr val="898989"/>
              </a:solidFill>
            </a:endParaRPr>
          </a:p>
        </p:txBody>
      </p:sp>
      <p:pic>
        <p:nvPicPr>
          <p:cNvPr id="1741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1465263"/>
            <a:ext cx="4043363"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5"/>
          <p:cNvSpPr>
            <a:spLocks noChangeArrowheads="1"/>
          </p:cNvSpPr>
          <p:nvPr/>
        </p:nvSpPr>
        <p:spPr bwMode="auto">
          <a:xfrm>
            <a:off x="1476375" y="6546850"/>
            <a:ext cx="5975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latin typeface="Arial" charset="0"/>
                <a:hlinkClick r:id="rId3"/>
              </a:rPr>
              <a:t>http://www.amazon.com/NLTK-Essentials-Nitin-Hardeniya/dp/1784396907</a:t>
            </a:r>
            <a:endParaRPr lang="en-US" altLang="zh-TW" sz="1200">
              <a:latin typeface="Arial" charset="0"/>
            </a:endParaRPr>
          </a:p>
        </p:txBody>
      </p:sp>
    </p:spTree>
    <p:extLst>
      <p:ext uri="{BB962C8B-B14F-4D97-AF65-F5344CB8AC3E}">
        <p14:creationId xmlns:p14="http://schemas.microsoft.com/office/powerpoint/2010/main" val="15992274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565150" y="115888"/>
            <a:ext cx="8229600" cy="2305050"/>
          </a:xfrm>
        </p:spPr>
        <p:txBody>
          <a:bodyPr/>
          <a:lstStyle/>
          <a:p>
            <a:r>
              <a:rPr lang="en-US" altLang="zh-TW" sz="8000" smtClean="0">
                <a:solidFill>
                  <a:srgbClr val="FF0000"/>
                </a:solidFill>
              </a:rPr>
              <a:t>Text Mining</a:t>
            </a:r>
            <a:br>
              <a:rPr lang="en-US" altLang="zh-TW" sz="8000" smtClean="0">
                <a:solidFill>
                  <a:srgbClr val="FF0000"/>
                </a:solidFill>
              </a:rPr>
            </a:br>
            <a:r>
              <a:rPr lang="en-US" altLang="zh-TW" sz="8000" smtClean="0">
                <a:solidFill>
                  <a:srgbClr val="FF0000"/>
                </a:solidFill>
              </a:rPr>
              <a:t>(text data mining)</a:t>
            </a:r>
            <a:endParaRPr lang="zh-TW" altLang="en-US" sz="8000" smtClean="0">
              <a:solidFill>
                <a:srgbClr val="FF0000"/>
              </a:solidFill>
            </a:endParaRPr>
          </a:p>
        </p:txBody>
      </p:sp>
      <p:sp>
        <p:nvSpPr>
          <p:cNvPr id="28674" name="內容版面配置區 2"/>
          <p:cNvSpPr>
            <a:spLocks noGrp="1"/>
          </p:cNvSpPr>
          <p:nvPr>
            <p:ph idx="1"/>
          </p:nvPr>
        </p:nvSpPr>
        <p:spPr>
          <a:xfrm>
            <a:off x="395288" y="2997200"/>
            <a:ext cx="8229600" cy="3455988"/>
          </a:xfrm>
        </p:spPr>
        <p:txBody>
          <a:bodyPr/>
          <a:lstStyle/>
          <a:p>
            <a:pPr marL="457200" lvl="1" indent="0" algn="ctr">
              <a:buFont typeface="Arial" pitchFamily="34" charset="0"/>
              <a:buNone/>
              <a:defRPr/>
            </a:pPr>
            <a:r>
              <a:rPr lang="en-US" altLang="zh-TW" sz="5400" b="1" dirty="0" smtClean="0">
                <a:solidFill>
                  <a:schemeClr val="accent1">
                    <a:lumMod val="75000"/>
                  </a:schemeClr>
                </a:solidFill>
                <a:cs typeface="新細明體" pitchFamily="18" charset="-120"/>
              </a:rPr>
              <a:t>the process of </a:t>
            </a:r>
            <a:br>
              <a:rPr lang="en-US" altLang="zh-TW" sz="5400" b="1" dirty="0" smtClean="0">
                <a:solidFill>
                  <a:schemeClr val="accent1">
                    <a:lumMod val="75000"/>
                  </a:schemeClr>
                </a:solidFill>
                <a:cs typeface="新細明體" pitchFamily="18" charset="-120"/>
              </a:rPr>
            </a:br>
            <a:r>
              <a:rPr lang="en-US" altLang="zh-TW" sz="5400" b="1" dirty="0" smtClean="0">
                <a:solidFill>
                  <a:schemeClr val="accent1">
                    <a:lumMod val="75000"/>
                  </a:schemeClr>
                </a:solidFill>
                <a:cs typeface="新細明體" pitchFamily="18" charset="-120"/>
              </a:rPr>
              <a:t>deriving </a:t>
            </a:r>
            <a:br>
              <a:rPr lang="en-US" altLang="zh-TW" sz="5400" b="1" dirty="0" smtClean="0">
                <a:solidFill>
                  <a:schemeClr val="accent1">
                    <a:lumMod val="75000"/>
                  </a:schemeClr>
                </a:solidFill>
                <a:cs typeface="新細明體" pitchFamily="18" charset="-120"/>
              </a:rPr>
            </a:br>
            <a:r>
              <a:rPr lang="en-US" altLang="zh-TW" sz="5400" b="1" dirty="0" smtClean="0">
                <a:solidFill>
                  <a:schemeClr val="accent1">
                    <a:lumMod val="75000"/>
                  </a:schemeClr>
                </a:solidFill>
                <a:cs typeface="新細明體" pitchFamily="18" charset="-120"/>
              </a:rPr>
              <a:t>high-quality information </a:t>
            </a:r>
            <a:br>
              <a:rPr lang="en-US" altLang="zh-TW" sz="5400" b="1" dirty="0" smtClean="0">
                <a:solidFill>
                  <a:schemeClr val="accent1">
                    <a:lumMod val="75000"/>
                  </a:schemeClr>
                </a:solidFill>
                <a:cs typeface="新細明體" pitchFamily="18" charset="-120"/>
              </a:rPr>
            </a:br>
            <a:r>
              <a:rPr lang="en-US" altLang="zh-TW" sz="5400" b="1" dirty="0" smtClean="0">
                <a:solidFill>
                  <a:schemeClr val="accent1">
                    <a:lumMod val="75000"/>
                  </a:schemeClr>
                </a:solidFill>
                <a:cs typeface="新細明體" pitchFamily="18" charset="-120"/>
              </a:rPr>
              <a:t>from text</a:t>
            </a:r>
          </a:p>
        </p:txBody>
      </p:sp>
      <p:sp>
        <p:nvSpPr>
          <p:cNvPr id="1843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DAAACB9-382A-4438-9AE3-237E0859DE4E}" type="slidenum">
              <a:rPr lang="zh-TW" altLang="en-US" sz="1200">
                <a:solidFill>
                  <a:srgbClr val="898989"/>
                </a:solidFill>
                <a:ea typeface="MS PGothic" pitchFamily="34" charset="-128"/>
              </a:rPr>
              <a:pPr eaLnBrk="1" hangingPunct="1">
                <a:spcBef>
                  <a:spcPct val="0"/>
                </a:spcBef>
                <a:buFontTx/>
                <a:buNone/>
              </a:pPr>
              <a:t>77</a:t>
            </a:fld>
            <a:endParaRPr lang="zh-TW" altLang="en-US" sz="1200">
              <a:solidFill>
                <a:srgbClr val="898989"/>
              </a:solidFill>
              <a:ea typeface="MS PGothic" pitchFamily="34" charset="-128"/>
            </a:endParaRPr>
          </a:p>
        </p:txBody>
      </p:sp>
      <p:sp>
        <p:nvSpPr>
          <p:cNvPr id="18437" name="矩形 4"/>
          <p:cNvSpPr>
            <a:spLocks noChangeArrowheads="1"/>
          </p:cNvSpPr>
          <p:nvPr/>
        </p:nvSpPr>
        <p:spPr bwMode="auto">
          <a:xfrm>
            <a:off x="2987675" y="661193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latin typeface="Arial" charset="0"/>
                <a:ea typeface="MS PGothic" pitchFamily="34" charset="-128"/>
                <a:hlinkClick r:id="rId2"/>
              </a:rPr>
              <a:t>http://en.wikipedia.org/wiki/Text_mining</a:t>
            </a:r>
            <a:endParaRPr lang="zh-TW" altLang="en-US" sz="1000">
              <a:latin typeface="Arial" charset="0"/>
              <a:ea typeface="MS PGothic" pitchFamily="34" charset="-128"/>
            </a:endParaRPr>
          </a:p>
        </p:txBody>
      </p:sp>
    </p:spTree>
    <p:extLst>
      <p:ext uri="{BB962C8B-B14F-4D97-AF65-F5344CB8AC3E}">
        <p14:creationId xmlns:p14="http://schemas.microsoft.com/office/powerpoint/2010/main" val="3110817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a:xfrm>
            <a:off x="457200" y="274638"/>
            <a:ext cx="8229600" cy="922337"/>
          </a:xfrm>
        </p:spPr>
        <p:txBody>
          <a:bodyPr/>
          <a:lstStyle/>
          <a:p>
            <a:r>
              <a:rPr lang="en-US" altLang="zh-TW" smtClean="0">
                <a:solidFill>
                  <a:schemeClr val="accent1"/>
                </a:solidFill>
              </a:rPr>
              <a:t>Typical Text Mining Tasks</a:t>
            </a:r>
          </a:p>
        </p:txBody>
      </p:sp>
      <p:sp>
        <p:nvSpPr>
          <p:cNvPr id="19459" name="內容版面配置區 2"/>
          <p:cNvSpPr>
            <a:spLocks noGrp="1"/>
          </p:cNvSpPr>
          <p:nvPr>
            <p:ph idx="1"/>
          </p:nvPr>
        </p:nvSpPr>
        <p:spPr>
          <a:xfrm>
            <a:off x="395288" y="1196975"/>
            <a:ext cx="8229600" cy="4895850"/>
          </a:xfrm>
        </p:spPr>
        <p:txBody>
          <a:bodyPr/>
          <a:lstStyle/>
          <a:p>
            <a:r>
              <a:rPr lang="en-US" altLang="zh-TW" smtClean="0"/>
              <a:t>Text categorization</a:t>
            </a:r>
          </a:p>
          <a:p>
            <a:r>
              <a:rPr lang="en-US" altLang="zh-TW" smtClean="0"/>
              <a:t>Text clustering</a:t>
            </a:r>
          </a:p>
          <a:p>
            <a:r>
              <a:rPr lang="en-US" altLang="zh-TW" smtClean="0"/>
              <a:t>Concept/entity extraction</a:t>
            </a:r>
          </a:p>
          <a:p>
            <a:r>
              <a:rPr lang="en-US" altLang="zh-TW" smtClean="0"/>
              <a:t>Production of granular taxonomies</a:t>
            </a:r>
          </a:p>
          <a:p>
            <a:r>
              <a:rPr lang="en-US" altLang="zh-TW" smtClean="0"/>
              <a:t>Sentiment analysis</a:t>
            </a:r>
          </a:p>
          <a:p>
            <a:r>
              <a:rPr lang="en-US" altLang="zh-TW" smtClean="0"/>
              <a:t>Document summarization</a:t>
            </a:r>
          </a:p>
          <a:p>
            <a:r>
              <a:rPr lang="en-US" altLang="zh-TW" smtClean="0"/>
              <a:t>Entity relation modeling</a:t>
            </a:r>
          </a:p>
          <a:p>
            <a:pPr lvl="1"/>
            <a:r>
              <a:rPr lang="en-US" altLang="zh-TW" smtClean="0"/>
              <a:t>i.e., learning relations between named entities.</a:t>
            </a:r>
            <a:endParaRPr lang="zh-TW" altLang="en-US" smtClean="0"/>
          </a:p>
        </p:txBody>
      </p:sp>
      <p:sp>
        <p:nvSpPr>
          <p:cNvPr id="1946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CEC7FF9-BEA8-4E8F-BC63-8D054280F165}" type="slidenum">
              <a:rPr lang="zh-TW" altLang="en-US" sz="1200">
                <a:solidFill>
                  <a:srgbClr val="898989"/>
                </a:solidFill>
                <a:ea typeface="MS PGothic" pitchFamily="34" charset="-128"/>
              </a:rPr>
              <a:pPr eaLnBrk="1" hangingPunct="1">
                <a:spcBef>
                  <a:spcPct val="0"/>
                </a:spcBef>
                <a:buFontTx/>
                <a:buNone/>
              </a:pPr>
              <a:t>78</a:t>
            </a:fld>
            <a:endParaRPr lang="zh-TW" altLang="en-US" sz="1200">
              <a:solidFill>
                <a:srgbClr val="898989"/>
              </a:solidFill>
              <a:ea typeface="MS PGothic" pitchFamily="34" charset="-128"/>
            </a:endParaRPr>
          </a:p>
        </p:txBody>
      </p:sp>
      <p:sp>
        <p:nvSpPr>
          <p:cNvPr id="19461" name="矩形 4"/>
          <p:cNvSpPr>
            <a:spLocks noChangeArrowheads="1"/>
          </p:cNvSpPr>
          <p:nvPr/>
        </p:nvSpPr>
        <p:spPr bwMode="auto">
          <a:xfrm>
            <a:off x="2987675" y="661193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latin typeface="Arial" charset="0"/>
                <a:ea typeface="MS PGothic" pitchFamily="34" charset="-128"/>
                <a:hlinkClick r:id="rId2"/>
              </a:rPr>
              <a:t>http://en.wikipedia.org/wiki/Text_mining</a:t>
            </a:r>
            <a:endParaRPr lang="zh-TW" altLang="en-US" sz="1000">
              <a:latin typeface="Arial" charset="0"/>
              <a:ea typeface="MS PGothic" pitchFamily="34" charset="-128"/>
            </a:endParaRPr>
          </a:p>
        </p:txBody>
      </p:sp>
    </p:spTree>
    <p:extLst>
      <p:ext uri="{BB962C8B-B14F-4D97-AF65-F5344CB8AC3E}">
        <p14:creationId xmlns:p14="http://schemas.microsoft.com/office/powerpoint/2010/main" val="13761283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p:txBody>
          <a:bodyPr/>
          <a:lstStyle/>
          <a:p>
            <a:r>
              <a:rPr lang="en-US" altLang="zh-TW" smtClean="0">
                <a:solidFill>
                  <a:schemeClr val="accent1"/>
                </a:solidFill>
              </a:rPr>
              <a:t>Web Mining</a:t>
            </a:r>
            <a:endParaRPr lang="zh-TW" altLang="en-US" smtClean="0">
              <a:solidFill>
                <a:schemeClr val="accent1"/>
              </a:solidFill>
            </a:endParaRPr>
          </a:p>
        </p:txBody>
      </p:sp>
      <p:sp>
        <p:nvSpPr>
          <p:cNvPr id="20483" name="內容版面配置區 2"/>
          <p:cNvSpPr>
            <a:spLocks noGrp="1"/>
          </p:cNvSpPr>
          <p:nvPr>
            <p:ph idx="1"/>
          </p:nvPr>
        </p:nvSpPr>
        <p:spPr/>
        <p:txBody>
          <a:bodyPr/>
          <a:lstStyle/>
          <a:p>
            <a:r>
              <a:rPr lang="en-US" altLang="zh-TW" smtClean="0"/>
              <a:t>Web mining </a:t>
            </a:r>
          </a:p>
          <a:p>
            <a:pPr lvl="1"/>
            <a:r>
              <a:rPr lang="en-US" altLang="zh-TW" smtClean="0"/>
              <a:t>discover useful information or knowledge from the </a:t>
            </a:r>
            <a:r>
              <a:rPr lang="en-US" altLang="zh-TW" b="1" smtClean="0"/>
              <a:t>Web hyperlink structure, page content, and usage data.</a:t>
            </a:r>
          </a:p>
          <a:p>
            <a:r>
              <a:rPr lang="en-US" altLang="zh-TW" smtClean="0"/>
              <a:t>Three types of web mining tasks</a:t>
            </a:r>
          </a:p>
          <a:p>
            <a:pPr lvl="1"/>
            <a:r>
              <a:rPr lang="en-US" altLang="zh-TW" smtClean="0"/>
              <a:t>Web structure mining</a:t>
            </a:r>
          </a:p>
          <a:p>
            <a:pPr lvl="1"/>
            <a:r>
              <a:rPr lang="en-US" altLang="zh-TW" smtClean="0"/>
              <a:t>Web content mining</a:t>
            </a:r>
          </a:p>
          <a:p>
            <a:pPr lvl="1"/>
            <a:r>
              <a:rPr lang="en-US" altLang="zh-TW" smtClean="0"/>
              <a:t>Web usage mining</a:t>
            </a:r>
            <a:endParaRPr lang="zh-TW" altLang="en-US" smtClean="0"/>
          </a:p>
        </p:txBody>
      </p:sp>
      <p:sp>
        <p:nvSpPr>
          <p:cNvPr id="2048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B150F6C-3441-47D5-B60E-D457E736D78E}" type="slidenum">
              <a:rPr lang="zh-TW" altLang="en-US" sz="1200">
                <a:solidFill>
                  <a:srgbClr val="898989"/>
                </a:solidFill>
                <a:ea typeface="MS PGothic" pitchFamily="34" charset="-128"/>
              </a:rPr>
              <a:pPr eaLnBrk="1" hangingPunct="1">
                <a:spcBef>
                  <a:spcPct val="0"/>
                </a:spcBef>
                <a:buFontTx/>
                <a:buNone/>
              </a:pPr>
              <a:t>79</a:t>
            </a:fld>
            <a:endParaRPr lang="zh-TW" altLang="en-US" sz="1200">
              <a:solidFill>
                <a:srgbClr val="898989"/>
              </a:solidFill>
              <a:ea typeface="MS PGothic" pitchFamily="34" charset="-128"/>
            </a:endParaRPr>
          </a:p>
        </p:txBody>
      </p:sp>
      <p:sp>
        <p:nvSpPr>
          <p:cNvPr id="5" name="頁尾版面配置區 3"/>
          <p:cNvSpPr>
            <a:spLocks noGrp="1"/>
          </p:cNvSpPr>
          <p:nvPr>
            <p:ph type="ftr" sz="quarter" idx="11"/>
          </p:nvPr>
        </p:nvSpPr>
        <p:spPr>
          <a:xfrm>
            <a:off x="2268538" y="6669088"/>
            <a:ext cx="5183187" cy="188912"/>
          </a:xfrm>
        </p:spPr>
        <p:txBody>
          <a:bodyPr rtlCol="0"/>
          <a:lstStyle/>
          <a:p>
            <a:pPr fontAlgn="auto">
              <a:spcBef>
                <a:spcPts val="0"/>
              </a:spcBef>
              <a:spcAft>
                <a:spcPts val="0"/>
              </a:spcAft>
              <a:defRPr/>
            </a:pPr>
            <a:r>
              <a:rPr lang="en-US" altLang="zh-TW" sz="1000" dirty="0">
                <a:solidFill>
                  <a:schemeClr val="tx1">
                    <a:tint val="75000"/>
                  </a:schemeClr>
                </a:solidFill>
                <a:latin typeface="+mn-lt"/>
                <a:ea typeface="+mn-ea"/>
              </a:rPr>
              <a:t>Source: Bing Liu (2009) Web Data Mining: Exploring Hyperlinks, Contents, and Usage Data</a:t>
            </a:r>
          </a:p>
        </p:txBody>
      </p:sp>
    </p:spTree>
    <p:extLst>
      <p:ext uri="{BB962C8B-B14F-4D97-AF65-F5344CB8AC3E}">
        <p14:creationId xmlns:p14="http://schemas.microsoft.com/office/powerpoint/2010/main" val="191123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標題 1"/>
          <p:cNvSpPr>
            <a:spLocks noGrp="1"/>
          </p:cNvSpPr>
          <p:nvPr>
            <p:ph type="title"/>
          </p:nvPr>
        </p:nvSpPr>
        <p:spPr>
          <a:xfrm>
            <a:off x="457200" y="115888"/>
            <a:ext cx="8229600" cy="1225550"/>
          </a:xfrm>
        </p:spPr>
        <p:txBody>
          <a:bodyPr/>
          <a:lstStyle/>
          <a:p>
            <a:r>
              <a:rPr lang="en-US" altLang="zh-TW" smtClean="0">
                <a:solidFill>
                  <a:schemeClr val="accent1"/>
                </a:solidFill>
              </a:rPr>
              <a:t>Example of Opinion:</a:t>
            </a:r>
            <a:br>
              <a:rPr lang="en-US" altLang="zh-TW" smtClean="0">
                <a:solidFill>
                  <a:schemeClr val="accent1"/>
                </a:solidFill>
              </a:rPr>
            </a:br>
            <a:r>
              <a:rPr lang="en-US" altLang="zh-TW" smtClean="0">
                <a:solidFill>
                  <a:schemeClr val="accent1"/>
                </a:solidFill>
              </a:rPr>
              <a:t>review segment on iPhone</a:t>
            </a:r>
            <a:endParaRPr lang="zh-TW" altLang="en-US" smtClean="0">
              <a:solidFill>
                <a:schemeClr val="accent1"/>
              </a:solidFill>
            </a:endParaRPr>
          </a:p>
        </p:txBody>
      </p:sp>
      <p:sp>
        <p:nvSpPr>
          <p:cNvPr id="55299" name="內容版面配置區 2"/>
          <p:cNvSpPr>
            <a:spLocks noGrp="1"/>
          </p:cNvSpPr>
          <p:nvPr>
            <p:ph idx="1"/>
          </p:nvPr>
        </p:nvSpPr>
        <p:spPr>
          <a:xfrm>
            <a:off x="250825" y="1557338"/>
            <a:ext cx="8435975" cy="4568825"/>
          </a:xfrm>
        </p:spPr>
        <p:txBody>
          <a:bodyPr/>
          <a:lstStyle/>
          <a:p>
            <a:pPr>
              <a:buFont typeface="Arial" charset="0"/>
              <a:buNone/>
            </a:pPr>
            <a:r>
              <a:rPr lang="en-US" altLang="zh-TW" sz="2800" smtClean="0"/>
              <a:t>“I bought an iPhone a few days ago. </a:t>
            </a:r>
          </a:p>
          <a:p>
            <a:pPr>
              <a:buFont typeface="Arial" charset="0"/>
              <a:buNone/>
            </a:pPr>
            <a:r>
              <a:rPr lang="en-US" altLang="zh-TW" sz="2800" smtClean="0"/>
              <a:t>It was such a nice phone.</a:t>
            </a:r>
          </a:p>
          <a:p>
            <a:pPr>
              <a:buFont typeface="Arial" charset="0"/>
              <a:buNone/>
            </a:pPr>
            <a:r>
              <a:rPr lang="en-US" altLang="zh-TW" sz="2800" smtClean="0"/>
              <a:t>The touch screen was really cool. </a:t>
            </a:r>
          </a:p>
          <a:p>
            <a:pPr>
              <a:buFont typeface="Arial" charset="0"/>
              <a:buNone/>
            </a:pPr>
            <a:r>
              <a:rPr lang="en-US" altLang="zh-TW" sz="2800" smtClean="0"/>
              <a:t>The voice quality was clear too. </a:t>
            </a:r>
          </a:p>
          <a:p>
            <a:pPr>
              <a:buFont typeface="Arial" charset="0"/>
              <a:buNone/>
            </a:pPr>
            <a:r>
              <a:rPr lang="en-US" altLang="zh-TW" sz="2800" smtClean="0"/>
              <a:t>However, my mother was mad with me as I did not tell her before I bought it. </a:t>
            </a:r>
          </a:p>
          <a:p>
            <a:pPr>
              <a:buFont typeface="Arial" charset="0"/>
              <a:buNone/>
            </a:pPr>
            <a:r>
              <a:rPr lang="en-US" altLang="zh-TW" sz="2800" smtClean="0"/>
              <a:t>She also thought the phone was too expensive, and wanted me to return it to the shop. … ”</a:t>
            </a:r>
            <a:endParaRPr lang="zh-TW" altLang="en-US" sz="2800" smtClean="0"/>
          </a:p>
        </p:txBody>
      </p:sp>
      <p:sp>
        <p:nvSpPr>
          <p:cNvPr id="5530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4CE37F4-EC84-4798-8CAF-13D1EF76D4D8}" type="slidenum">
              <a:rPr lang="zh-TW" altLang="en-US" sz="1200">
                <a:solidFill>
                  <a:srgbClr val="898989"/>
                </a:solidFill>
              </a:rPr>
              <a:pPr eaLnBrk="1" hangingPunct="1">
                <a:spcBef>
                  <a:spcPct val="0"/>
                </a:spcBef>
                <a:buFontTx/>
                <a:buNone/>
              </a:pPr>
              <a:t>8</a:t>
            </a:fld>
            <a:endParaRPr lang="zh-TW" altLang="en-US" sz="1200">
              <a:solidFill>
                <a:srgbClr val="898989"/>
              </a:solidFill>
            </a:endParaRPr>
          </a:p>
        </p:txBody>
      </p:sp>
      <p:sp>
        <p:nvSpPr>
          <p:cNvPr id="55301"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rPr>
              <a:t>Source: Bing Liu (2011) , “Web Data Mining: Exploring Hyperlinks, Contents, and Usage Data,” Springer, 2nd Edition,</a:t>
            </a:r>
            <a:endParaRPr lang="zh-TW" altLang="en-US" sz="1200">
              <a:solidFill>
                <a:srgbClr val="A6A6A6"/>
              </a:solidFill>
              <a:latin typeface="Arial" charset="0"/>
            </a:endParaRPr>
          </a:p>
        </p:txBody>
      </p:sp>
      <p:pic>
        <p:nvPicPr>
          <p:cNvPr id="5530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94297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6088" y="115888"/>
            <a:ext cx="9334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50361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zh-TW" smtClean="0">
                <a:solidFill>
                  <a:schemeClr val="accent1"/>
                </a:solidFill>
              </a:rPr>
              <a:t>Text Mining Concepts</a:t>
            </a:r>
          </a:p>
        </p:txBody>
      </p:sp>
      <p:sp>
        <p:nvSpPr>
          <p:cNvPr id="21507" name="Content Placeholder 2"/>
          <p:cNvSpPr>
            <a:spLocks noGrp="1"/>
          </p:cNvSpPr>
          <p:nvPr>
            <p:ph idx="1"/>
          </p:nvPr>
        </p:nvSpPr>
        <p:spPr>
          <a:xfrm>
            <a:off x="468313" y="1447800"/>
            <a:ext cx="8523287" cy="4800600"/>
          </a:xfrm>
        </p:spPr>
        <p:txBody>
          <a:bodyPr/>
          <a:lstStyle/>
          <a:p>
            <a:pPr eaLnBrk="1" hangingPunct="1"/>
            <a:r>
              <a:rPr lang="en-US" altLang="zh-TW" sz="2800" smtClean="0">
                <a:solidFill>
                  <a:srgbClr val="FF0000"/>
                </a:solidFill>
                <a:ea typeface="MS PGothic" pitchFamily="34" charset="-128"/>
              </a:rPr>
              <a:t>85-90</a:t>
            </a:r>
            <a:r>
              <a:rPr lang="en-US" altLang="zh-TW" sz="2800" smtClean="0">
                <a:ea typeface="MS PGothic" pitchFamily="34" charset="-128"/>
              </a:rPr>
              <a:t> percent of all corporate data is in some kind of </a:t>
            </a:r>
            <a:r>
              <a:rPr lang="en-US" altLang="zh-TW" sz="2800" smtClean="0">
                <a:solidFill>
                  <a:srgbClr val="FF0000"/>
                </a:solidFill>
                <a:ea typeface="MS PGothic" pitchFamily="34" charset="-128"/>
              </a:rPr>
              <a:t>unstructured form </a:t>
            </a:r>
            <a:r>
              <a:rPr lang="en-US" altLang="zh-TW" sz="2800" smtClean="0">
                <a:ea typeface="MS PGothic" pitchFamily="34" charset="-128"/>
              </a:rPr>
              <a:t>(e.g., </a:t>
            </a:r>
            <a:r>
              <a:rPr lang="en-US" altLang="zh-TW" sz="2800" smtClean="0">
                <a:solidFill>
                  <a:srgbClr val="FF0000"/>
                </a:solidFill>
                <a:ea typeface="MS PGothic" pitchFamily="34" charset="-128"/>
              </a:rPr>
              <a:t>text</a:t>
            </a:r>
            <a:r>
              <a:rPr lang="en-US" altLang="zh-TW" sz="2800" smtClean="0">
                <a:ea typeface="MS PGothic" pitchFamily="34" charset="-128"/>
              </a:rPr>
              <a:t>) </a:t>
            </a:r>
          </a:p>
          <a:p>
            <a:pPr eaLnBrk="1" hangingPunct="1"/>
            <a:r>
              <a:rPr lang="en-US" altLang="zh-TW" sz="2800" smtClean="0">
                <a:ea typeface="MS PGothic" pitchFamily="34" charset="-128"/>
              </a:rPr>
              <a:t>Unstructured corporate data is doubling in size every 18 months</a:t>
            </a:r>
          </a:p>
          <a:p>
            <a:pPr eaLnBrk="1" hangingPunct="1"/>
            <a:r>
              <a:rPr lang="en-US" altLang="zh-TW" sz="2800" smtClean="0">
                <a:ea typeface="MS PGothic" pitchFamily="34" charset="-128"/>
              </a:rPr>
              <a:t>Tapping into these information sources is not an option, but a need to stay competitive</a:t>
            </a:r>
          </a:p>
          <a:p>
            <a:pPr eaLnBrk="1" hangingPunct="1"/>
            <a:r>
              <a:rPr lang="en-US" altLang="zh-TW" sz="2800" smtClean="0">
                <a:ea typeface="MS PGothic" pitchFamily="34" charset="-128"/>
              </a:rPr>
              <a:t>Answer: </a:t>
            </a:r>
            <a:r>
              <a:rPr lang="en-US" altLang="zh-TW" sz="2800" smtClean="0">
                <a:solidFill>
                  <a:srgbClr val="FF0000"/>
                </a:solidFill>
                <a:ea typeface="MS PGothic" pitchFamily="34" charset="-128"/>
              </a:rPr>
              <a:t>text mining</a:t>
            </a:r>
          </a:p>
          <a:p>
            <a:pPr lvl="1" eaLnBrk="1" hangingPunct="1"/>
            <a:r>
              <a:rPr lang="en-US" altLang="zh-TW" sz="2400" smtClean="0">
                <a:solidFill>
                  <a:srgbClr val="FF0000"/>
                </a:solidFill>
                <a:ea typeface="新細明體" pitchFamily="18" charset="-120"/>
              </a:rPr>
              <a:t>A semi-automated process of extracting knowledge from unstructured data sources</a:t>
            </a:r>
          </a:p>
          <a:p>
            <a:pPr lvl="1" eaLnBrk="1" hangingPunct="1"/>
            <a:r>
              <a:rPr lang="en-US" altLang="zh-TW" sz="2400" smtClean="0">
                <a:ea typeface="新細明體" pitchFamily="18" charset="-120"/>
              </a:rPr>
              <a:t>a.k.a. </a:t>
            </a:r>
            <a:r>
              <a:rPr lang="en-US" altLang="zh-TW" sz="2400" smtClean="0">
                <a:solidFill>
                  <a:srgbClr val="FF0000"/>
                </a:solidFill>
                <a:ea typeface="新細明體" pitchFamily="18" charset="-120"/>
              </a:rPr>
              <a:t>text data mining </a:t>
            </a:r>
            <a:r>
              <a:rPr lang="en-US" altLang="zh-TW" sz="2400" smtClean="0">
                <a:ea typeface="新細明體" pitchFamily="18" charset="-120"/>
              </a:rPr>
              <a:t>or </a:t>
            </a:r>
            <a:r>
              <a:rPr lang="en-US" altLang="zh-TW" sz="2400" smtClean="0">
                <a:solidFill>
                  <a:srgbClr val="FF0000"/>
                </a:solidFill>
                <a:ea typeface="新細明體" pitchFamily="18" charset="-120"/>
              </a:rPr>
              <a:t>knowledge discovery in textual databases</a:t>
            </a:r>
          </a:p>
        </p:txBody>
      </p:sp>
      <p:sp>
        <p:nvSpPr>
          <p:cNvPr id="21508"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21509"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E28AD94E-2FCD-464D-8098-58EA139604A9}" type="slidenum">
              <a:rPr lang="en-US" altLang="zh-TW" sz="1200">
                <a:solidFill>
                  <a:srgbClr val="898989"/>
                </a:solidFill>
                <a:ea typeface="MS PGothic" pitchFamily="34" charset="-128"/>
              </a:rPr>
              <a:pPr eaLnBrk="1" hangingPunct="1">
                <a:spcBef>
                  <a:spcPct val="0"/>
                </a:spcBef>
                <a:buFontTx/>
                <a:buNone/>
              </a:pPr>
              <a:t>80</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7297047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tLang="zh-TW" smtClean="0">
                <a:solidFill>
                  <a:schemeClr val="accent1"/>
                </a:solidFill>
              </a:rPr>
              <a:t>Data Mining versus Text Mining</a:t>
            </a:r>
          </a:p>
        </p:txBody>
      </p:sp>
      <p:sp>
        <p:nvSpPr>
          <p:cNvPr id="22531" name="Content Placeholder 2"/>
          <p:cNvSpPr>
            <a:spLocks noGrp="1"/>
          </p:cNvSpPr>
          <p:nvPr>
            <p:ph idx="1"/>
          </p:nvPr>
        </p:nvSpPr>
        <p:spPr>
          <a:xfrm>
            <a:off x="323850" y="1557338"/>
            <a:ext cx="8496300" cy="4800600"/>
          </a:xfrm>
        </p:spPr>
        <p:txBody>
          <a:bodyPr/>
          <a:lstStyle/>
          <a:p>
            <a:pPr eaLnBrk="1" hangingPunct="1"/>
            <a:r>
              <a:rPr lang="en-US" altLang="zh-TW" smtClean="0">
                <a:ea typeface="MS PGothic" pitchFamily="34" charset="-128"/>
              </a:rPr>
              <a:t>Both seek for novel and useful patterns</a:t>
            </a:r>
          </a:p>
          <a:p>
            <a:pPr eaLnBrk="1" hangingPunct="1"/>
            <a:r>
              <a:rPr lang="en-US" altLang="zh-TW" smtClean="0">
                <a:ea typeface="MS PGothic" pitchFamily="34" charset="-128"/>
              </a:rPr>
              <a:t>Both are semi-automated processes</a:t>
            </a:r>
          </a:p>
          <a:p>
            <a:pPr eaLnBrk="1" hangingPunct="1"/>
            <a:r>
              <a:rPr lang="en-US" altLang="zh-TW" smtClean="0">
                <a:ea typeface="MS PGothic" pitchFamily="34" charset="-128"/>
              </a:rPr>
              <a:t>Difference is the nature of the data: </a:t>
            </a:r>
          </a:p>
          <a:p>
            <a:pPr lvl="1" eaLnBrk="1" hangingPunct="1"/>
            <a:r>
              <a:rPr lang="en-US" altLang="zh-TW" smtClean="0">
                <a:ea typeface="新細明體" pitchFamily="18" charset="-120"/>
              </a:rPr>
              <a:t>Structured versus unstructured data</a:t>
            </a:r>
          </a:p>
          <a:p>
            <a:pPr lvl="1" eaLnBrk="1" hangingPunct="1"/>
            <a:r>
              <a:rPr lang="en-US" altLang="zh-TW" smtClean="0">
                <a:solidFill>
                  <a:srgbClr val="FF3300"/>
                </a:solidFill>
                <a:ea typeface="新細明體" pitchFamily="18" charset="-120"/>
              </a:rPr>
              <a:t>Structured data: </a:t>
            </a:r>
            <a:r>
              <a:rPr lang="en-US" altLang="zh-TW" smtClean="0">
                <a:ea typeface="新細明體" pitchFamily="18" charset="-120"/>
              </a:rPr>
              <a:t>in databases</a:t>
            </a:r>
          </a:p>
          <a:p>
            <a:pPr lvl="1" eaLnBrk="1" hangingPunct="1"/>
            <a:r>
              <a:rPr lang="en-US" altLang="zh-TW" smtClean="0">
                <a:solidFill>
                  <a:srgbClr val="FF3300"/>
                </a:solidFill>
                <a:ea typeface="新細明體" pitchFamily="18" charset="-120"/>
              </a:rPr>
              <a:t>Unstructured data:</a:t>
            </a:r>
            <a:r>
              <a:rPr lang="en-US" altLang="zh-TW" smtClean="0">
                <a:ea typeface="新細明體" pitchFamily="18" charset="-120"/>
              </a:rPr>
              <a:t> Word documents, PDF files, text excerpts, XML files, and so on</a:t>
            </a:r>
          </a:p>
          <a:p>
            <a:pPr eaLnBrk="1" hangingPunct="1"/>
            <a:r>
              <a:rPr lang="en-US" altLang="zh-TW" smtClean="0">
                <a:ea typeface="MS PGothic" pitchFamily="34" charset="-128"/>
              </a:rPr>
              <a:t>Text mining – first, impose structure to the data, then mine the structured data </a:t>
            </a:r>
          </a:p>
        </p:txBody>
      </p:sp>
      <p:sp>
        <p:nvSpPr>
          <p:cNvPr id="22532"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22533"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8334701F-8930-4ED2-887F-AAC440F2719D}" type="slidenum">
              <a:rPr lang="en-US" altLang="zh-TW" sz="1200">
                <a:solidFill>
                  <a:srgbClr val="898989"/>
                </a:solidFill>
                <a:ea typeface="MS PGothic" pitchFamily="34" charset="-128"/>
              </a:rPr>
              <a:pPr eaLnBrk="1" hangingPunct="1">
                <a:spcBef>
                  <a:spcPct val="0"/>
                </a:spcBef>
                <a:buFontTx/>
                <a:buNone/>
              </a:pPr>
              <a:t>81</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5997788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zh-TW" smtClean="0">
                <a:solidFill>
                  <a:schemeClr val="accent1"/>
                </a:solidFill>
              </a:rPr>
              <a:t>Text Mining Concepts</a:t>
            </a:r>
          </a:p>
        </p:txBody>
      </p:sp>
      <p:sp>
        <p:nvSpPr>
          <p:cNvPr id="23555" name="Content Placeholder 2"/>
          <p:cNvSpPr>
            <a:spLocks noGrp="1"/>
          </p:cNvSpPr>
          <p:nvPr>
            <p:ph idx="1"/>
          </p:nvPr>
        </p:nvSpPr>
        <p:spPr>
          <a:xfrm>
            <a:off x="539750" y="1447800"/>
            <a:ext cx="8064500" cy="4800600"/>
          </a:xfrm>
        </p:spPr>
        <p:txBody>
          <a:bodyPr/>
          <a:lstStyle/>
          <a:p>
            <a:pPr eaLnBrk="1" hangingPunct="1"/>
            <a:r>
              <a:rPr lang="en-US" altLang="zh-TW" sz="2800" smtClean="0">
                <a:ea typeface="MS PGothic" pitchFamily="34" charset="-128"/>
              </a:rPr>
              <a:t>Benefits of text mining are obvious especially in text-rich data environments</a:t>
            </a:r>
          </a:p>
          <a:p>
            <a:pPr lvl="1" eaLnBrk="1" hangingPunct="1"/>
            <a:r>
              <a:rPr lang="en-US" altLang="zh-TW" sz="2400" smtClean="0">
                <a:ea typeface="新細明體" pitchFamily="18" charset="-120"/>
              </a:rPr>
              <a:t>e.g., law (court orders), academic research (research articles), finance (quarterly reports), medicine (discharge summaries), biology (molecular interactions), technology (patent files), marketing (customer comments), etc.  </a:t>
            </a:r>
          </a:p>
          <a:p>
            <a:pPr eaLnBrk="1" hangingPunct="1"/>
            <a:r>
              <a:rPr lang="en-US" altLang="zh-TW" sz="2800" smtClean="0">
                <a:ea typeface="MS PGothic" pitchFamily="34" charset="-128"/>
              </a:rPr>
              <a:t>Electronic communization records (e.g., Email)</a:t>
            </a:r>
          </a:p>
          <a:p>
            <a:pPr lvl="1" eaLnBrk="1" hangingPunct="1"/>
            <a:r>
              <a:rPr lang="en-US" altLang="zh-TW" sz="2300" smtClean="0">
                <a:ea typeface="新細明體" pitchFamily="18" charset="-120"/>
              </a:rPr>
              <a:t>Spam filtering</a:t>
            </a:r>
          </a:p>
          <a:p>
            <a:pPr lvl="1" eaLnBrk="1" hangingPunct="1"/>
            <a:r>
              <a:rPr lang="en-US" altLang="zh-TW" sz="2300" smtClean="0">
                <a:ea typeface="新細明體" pitchFamily="18" charset="-120"/>
              </a:rPr>
              <a:t>Email prioritization and categorization</a:t>
            </a:r>
          </a:p>
          <a:p>
            <a:pPr lvl="1" eaLnBrk="1" hangingPunct="1"/>
            <a:r>
              <a:rPr lang="en-US" altLang="zh-TW" sz="2300" smtClean="0">
                <a:ea typeface="新細明體" pitchFamily="18" charset="-120"/>
              </a:rPr>
              <a:t>Automatic response generation</a:t>
            </a:r>
          </a:p>
        </p:txBody>
      </p:sp>
      <p:sp>
        <p:nvSpPr>
          <p:cNvPr id="23556"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23557"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25713D8-529E-43ED-BC1B-610DF02C201D}" type="slidenum">
              <a:rPr lang="en-US" altLang="zh-TW" sz="1200">
                <a:solidFill>
                  <a:srgbClr val="898989"/>
                </a:solidFill>
                <a:ea typeface="MS PGothic" pitchFamily="34" charset="-128"/>
              </a:rPr>
              <a:pPr eaLnBrk="1" hangingPunct="1">
                <a:spcBef>
                  <a:spcPct val="0"/>
                </a:spcBef>
                <a:buFontTx/>
                <a:buNone/>
              </a:pPr>
              <a:t>82</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1339092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ltLang="zh-TW" smtClean="0">
                <a:solidFill>
                  <a:schemeClr val="accent1"/>
                </a:solidFill>
              </a:rPr>
              <a:t>Text Mining Application Area</a:t>
            </a:r>
          </a:p>
        </p:txBody>
      </p:sp>
      <p:sp>
        <p:nvSpPr>
          <p:cNvPr id="24579" name="Content Placeholder 2"/>
          <p:cNvSpPr>
            <a:spLocks noGrp="1"/>
          </p:cNvSpPr>
          <p:nvPr>
            <p:ph idx="1"/>
          </p:nvPr>
        </p:nvSpPr>
        <p:spPr/>
        <p:txBody>
          <a:bodyPr/>
          <a:lstStyle/>
          <a:p>
            <a:pPr eaLnBrk="1" hangingPunct="1"/>
            <a:r>
              <a:rPr lang="en-US" altLang="zh-TW" smtClean="0">
                <a:ea typeface="MS PGothic" pitchFamily="34" charset="-128"/>
              </a:rPr>
              <a:t>Information extraction</a:t>
            </a:r>
          </a:p>
          <a:p>
            <a:pPr eaLnBrk="1" hangingPunct="1"/>
            <a:r>
              <a:rPr lang="en-US" altLang="zh-TW" smtClean="0">
                <a:ea typeface="MS PGothic" pitchFamily="34" charset="-128"/>
              </a:rPr>
              <a:t>Topic tracking</a:t>
            </a:r>
          </a:p>
          <a:p>
            <a:pPr eaLnBrk="1" hangingPunct="1"/>
            <a:r>
              <a:rPr lang="en-US" altLang="zh-TW" smtClean="0">
                <a:ea typeface="MS PGothic" pitchFamily="34" charset="-128"/>
              </a:rPr>
              <a:t>Summarization</a:t>
            </a:r>
          </a:p>
          <a:p>
            <a:pPr eaLnBrk="1" hangingPunct="1"/>
            <a:r>
              <a:rPr lang="en-US" altLang="zh-TW" smtClean="0">
                <a:ea typeface="MS PGothic" pitchFamily="34" charset="-128"/>
              </a:rPr>
              <a:t>Categorization</a:t>
            </a:r>
          </a:p>
          <a:p>
            <a:pPr eaLnBrk="1" hangingPunct="1"/>
            <a:r>
              <a:rPr lang="en-US" altLang="zh-TW" smtClean="0">
                <a:ea typeface="MS PGothic" pitchFamily="34" charset="-128"/>
              </a:rPr>
              <a:t>Clustering</a:t>
            </a:r>
          </a:p>
          <a:p>
            <a:pPr eaLnBrk="1" hangingPunct="1"/>
            <a:r>
              <a:rPr lang="en-US" altLang="zh-TW" smtClean="0">
                <a:ea typeface="MS PGothic" pitchFamily="34" charset="-128"/>
              </a:rPr>
              <a:t>Concept linking</a:t>
            </a:r>
          </a:p>
          <a:p>
            <a:pPr eaLnBrk="1" hangingPunct="1"/>
            <a:r>
              <a:rPr lang="en-US" altLang="zh-TW" smtClean="0">
                <a:ea typeface="MS PGothic" pitchFamily="34" charset="-128"/>
              </a:rPr>
              <a:t>Question answering</a:t>
            </a:r>
          </a:p>
        </p:txBody>
      </p:sp>
      <p:sp>
        <p:nvSpPr>
          <p:cNvPr id="24580"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24581"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1A874E8-79E9-48F8-A281-9421B5CF8281}" type="slidenum">
              <a:rPr lang="en-US" altLang="zh-TW" sz="1200">
                <a:solidFill>
                  <a:srgbClr val="898989"/>
                </a:solidFill>
                <a:ea typeface="MS PGothic" pitchFamily="34" charset="-128"/>
              </a:rPr>
              <a:pPr eaLnBrk="1" hangingPunct="1">
                <a:spcBef>
                  <a:spcPct val="0"/>
                </a:spcBef>
                <a:buFontTx/>
                <a:buNone/>
              </a:pPr>
              <a:t>83</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20649946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74638"/>
            <a:ext cx="8229600" cy="850900"/>
          </a:xfrm>
        </p:spPr>
        <p:txBody>
          <a:bodyPr/>
          <a:lstStyle/>
          <a:p>
            <a:pPr eaLnBrk="1" hangingPunct="1"/>
            <a:r>
              <a:rPr lang="en-US" altLang="zh-TW" smtClean="0">
                <a:solidFill>
                  <a:schemeClr val="accent1"/>
                </a:solidFill>
              </a:rPr>
              <a:t>Text Mining Terminology</a:t>
            </a:r>
          </a:p>
        </p:txBody>
      </p:sp>
      <p:sp>
        <p:nvSpPr>
          <p:cNvPr id="25603" name="Content Placeholder 2"/>
          <p:cNvSpPr>
            <a:spLocks noGrp="1"/>
          </p:cNvSpPr>
          <p:nvPr>
            <p:ph idx="1"/>
          </p:nvPr>
        </p:nvSpPr>
        <p:spPr>
          <a:xfrm>
            <a:off x="457200" y="1341438"/>
            <a:ext cx="8229600" cy="4967287"/>
          </a:xfrm>
        </p:spPr>
        <p:txBody>
          <a:bodyPr/>
          <a:lstStyle/>
          <a:p>
            <a:pPr eaLnBrk="1" hangingPunct="1"/>
            <a:r>
              <a:rPr lang="en-US" altLang="zh-TW" smtClean="0">
                <a:ea typeface="MS PGothic" pitchFamily="34" charset="-128"/>
              </a:rPr>
              <a:t>Unstructured or semistructured data</a:t>
            </a:r>
          </a:p>
          <a:p>
            <a:pPr eaLnBrk="1" hangingPunct="1"/>
            <a:r>
              <a:rPr lang="en-US" altLang="zh-TW" smtClean="0">
                <a:ea typeface="MS PGothic" pitchFamily="34" charset="-128"/>
              </a:rPr>
              <a:t>Corpus (and corpora)</a:t>
            </a:r>
          </a:p>
          <a:p>
            <a:pPr eaLnBrk="1" hangingPunct="1"/>
            <a:r>
              <a:rPr lang="en-US" altLang="zh-TW" smtClean="0">
                <a:ea typeface="MS PGothic" pitchFamily="34" charset="-128"/>
              </a:rPr>
              <a:t>Terms</a:t>
            </a:r>
          </a:p>
          <a:p>
            <a:pPr eaLnBrk="1" hangingPunct="1"/>
            <a:r>
              <a:rPr lang="en-US" altLang="zh-TW" smtClean="0">
                <a:ea typeface="MS PGothic" pitchFamily="34" charset="-128"/>
              </a:rPr>
              <a:t>Concepts</a:t>
            </a:r>
          </a:p>
          <a:p>
            <a:pPr eaLnBrk="1" hangingPunct="1"/>
            <a:r>
              <a:rPr lang="en-US" altLang="zh-TW" smtClean="0">
                <a:ea typeface="MS PGothic" pitchFamily="34" charset="-128"/>
              </a:rPr>
              <a:t>Stemming</a:t>
            </a:r>
          </a:p>
          <a:p>
            <a:pPr eaLnBrk="1" hangingPunct="1"/>
            <a:r>
              <a:rPr lang="en-US" altLang="zh-TW" smtClean="0">
                <a:ea typeface="MS PGothic" pitchFamily="34" charset="-128"/>
              </a:rPr>
              <a:t>Stop words (and include words)</a:t>
            </a:r>
          </a:p>
          <a:p>
            <a:pPr eaLnBrk="1" hangingPunct="1"/>
            <a:r>
              <a:rPr lang="en-US" altLang="zh-TW" smtClean="0">
                <a:ea typeface="MS PGothic" pitchFamily="34" charset="-128"/>
              </a:rPr>
              <a:t>Synonyms (and polysemes)</a:t>
            </a:r>
          </a:p>
          <a:p>
            <a:pPr eaLnBrk="1" hangingPunct="1"/>
            <a:r>
              <a:rPr lang="en-US" altLang="zh-TW" smtClean="0">
                <a:ea typeface="MS PGothic" pitchFamily="34" charset="-128"/>
              </a:rPr>
              <a:t>Tokenizing</a:t>
            </a:r>
          </a:p>
        </p:txBody>
      </p:sp>
      <p:sp>
        <p:nvSpPr>
          <p:cNvPr id="25604"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25605"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497D726-6D67-4099-B585-EF42D48FDE71}" type="slidenum">
              <a:rPr lang="en-US" altLang="zh-TW" sz="1200">
                <a:solidFill>
                  <a:srgbClr val="898989"/>
                </a:solidFill>
                <a:ea typeface="MS PGothic" pitchFamily="34" charset="-128"/>
              </a:rPr>
              <a:pPr eaLnBrk="1" hangingPunct="1">
                <a:spcBef>
                  <a:spcPct val="0"/>
                </a:spcBef>
                <a:buFontTx/>
                <a:buNone/>
              </a:pPr>
              <a:t>84</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9614815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ltLang="zh-TW" smtClean="0">
                <a:solidFill>
                  <a:schemeClr val="accent1"/>
                </a:solidFill>
              </a:rPr>
              <a:t>Text Mining Terminology</a:t>
            </a:r>
          </a:p>
        </p:txBody>
      </p:sp>
      <p:sp>
        <p:nvSpPr>
          <p:cNvPr id="26627" name="Content Placeholder 2"/>
          <p:cNvSpPr>
            <a:spLocks noGrp="1"/>
          </p:cNvSpPr>
          <p:nvPr>
            <p:ph idx="1"/>
          </p:nvPr>
        </p:nvSpPr>
        <p:spPr/>
        <p:txBody>
          <a:bodyPr/>
          <a:lstStyle/>
          <a:p>
            <a:pPr eaLnBrk="1" hangingPunct="1"/>
            <a:r>
              <a:rPr lang="en-US" altLang="zh-TW" smtClean="0">
                <a:ea typeface="MS PGothic" pitchFamily="34" charset="-128"/>
              </a:rPr>
              <a:t>Term dictionary</a:t>
            </a:r>
          </a:p>
          <a:p>
            <a:pPr eaLnBrk="1" hangingPunct="1"/>
            <a:r>
              <a:rPr lang="en-US" altLang="zh-TW" smtClean="0">
                <a:ea typeface="MS PGothic" pitchFamily="34" charset="-128"/>
              </a:rPr>
              <a:t>Word frequency</a:t>
            </a:r>
          </a:p>
          <a:p>
            <a:pPr eaLnBrk="1" hangingPunct="1"/>
            <a:r>
              <a:rPr lang="en-US" altLang="zh-TW" smtClean="0">
                <a:ea typeface="MS PGothic" pitchFamily="34" charset="-128"/>
              </a:rPr>
              <a:t>Part-of-speech tagging (POS)</a:t>
            </a:r>
          </a:p>
          <a:p>
            <a:pPr eaLnBrk="1" hangingPunct="1"/>
            <a:r>
              <a:rPr lang="en-US" altLang="zh-TW" smtClean="0">
                <a:ea typeface="MS PGothic" pitchFamily="34" charset="-128"/>
              </a:rPr>
              <a:t>Morphology</a:t>
            </a:r>
          </a:p>
          <a:p>
            <a:pPr eaLnBrk="1" hangingPunct="1"/>
            <a:r>
              <a:rPr lang="en-US" altLang="zh-TW" smtClean="0">
                <a:ea typeface="MS PGothic" pitchFamily="34" charset="-128"/>
              </a:rPr>
              <a:t>Term-by-document matrix (TDM)</a:t>
            </a:r>
          </a:p>
          <a:p>
            <a:pPr lvl="1" eaLnBrk="1" hangingPunct="1"/>
            <a:r>
              <a:rPr lang="en-US" altLang="zh-TW" smtClean="0">
                <a:ea typeface="新細明體" pitchFamily="18" charset="-120"/>
              </a:rPr>
              <a:t>Occurrence matrix</a:t>
            </a:r>
          </a:p>
          <a:p>
            <a:pPr eaLnBrk="1" hangingPunct="1"/>
            <a:r>
              <a:rPr lang="en-US" altLang="zh-TW" smtClean="0">
                <a:ea typeface="MS PGothic" pitchFamily="34" charset="-128"/>
              </a:rPr>
              <a:t>Singular Value Decomposition (SVD)</a:t>
            </a:r>
          </a:p>
          <a:p>
            <a:pPr lvl="1" eaLnBrk="1" hangingPunct="1"/>
            <a:r>
              <a:rPr lang="en-US" altLang="zh-TW" smtClean="0">
                <a:ea typeface="新細明體" pitchFamily="18" charset="-120"/>
              </a:rPr>
              <a:t>Latent Semantic Indexing (LSI)</a:t>
            </a:r>
          </a:p>
        </p:txBody>
      </p:sp>
      <p:sp>
        <p:nvSpPr>
          <p:cNvPr id="26628"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26629"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682E63C-B5D3-4444-BE57-EACF55149B8A}" type="slidenum">
              <a:rPr lang="en-US" altLang="zh-TW" sz="1200">
                <a:solidFill>
                  <a:srgbClr val="898989"/>
                </a:solidFill>
                <a:ea typeface="MS PGothic" pitchFamily="34" charset="-128"/>
              </a:rPr>
              <a:pPr eaLnBrk="1" hangingPunct="1">
                <a:spcBef>
                  <a:spcPct val="0"/>
                </a:spcBef>
                <a:buFontTx/>
                <a:buNone/>
              </a:pPr>
              <a:t>85</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0914856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ltLang="zh-TW" smtClean="0">
                <a:solidFill>
                  <a:schemeClr val="accent1"/>
                </a:solidFill>
              </a:rPr>
              <a:t>Natural Language Processing (NLP)</a:t>
            </a:r>
          </a:p>
        </p:txBody>
      </p:sp>
      <p:sp>
        <p:nvSpPr>
          <p:cNvPr id="27651" name="Content Placeholder 2"/>
          <p:cNvSpPr>
            <a:spLocks noGrp="1"/>
          </p:cNvSpPr>
          <p:nvPr>
            <p:ph idx="1"/>
          </p:nvPr>
        </p:nvSpPr>
        <p:spPr>
          <a:xfrm>
            <a:off x="611188" y="1524000"/>
            <a:ext cx="8064500" cy="4800600"/>
          </a:xfrm>
        </p:spPr>
        <p:txBody>
          <a:bodyPr/>
          <a:lstStyle/>
          <a:p>
            <a:pPr eaLnBrk="1" hangingPunct="1"/>
            <a:r>
              <a:rPr lang="en-US" altLang="zh-TW" sz="2800" smtClean="0">
                <a:ea typeface="MS PGothic" pitchFamily="34" charset="-128"/>
              </a:rPr>
              <a:t>Structuring a collection of text</a:t>
            </a:r>
          </a:p>
          <a:p>
            <a:pPr lvl="1" eaLnBrk="1" hangingPunct="1"/>
            <a:r>
              <a:rPr lang="en-US" altLang="zh-TW" sz="2400" smtClean="0">
                <a:solidFill>
                  <a:srgbClr val="FF3300"/>
                </a:solidFill>
                <a:ea typeface="新細明體" pitchFamily="18" charset="-120"/>
              </a:rPr>
              <a:t>Old approach</a:t>
            </a:r>
            <a:r>
              <a:rPr lang="en-US" altLang="zh-TW" sz="2400" smtClean="0">
                <a:ea typeface="新細明體" pitchFamily="18" charset="-120"/>
              </a:rPr>
              <a:t>: bag-of-words</a:t>
            </a:r>
          </a:p>
          <a:p>
            <a:pPr lvl="1" eaLnBrk="1" hangingPunct="1"/>
            <a:r>
              <a:rPr lang="en-US" altLang="zh-TW" sz="2400" smtClean="0">
                <a:solidFill>
                  <a:srgbClr val="FF3300"/>
                </a:solidFill>
                <a:ea typeface="新細明體" pitchFamily="18" charset="-120"/>
              </a:rPr>
              <a:t>New approach</a:t>
            </a:r>
            <a:r>
              <a:rPr lang="en-US" altLang="zh-TW" sz="2400" smtClean="0">
                <a:ea typeface="新細明體" pitchFamily="18" charset="-120"/>
              </a:rPr>
              <a:t>: natural language processing</a:t>
            </a:r>
          </a:p>
          <a:p>
            <a:pPr eaLnBrk="1" hangingPunct="1"/>
            <a:r>
              <a:rPr lang="en-US" altLang="zh-TW" sz="2800" smtClean="0">
                <a:ea typeface="MS PGothic" pitchFamily="34" charset="-128"/>
              </a:rPr>
              <a:t>NLP is …</a:t>
            </a:r>
          </a:p>
          <a:p>
            <a:pPr lvl="1" eaLnBrk="1" hangingPunct="1"/>
            <a:r>
              <a:rPr lang="en-US" altLang="zh-TW" sz="2400" smtClean="0">
                <a:ea typeface="新細明體" pitchFamily="18" charset="-120"/>
              </a:rPr>
              <a:t>a very important concept in text mining</a:t>
            </a:r>
          </a:p>
          <a:p>
            <a:pPr lvl="1" eaLnBrk="1" hangingPunct="1"/>
            <a:r>
              <a:rPr lang="en-US" altLang="zh-TW" sz="2400" smtClean="0">
                <a:ea typeface="新細明體" pitchFamily="18" charset="-120"/>
              </a:rPr>
              <a:t>a subfield of artificial intelligence and computational linguistics</a:t>
            </a:r>
          </a:p>
          <a:p>
            <a:pPr lvl="1" eaLnBrk="1" hangingPunct="1"/>
            <a:r>
              <a:rPr lang="en-US" altLang="zh-TW" sz="2400" smtClean="0">
                <a:ea typeface="新細明體" pitchFamily="18" charset="-120"/>
              </a:rPr>
              <a:t>the studies of "understanding" the natural human language</a:t>
            </a:r>
          </a:p>
          <a:p>
            <a:pPr eaLnBrk="1" hangingPunct="1"/>
            <a:r>
              <a:rPr lang="en-US" altLang="zh-TW" sz="2800" smtClean="0">
                <a:solidFill>
                  <a:srgbClr val="FF0000"/>
                </a:solidFill>
                <a:ea typeface="MS PGothic" pitchFamily="34" charset="-128"/>
              </a:rPr>
              <a:t>Syntax</a:t>
            </a:r>
            <a:r>
              <a:rPr lang="en-US" altLang="zh-TW" sz="2800" smtClean="0">
                <a:ea typeface="MS PGothic" pitchFamily="34" charset="-128"/>
              </a:rPr>
              <a:t> versus </a:t>
            </a:r>
            <a:r>
              <a:rPr lang="en-US" altLang="zh-TW" sz="2800" smtClean="0">
                <a:solidFill>
                  <a:srgbClr val="FF0000"/>
                </a:solidFill>
                <a:ea typeface="MS PGothic" pitchFamily="34" charset="-128"/>
              </a:rPr>
              <a:t>semantics</a:t>
            </a:r>
            <a:r>
              <a:rPr lang="en-US" altLang="zh-TW" sz="2800" smtClean="0">
                <a:ea typeface="MS PGothic" pitchFamily="34" charset="-128"/>
              </a:rPr>
              <a:t> based text mining</a:t>
            </a:r>
          </a:p>
        </p:txBody>
      </p:sp>
      <p:sp>
        <p:nvSpPr>
          <p:cNvPr id="27652"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27653"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759CF0AF-8B33-4F7C-B941-D0CCA52F2C03}" type="slidenum">
              <a:rPr lang="en-US" altLang="zh-TW" sz="1200">
                <a:solidFill>
                  <a:srgbClr val="898989"/>
                </a:solidFill>
                <a:ea typeface="MS PGothic" pitchFamily="34" charset="-128"/>
              </a:rPr>
              <a:pPr eaLnBrk="1" hangingPunct="1">
                <a:spcBef>
                  <a:spcPct val="0"/>
                </a:spcBef>
                <a:buFontTx/>
                <a:buNone/>
              </a:pPr>
              <a:t>86</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2366667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ltLang="zh-TW" smtClean="0">
                <a:solidFill>
                  <a:schemeClr val="accent1"/>
                </a:solidFill>
              </a:rPr>
              <a:t>Natural Language Processing (NLP)</a:t>
            </a:r>
          </a:p>
        </p:txBody>
      </p:sp>
      <p:sp>
        <p:nvSpPr>
          <p:cNvPr id="28675" name="Content Placeholder 2"/>
          <p:cNvSpPr>
            <a:spLocks noGrp="1"/>
          </p:cNvSpPr>
          <p:nvPr>
            <p:ph idx="1"/>
          </p:nvPr>
        </p:nvSpPr>
        <p:spPr>
          <a:xfrm>
            <a:off x="571500" y="1484313"/>
            <a:ext cx="7961313" cy="4800600"/>
          </a:xfrm>
        </p:spPr>
        <p:txBody>
          <a:bodyPr/>
          <a:lstStyle/>
          <a:p>
            <a:pPr eaLnBrk="1" hangingPunct="1"/>
            <a:r>
              <a:rPr lang="en-US" altLang="zh-TW" sz="2800" smtClean="0">
                <a:ea typeface="MS PGothic" pitchFamily="34" charset="-128"/>
              </a:rPr>
              <a:t>What is “Understanding” ?</a:t>
            </a:r>
          </a:p>
          <a:p>
            <a:pPr lvl="1" eaLnBrk="1" hangingPunct="1"/>
            <a:r>
              <a:rPr lang="en-US" altLang="zh-TW" sz="2400" smtClean="0">
                <a:ea typeface="新細明體" pitchFamily="18" charset="-120"/>
              </a:rPr>
              <a:t>Human understands, what about computers?</a:t>
            </a:r>
          </a:p>
          <a:p>
            <a:pPr lvl="1" eaLnBrk="1" hangingPunct="1"/>
            <a:r>
              <a:rPr lang="en-US" altLang="zh-TW" sz="2400" smtClean="0">
                <a:ea typeface="新細明體" pitchFamily="18" charset="-120"/>
              </a:rPr>
              <a:t>Natural language is vague, context driven</a:t>
            </a:r>
          </a:p>
          <a:p>
            <a:pPr lvl="1" eaLnBrk="1" hangingPunct="1"/>
            <a:r>
              <a:rPr lang="en-US" altLang="zh-TW" sz="2400" smtClean="0">
                <a:ea typeface="新細明體" pitchFamily="18" charset="-120"/>
              </a:rPr>
              <a:t>True understanding requires extensive knowledge of a topic</a:t>
            </a:r>
          </a:p>
          <a:p>
            <a:pPr lvl="1" eaLnBrk="1" hangingPunct="1"/>
            <a:endParaRPr lang="en-US" altLang="zh-TW" sz="2400" smtClean="0">
              <a:ea typeface="新細明體" pitchFamily="18" charset="-120"/>
            </a:endParaRPr>
          </a:p>
          <a:p>
            <a:pPr lvl="1" eaLnBrk="1" hangingPunct="1"/>
            <a:r>
              <a:rPr lang="en-US" altLang="zh-TW" sz="2400" smtClean="0">
                <a:solidFill>
                  <a:srgbClr val="FF3300"/>
                </a:solidFill>
                <a:ea typeface="新細明體" pitchFamily="18" charset="-120"/>
              </a:rPr>
              <a:t>Can/will computers ever understand natural language the same/accurate way we do</a:t>
            </a:r>
            <a:r>
              <a:rPr lang="en-US" altLang="zh-TW" sz="2400" smtClean="0">
                <a:ea typeface="新細明體" pitchFamily="18" charset="-120"/>
              </a:rPr>
              <a:t>?</a:t>
            </a:r>
          </a:p>
          <a:p>
            <a:pPr eaLnBrk="1" hangingPunct="1"/>
            <a:endParaRPr lang="en-US" altLang="zh-TW" sz="2400" smtClean="0">
              <a:ea typeface="MS PGothic" pitchFamily="34" charset="-128"/>
            </a:endParaRPr>
          </a:p>
        </p:txBody>
      </p:sp>
      <p:sp>
        <p:nvSpPr>
          <p:cNvPr id="28676"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28677"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1176E88-ACF8-45BA-A9F4-B229D83119E9}" type="slidenum">
              <a:rPr lang="en-US" altLang="zh-TW" sz="1200">
                <a:solidFill>
                  <a:srgbClr val="898989"/>
                </a:solidFill>
                <a:ea typeface="MS PGothic" pitchFamily="34" charset="-128"/>
              </a:rPr>
              <a:pPr eaLnBrk="1" hangingPunct="1">
                <a:spcBef>
                  <a:spcPct val="0"/>
                </a:spcBef>
                <a:buFontTx/>
                <a:buNone/>
              </a:pPr>
              <a:t>87</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92507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altLang="zh-TW" smtClean="0">
                <a:solidFill>
                  <a:schemeClr val="accent1"/>
                </a:solidFill>
              </a:rPr>
              <a:t>Natural Language Processing (NLP)</a:t>
            </a:r>
          </a:p>
        </p:txBody>
      </p:sp>
      <p:sp>
        <p:nvSpPr>
          <p:cNvPr id="29699" name="Content Placeholder 2"/>
          <p:cNvSpPr>
            <a:spLocks noGrp="1"/>
          </p:cNvSpPr>
          <p:nvPr>
            <p:ph idx="1"/>
          </p:nvPr>
        </p:nvSpPr>
        <p:spPr>
          <a:xfrm>
            <a:off x="755650" y="1524000"/>
            <a:ext cx="7961313" cy="4800600"/>
          </a:xfrm>
        </p:spPr>
        <p:txBody>
          <a:bodyPr/>
          <a:lstStyle/>
          <a:p>
            <a:pPr eaLnBrk="1" hangingPunct="1"/>
            <a:r>
              <a:rPr lang="en-US" altLang="zh-TW" sz="2800" smtClean="0">
                <a:ea typeface="MS PGothic" pitchFamily="34" charset="-128"/>
              </a:rPr>
              <a:t>Challenges in NLP</a:t>
            </a:r>
          </a:p>
          <a:p>
            <a:pPr lvl="1" eaLnBrk="1" hangingPunct="1"/>
            <a:r>
              <a:rPr lang="en-US" altLang="zh-TW" sz="2400" smtClean="0">
                <a:ea typeface="新細明體" pitchFamily="18" charset="-120"/>
              </a:rPr>
              <a:t>Part-of-speech tagging	</a:t>
            </a:r>
          </a:p>
          <a:p>
            <a:pPr lvl="1" eaLnBrk="1" hangingPunct="1"/>
            <a:r>
              <a:rPr lang="en-US" altLang="zh-TW" sz="2400" smtClean="0">
                <a:ea typeface="新細明體" pitchFamily="18" charset="-120"/>
              </a:rPr>
              <a:t>Text segmentation</a:t>
            </a:r>
          </a:p>
          <a:p>
            <a:pPr lvl="1" eaLnBrk="1" hangingPunct="1"/>
            <a:r>
              <a:rPr lang="en-US" altLang="zh-TW" sz="2400" smtClean="0">
                <a:ea typeface="新細明體" pitchFamily="18" charset="-120"/>
              </a:rPr>
              <a:t>Word sense disambiguation	</a:t>
            </a:r>
          </a:p>
          <a:p>
            <a:pPr lvl="1" eaLnBrk="1" hangingPunct="1"/>
            <a:r>
              <a:rPr lang="en-US" altLang="zh-TW" sz="2400" smtClean="0">
                <a:ea typeface="新細明體" pitchFamily="18" charset="-120"/>
              </a:rPr>
              <a:t>Syntax ambiguity</a:t>
            </a:r>
          </a:p>
          <a:p>
            <a:pPr lvl="1" eaLnBrk="1" hangingPunct="1"/>
            <a:r>
              <a:rPr lang="en-US" altLang="zh-TW" sz="2400" smtClean="0">
                <a:ea typeface="新細明體" pitchFamily="18" charset="-120"/>
              </a:rPr>
              <a:t>Imperfect or irregular input</a:t>
            </a:r>
          </a:p>
          <a:p>
            <a:pPr lvl="1" eaLnBrk="1" hangingPunct="1"/>
            <a:r>
              <a:rPr lang="en-US" altLang="zh-TW" sz="2400" smtClean="0">
                <a:ea typeface="新細明體" pitchFamily="18" charset="-120"/>
              </a:rPr>
              <a:t>Speech acts</a:t>
            </a:r>
          </a:p>
          <a:p>
            <a:pPr lvl="4" eaLnBrk="1" hangingPunct="1"/>
            <a:endParaRPr lang="en-US" altLang="zh-TW" sz="1000" smtClean="0">
              <a:ea typeface="新細明體" pitchFamily="18" charset="-120"/>
            </a:endParaRPr>
          </a:p>
          <a:p>
            <a:pPr eaLnBrk="1" hangingPunct="1"/>
            <a:r>
              <a:rPr lang="en-US" altLang="zh-TW" sz="2800" smtClean="0">
                <a:ea typeface="MS PGothic" pitchFamily="34" charset="-128"/>
              </a:rPr>
              <a:t>Dream of AI community </a:t>
            </a:r>
          </a:p>
          <a:p>
            <a:pPr lvl="1" eaLnBrk="1" hangingPunct="1"/>
            <a:r>
              <a:rPr lang="en-US" altLang="zh-TW" sz="2400" smtClean="0">
                <a:ea typeface="新細明體" pitchFamily="18" charset="-120"/>
              </a:rPr>
              <a:t>to have algorithms that are capable of automatically reading and obtaining knowledge from text</a:t>
            </a:r>
          </a:p>
        </p:txBody>
      </p:sp>
      <p:sp>
        <p:nvSpPr>
          <p:cNvPr id="29700"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29701"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788C9D1E-7128-423F-9FEC-50AA5C86CF1E}" type="slidenum">
              <a:rPr lang="en-US" altLang="zh-TW" sz="1200">
                <a:solidFill>
                  <a:srgbClr val="898989"/>
                </a:solidFill>
                <a:ea typeface="MS PGothic" pitchFamily="34" charset="-128"/>
              </a:rPr>
              <a:pPr eaLnBrk="1" hangingPunct="1">
                <a:spcBef>
                  <a:spcPct val="0"/>
                </a:spcBef>
                <a:buFontTx/>
                <a:buNone/>
              </a:pPr>
              <a:t>88</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4301171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ltLang="zh-TW" smtClean="0">
                <a:solidFill>
                  <a:schemeClr val="accent1"/>
                </a:solidFill>
              </a:rPr>
              <a:t>Natural Language Processing (NLP)</a:t>
            </a:r>
          </a:p>
        </p:txBody>
      </p:sp>
      <p:sp>
        <p:nvSpPr>
          <p:cNvPr id="30723" name="Content Placeholder 2"/>
          <p:cNvSpPr>
            <a:spLocks noGrp="1"/>
          </p:cNvSpPr>
          <p:nvPr>
            <p:ph idx="1"/>
          </p:nvPr>
        </p:nvSpPr>
        <p:spPr>
          <a:xfrm>
            <a:off x="611188" y="1524000"/>
            <a:ext cx="7961312" cy="4800600"/>
          </a:xfrm>
        </p:spPr>
        <p:txBody>
          <a:bodyPr/>
          <a:lstStyle/>
          <a:p>
            <a:pPr eaLnBrk="1" hangingPunct="1"/>
            <a:r>
              <a:rPr lang="en-US" altLang="zh-TW" sz="2800" smtClean="0">
                <a:ea typeface="MS PGothic" pitchFamily="34" charset="-128"/>
              </a:rPr>
              <a:t>WordNet</a:t>
            </a:r>
          </a:p>
          <a:p>
            <a:pPr lvl="1" eaLnBrk="1" hangingPunct="1"/>
            <a:r>
              <a:rPr lang="en-US" altLang="zh-TW" sz="2400" smtClean="0">
                <a:ea typeface="新細明體" pitchFamily="18" charset="-120"/>
              </a:rPr>
              <a:t>A laboriously hand-coded database of English words, their definitions, sets of synonyms, and various semantic relations between synonym sets</a:t>
            </a:r>
          </a:p>
          <a:p>
            <a:pPr lvl="1" eaLnBrk="1" hangingPunct="1"/>
            <a:r>
              <a:rPr lang="en-US" altLang="zh-TW" sz="2400" smtClean="0">
                <a:ea typeface="新細明體" pitchFamily="18" charset="-120"/>
              </a:rPr>
              <a:t>A major resource for NLP</a:t>
            </a:r>
          </a:p>
          <a:p>
            <a:pPr lvl="1" eaLnBrk="1" hangingPunct="1"/>
            <a:r>
              <a:rPr lang="en-US" altLang="zh-TW" sz="2400" smtClean="0">
                <a:ea typeface="新細明體" pitchFamily="18" charset="-120"/>
              </a:rPr>
              <a:t>Need automation to be completed</a:t>
            </a:r>
          </a:p>
          <a:p>
            <a:pPr eaLnBrk="1" hangingPunct="1"/>
            <a:r>
              <a:rPr lang="en-US" altLang="zh-TW" sz="2800" smtClean="0">
                <a:ea typeface="MS PGothic" pitchFamily="34" charset="-128"/>
              </a:rPr>
              <a:t>Sentiment Analysis</a:t>
            </a:r>
          </a:p>
          <a:p>
            <a:pPr lvl="1" eaLnBrk="1" hangingPunct="1"/>
            <a:r>
              <a:rPr lang="en-US" altLang="zh-TW" sz="2400" smtClean="0">
                <a:ea typeface="新細明體" pitchFamily="18" charset="-120"/>
              </a:rPr>
              <a:t>A technique used to detect favorable and unfavorable opinions toward specific products and services </a:t>
            </a:r>
          </a:p>
          <a:p>
            <a:pPr lvl="1" eaLnBrk="1" hangingPunct="1"/>
            <a:r>
              <a:rPr lang="en-US" altLang="zh-TW" sz="2400" smtClean="0">
                <a:ea typeface="新細明體" pitchFamily="18" charset="-120"/>
              </a:rPr>
              <a:t>CRM application</a:t>
            </a:r>
          </a:p>
        </p:txBody>
      </p:sp>
      <p:sp>
        <p:nvSpPr>
          <p:cNvPr id="30724"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30725"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2C28011-E654-4DC6-AD3C-1F1F3DCF3511}" type="slidenum">
              <a:rPr lang="en-US" altLang="zh-TW" sz="1200">
                <a:solidFill>
                  <a:srgbClr val="898989"/>
                </a:solidFill>
                <a:ea typeface="MS PGothic" pitchFamily="34" charset="-128"/>
              </a:rPr>
              <a:pPr eaLnBrk="1" hangingPunct="1">
                <a:spcBef>
                  <a:spcPct val="0"/>
                </a:spcBef>
                <a:buFontTx/>
                <a:buNone/>
              </a:pPr>
              <a:t>89</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648530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內容版面配置區 2"/>
          <p:cNvSpPr>
            <a:spLocks noGrp="1"/>
          </p:cNvSpPr>
          <p:nvPr>
            <p:ph idx="1"/>
          </p:nvPr>
        </p:nvSpPr>
        <p:spPr>
          <a:xfrm>
            <a:off x="250825" y="1557338"/>
            <a:ext cx="8435975" cy="4568825"/>
          </a:xfrm>
        </p:spPr>
        <p:txBody>
          <a:bodyPr/>
          <a:lstStyle/>
          <a:p>
            <a:pPr>
              <a:buFont typeface="Arial" charset="0"/>
              <a:buNone/>
            </a:pPr>
            <a:r>
              <a:rPr lang="en-US" altLang="zh-TW" sz="2800" smtClean="0"/>
              <a:t>“(1) I bought an </a:t>
            </a:r>
            <a:r>
              <a:rPr lang="en-US" altLang="zh-TW" sz="2800" u="sng" smtClean="0"/>
              <a:t>iPhone</a:t>
            </a:r>
            <a:r>
              <a:rPr lang="en-US" altLang="zh-TW" sz="2800" smtClean="0"/>
              <a:t> a few days ago. </a:t>
            </a:r>
          </a:p>
          <a:p>
            <a:pPr>
              <a:buFont typeface="Arial" charset="0"/>
              <a:buNone/>
            </a:pPr>
            <a:r>
              <a:rPr lang="en-US" altLang="zh-TW" sz="2800" smtClean="0"/>
              <a:t>(2) </a:t>
            </a:r>
            <a:r>
              <a:rPr lang="en-US" altLang="zh-TW" sz="2800" smtClean="0">
                <a:solidFill>
                  <a:srgbClr val="FF0000"/>
                </a:solidFill>
              </a:rPr>
              <a:t>It was such a </a:t>
            </a:r>
            <a:r>
              <a:rPr lang="en-US" altLang="zh-TW" sz="2800" b="1" smtClean="0">
                <a:solidFill>
                  <a:srgbClr val="FF0000"/>
                </a:solidFill>
              </a:rPr>
              <a:t>nice</a:t>
            </a:r>
            <a:r>
              <a:rPr lang="en-US" altLang="zh-TW" sz="2800" smtClean="0">
                <a:solidFill>
                  <a:srgbClr val="FF0000"/>
                </a:solidFill>
              </a:rPr>
              <a:t> phone.</a:t>
            </a:r>
          </a:p>
          <a:p>
            <a:pPr>
              <a:buFont typeface="Arial" charset="0"/>
              <a:buNone/>
            </a:pPr>
            <a:r>
              <a:rPr lang="en-US" altLang="zh-TW" sz="2800" smtClean="0"/>
              <a:t>(3) </a:t>
            </a:r>
            <a:r>
              <a:rPr lang="en-US" altLang="zh-TW" sz="2800" smtClean="0">
                <a:solidFill>
                  <a:srgbClr val="FF0000"/>
                </a:solidFill>
              </a:rPr>
              <a:t>The </a:t>
            </a:r>
            <a:r>
              <a:rPr lang="en-US" altLang="zh-TW" sz="2800" u="sng" smtClean="0">
                <a:solidFill>
                  <a:srgbClr val="FF0000"/>
                </a:solidFill>
              </a:rPr>
              <a:t>touch screen </a:t>
            </a:r>
            <a:r>
              <a:rPr lang="en-US" altLang="zh-TW" sz="2800" smtClean="0">
                <a:solidFill>
                  <a:srgbClr val="FF0000"/>
                </a:solidFill>
              </a:rPr>
              <a:t>was really </a:t>
            </a:r>
            <a:r>
              <a:rPr lang="en-US" altLang="zh-TW" sz="2800" b="1" smtClean="0">
                <a:solidFill>
                  <a:srgbClr val="FF0000"/>
                </a:solidFill>
              </a:rPr>
              <a:t>cool</a:t>
            </a:r>
            <a:r>
              <a:rPr lang="en-US" altLang="zh-TW" sz="2800" smtClean="0">
                <a:solidFill>
                  <a:srgbClr val="FF0000"/>
                </a:solidFill>
              </a:rPr>
              <a:t>. </a:t>
            </a:r>
          </a:p>
          <a:p>
            <a:pPr>
              <a:buFont typeface="Arial" charset="0"/>
              <a:buNone/>
            </a:pPr>
            <a:r>
              <a:rPr lang="en-US" altLang="zh-TW" sz="2800" smtClean="0"/>
              <a:t>(4) </a:t>
            </a:r>
            <a:r>
              <a:rPr lang="en-US" altLang="zh-TW" sz="2800" smtClean="0">
                <a:solidFill>
                  <a:srgbClr val="FF0000"/>
                </a:solidFill>
              </a:rPr>
              <a:t>The </a:t>
            </a:r>
            <a:r>
              <a:rPr lang="en-US" altLang="zh-TW" sz="2800" u="sng" smtClean="0">
                <a:solidFill>
                  <a:srgbClr val="FF0000"/>
                </a:solidFill>
              </a:rPr>
              <a:t>voice quality </a:t>
            </a:r>
            <a:r>
              <a:rPr lang="en-US" altLang="zh-TW" sz="2800" smtClean="0">
                <a:solidFill>
                  <a:srgbClr val="FF0000"/>
                </a:solidFill>
              </a:rPr>
              <a:t>was </a:t>
            </a:r>
            <a:r>
              <a:rPr lang="en-US" altLang="zh-TW" sz="2800" b="1" smtClean="0">
                <a:solidFill>
                  <a:srgbClr val="FF0000"/>
                </a:solidFill>
              </a:rPr>
              <a:t>clear</a:t>
            </a:r>
            <a:r>
              <a:rPr lang="en-US" altLang="zh-TW" sz="2800" smtClean="0">
                <a:solidFill>
                  <a:srgbClr val="FF0000"/>
                </a:solidFill>
              </a:rPr>
              <a:t> too.</a:t>
            </a:r>
            <a:r>
              <a:rPr lang="en-US" altLang="zh-TW" sz="2800" smtClean="0"/>
              <a:t> </a:t>
            </a:r>
          </a:p>
          <a:p>
            <a:pPr>
              <a:buFont typeface="Arial" charset="0"/>
              <a:buNone/>
            </a:pPr>
            <a:r>
              <a:rPr lang="en-US" altLang="zh-TW" sz="2800" smtClean="0"/>
              <a:t>(5) </a:t>
            </a:r>
            <a:r>
              <a:rPr lang="en-US" altLang="zh-TW" sz="2800" smtClean="0">
                <a:solidFill>
                  <a:srgbClr val="00B050"/>
                </a:solidFill>
              </a:rPr>
              <a:t>However, my mother was mad with me as I did not tell her before I bought it</a:t>
            </a:r>
            <a:r>
              <a:rPr lang="en-US" altLang="zh-TW" sz="2800" smtClean="0"/>
              <a:t>. </a:t>
            </a:r>
          </a:p>
          <a:p>
            <a:pPr>
              <a:buFont typeface="Arial" charset="0"/>
              <a:buNone/>
            </a:pPr>
            <a:r>
              <a:rPr lang="en-US" altLang="zh-TW" sz="2800" smtClean="0"/>
              <a:t>(6) </a:t>
            </a:r>
            <a:r>
              <a:rPr lang="en-US" altLang="zh-TW" sz="2800" smtClean="0">
                <a:solidFill>
                  <a:srgbClr val="00B050"/>
                </a:solidFill>
              </a:rPr>
              <a:t>She also thought the phone was too </a:t>
            </a:r>
            <a:r>
              <a:rPr lang="en-US" altLang="zh-TW" sz="2800" b="1" u="sng" smtClean="0">
                <a:solidFill>
                  <a:srgbClr val="00B050"/>
                </a:solidFill>
              </a:rPr>
              <a:t>expensive</a:t>
            </a:r>
            <a:r>
              <a:rPr lang="en-US" altLang="zh-TW" sz="2800" smtClean="0">
                <a:solidFill>
                  <a:srgbClr val="00B050"/>
                </a:solidFill>
              </a:rPr>
              <a:t>, and wanted me to return it to the shop.</a:t>
            </a:r>
            <a:r>
              <a:rPr lang="en-US" altLang="zh-TW" sz="2800" smtClean="0"/>
              <a:t> … ”</a:t>
            </a:r>
            <a:endParaRPr lang="zh-TW" altLang="en-US" sz="2800" smtClean="0"/>
          </a:p>
        </p:txBody>
      </p:sp>
      <p:sp>
        <p:nvSpPr>
          <p:cNvPr id="5632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EAF1D4B-6B1D-492E-BD02-B66E0A30FBD6}" type="slidenum">
              <a:rPr lang="zh-TW" altLang="en-US" sz="1200">
                <a:solidFill>
                  <a:srgbClr val="898989"/>
                </a:solidFill>
              </a:rPr>
              <a:pPr eaLnBrk="1" hangingPunct="1">
                <a:spcBef>
                  <a:spcPct val="0"/>
                </a:spcBef>
                <a:buFontTx/>
                <a:buNone/>
              </a:pPr>
              <a:t>9</a:t>
            </a:fld>
            <a:endParaRPr lang="zh-TW" altLang="en-US" sz="1200">
              <a:solidFill>
                <a:srgbClr val="898989"/>
              </a:solidFill>
            </a:endParaRPr>
          </a:p>
        </p:txBody>
      </p:sp>
      <p:sp>
        <p:nvSpPr>
          <p:cNvPr id="56324"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rPr>
              <a:t>Source: Bing Liu (2011) , “Web Data Mining: Exploring Hyperlinks, Contents, and Usage Data,” Springer, 2nd Edition,</a:t>
            </a:r>
            <a:endParaRPr lang="zh-TW" altLang="en-US" sz="1200">
              <a:solidFill>
                <a:srgbClr val="A6A6A6"/>
              </a:solidFill>
              <a:latin typeface="Arial" charset="0"/>
            </a:endParaRPr>
          </a:p>
        </p:txBody>
      </p:sp>
      <p:sp>
        <p:nvSpPr>
          <p:cNvPr id="56325" name="文字方塊 5"/>
          <p:cNvSpPr txBox="1">
            <a:spLocks noChangeArrowheads="1"/>
          </p:cNvSpPr>
          <p:nvPr/>
        </p:nvSpPr>
        <p:spPr bwMode="auto">
          <a:xfrm>
            <a:off x="7667625" y="2565400"/>
            <a:ext cx="1476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b="1">
                <a:solidFill>
                  <a:srgbClr val="FF0000"/>
                </a:solidFill>
                <a:latin typeface="Arial" charset="0"/>
              </a:rPr>
              <a:t>+Positive Opinion</a:t>
            </a:r>
            <a:endParaRPr lang="zh-TW" altLang="en-US" sz="1800" b="1">
              <a:solidFill>
                <a:srgbClr val="FF0000"/>
              </a:solidFill>
              <a:latin typeface="Arial" charset="0"/>
            </a:endParaRPr>
          </a:p>
        </p:txBody>
      </p:sp>
      <p:sp>
        <p:nvSpPr>
          <p:cNvPr id="56326" name="文字方塊 6"/>
          <p:cNvSpPr txBox="1">
            <a:spLocks noChangeArrowheads="1"/>
          </p:cNvSpPr>
          <p:nvPr/>
        </p:nvSpPr>
        <p:spPr bwMode="auto">
          <a:xfrm>
            <a:off x="7740650" y="5229225"/>
            <a:ext cx="1403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b="1">
                <a:solidFill>
                  <a:srgbClr val="00B050"/>
                </a:solidFill>
                <a:latin typeface="Arial" charset="0"/>
              </a:rPr>
              <a:t>-Negative Opinion</a:t>
            </a:r>
            <a:endParaRPr lang="zh-TW" altLang="en-US" sz="1800" b="1">
              <a:solidFill>
                <a:srgbClr val="00B050"/>
              </a:solidFill>
              <a:latin typeface="Arial" charset="0"/>
            </a:endParaRPr>
          </a:p>
        </p:txBody>
      </p:sp>
      <p:sp>
        <p:nvSpPr>
          <p:cNvPr id="56327" name="標題 1"/>
          <p:cNvSpPr txBox="1">
            <a:spLocks/>
          </p:cNvSpPr>
          <p:nvPr/>
        </p:nvSpPr>
        <p:spPr bwMode="auto">
          <a:xfrm>
            <a:off x="457200" y="115888"/>
            <a:ext cx="82296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4400" b="1">
                <a:solidFill>
                  <a:schemeClr val="accent1"/>
                </a:solidFill>
                <a:ea typeface="標楷體" pitchFamily="65" charset="-120"/>
              </a:rPr>
              <a:t>Example of Opinion:</a:t>
            </a:r>
            <a:br>
              <a:rPr kumimoji="0" lang="en-US" altLang="zh-TW" sz="4400" b="1">
                <a:solidFill>
                  <a:schemeClr val="accent1"/>
                </a:solidFill>
                <a:ea typeface="標楷體" pitchFamily="65" charset="-120"/>
              </a:rPr>
            </a:br>
            <a:r>
              <a:rPr kumimoji="0" lang="en-US" altLang="zh-TW" sz="4400" b="1">
                <a:solidFill>
                  <a:schemeClr val="accent1"/>
                </a:solidFill>
                <a:ea typeface="標楷體" pitchFamily="65" charset="-120"/>
              </a:rPr>
              <a:t>review segment on iPhone</a:t>
            </a:r>
            <a:endParaRPr kumimoji="0" lang="zh-TW" altLang="en-US" sz="4400" b="1">
              <a:solidFill>
                <a:schemeClr val="accent1"/>
              </a:solidFill>
              <a:ea typeface="標楷體" pitchFamily="65" charset="-120"/>
            </a:endParaRPr>
          </a:p>
        </p:txBody>
      </p:sp>
      <p:pic>
        <p:nvPicPr>
          <p:cNvPr id="5632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2416175"/>
            <a:ext cx="94297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725" y="5070475"/>
            <a:ext cx="9334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566081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274638"/>
            <a:ext cx="8229600" cy="850900"/>
          </a:xfrm>
        </p:spPr>
        <p:txBody>
          <a:bodyPr/>
          <a:lstStyle/>
          <a:p>
            <a:pPr eaLnBrk="1" hangingPunct="1"/>
            <a:r>
              <a:rPr lang="en-US" altLang="zh-TW" smtClean="0">
                <a:solidFill>
                  <a:schemeClr val="accent1"/>
                </a:solidFill>
              </a:rPr>
              <a:t>NLP Task Categories</a:t>
            </a:r>
          </a:p>
        </p:txBody>
      </p:sp>
      <p:sp>
        <p:nvSpPr>
          <p:cNvPr id="31747" name="Content Placeholder 2"/>
          <p:cNvSpPr>
            <a:spLocks noGrp="1"/>
          </p:cNvSpPr>
          <p:nvPr>
            <p:ph idx="1"/>
          </p:nvPr>
        </p:nvSpPr>
        <p:spPr>
          <a:xfrm>
            <a:off x="684213" y="1412875"/>
            <a:ext cx="7504112" cy="4800600"/>
          </a:xfrm>
        </p:spPr>
        <p:txBody>
          <a:bodyPr/>
          <a:lstStyle/>
          <a:p>
            <a:pPr eaLnBrk="1" hangingPunct="1"/>
            <a:r>
              <a:rPr lang="en-US" altLang="zh-TW" sz="2400" smtClean="0">
                <a:solidFill>
                  <a:srgbClr val="FF0000"/>
                </a:solidFill>
                <a:ea typeface="MS PGothic" pitchFamily="34" charset="-128"/>
              </a:rPr>
              <a:t>Information retrieval   (IR)</a:t>
            </a:r>
          </a:p>
          <a:p>
            <a:pPr eaLnBrk="1" hangingPunct="1"/>
            <a:r>
              <a:rPr lang="en-US" altLang="zh-TW" sz="2400" smtClean="0">
                <a:solidFill>
                  <a:srgbClr val="FF0000"/>
                </a:solidFill>
                <a:ea typeface="MS PGothic" pitchFamily="34" charset="-128"/>
              </a:rPr>
              <a:t>Information extraction  (IE)</a:t>
            </a:r>
          </a:p>
          <a:p>
            <a:pPr eaLnBrk="1" hangingPunct="1"/>
            <a:r>
              <a:rPr lang="en-US" altLang="zh-TW" sz="2400" smtClean="0">
                <a:solidFill>
                  <a:srgbClr val="FF0000"/>
                </a:solidFill>
                <a:ea typeface="MS PGothic" pitchFamily="34" charset="-128"/>
              </a:rPr>
              <a:t>Named-entity recognition  (NER)</a:t>
            </a:r>
          </a:p>
          <a:p>
            <a:pPr eaLnBrk="1" hangingPunct="1"/>
            <a:r>
              <a:rPr lang="en-US" altLang="zh-TW" sz="2400" smtClean="0">
                <a:solidFill>
                  <a:srgbClr val="FF0000"/>
                </a:solidFill>
                <a:ea typeface="MS PGothic" pitchFamily="34" charset="-128"/>
              </a:rPr>
              <a:t>Question answering (QA)</a:t>
            </a:r>
          </a:p>
          <a:p>
            <a:pPr eaLnBrk="1" hangingPunct="1"/>
            <a:r>
              <a:rPr lang="en-US" altLang="zh-TW" sz="2400" smtClean="0">
                <a:ea typeface="MS PGothic" pitchFamily="34" charset="-128"/>
              </a:rPr>
              <a:t>Automatic summarization</a:t>
            </a:r>
          </a:p>
          <a:p>
            <a:pPr eaLnBrk="1" hangingPunct="1"/>
            <a:r>
              <a:rPr lang="en-US" altLang="zh-TW" sz="2400" smtClean="0">
                <a:ea typeface="MS PGothic" pitchFamily="34" charset="-128"/>
              </a:rPr>
              <a:t>Natural language generation and understanding (NLU)</a:t>
            </a:r>
          </a:p>
          <a:p>
            <a:pPr eaLnBrk="1" hangingPunct="1"/>
            <a:r>
              <a:rPr lang="en-US" altLang="zh-TW" sz="2400" smtClean="0">
                <a:ea typeface="MS PGothic" pitchFamily="34" charset="-128"/>
              </a:rPr>
              <a:t>Machine translation (ML)</a:t>
            </a:r>
          </a:p>
          <a:p>
            <a:pPr eaLnBrk="1" hangingPunct="1"/>
            <a:r>
              <a:rPr lang="en-US" altLang="zh-TW" sz="2400" smtClean="0">
                <a:ea typeface="MS PGothic" pitchFamily="34" charset="-128"/>
              </a:rPr>
              <a:t>Foreign language reading and writing</a:t>
            </a:r>
          </a:p>
          <a:p>
            <a:pPr eaLnBrk="1" hangingPunct="1"/>
            <a:r>
              <a:rPr lang="en-US" altLang="zh-TW" sz="2400" smtClean="0">
                <a:ea typeface="MS PGothic" pitchFamily="34" charset="-128"/>
              </a:rPr>
              <a:t>Speech recognition</a:t>
            </a:r>
          </a:p>
          <a:p>
            <a:pPr eaLnBrk="1" hangingPunct="1"/>
            <a:r>
              <a:rPr lang="en-US" altLang="zh-TW" sz="2400" smtClean="0">
                <a:ea typeface="MS PGothic" pitchFamily="34" charset="-128"/>
              </a:rPr>
              <a:t>Text proofing</a:t>
            </a:r>
          </a:p>
          <a:p>
            <a:pPr eaLnBrk="1" hangingPunct="1"/>
            <a:r>
              <a:rPr lang="en-US" altLang="zh-TW" sz="2400" smtClean="0">
                <a:ea typeface="MS PGothic" pitchFamily="34" charset="-128"/>
              </a:rPr>
              <a:t>Optical character recognition (OCR)</a:t>
            </a:r>
          </a:p>
        </p:txBody>
      </p:sp>
      <p:sp>
        <p:nvSpPr>
          <p:cNvPr id="31748"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31749"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05C07A6-4785-4A4F-A10D-25BF5520E944}" type="slidenum">
              <a:rPr lang="en-US" altLang="zh-TW" sz="1200">
                <a:solidFill>
                  <a:srgbClr val="898989"/>
                </a:solidFill>
                <a:ea typeface="MS PGothic" pitchFamily="34" charset="-128"/>
              </a:rPr>
              <a:pPr eaLnBrk="1" hangingPunct="1">
                <a:spcBef>
                  <a:spcPct val="0"/>
                </a:spcBef>
                <a:buFontTx/>
                <a:buNone/>
              </a:pPr>
              <a:t>90</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2953582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altLang="zh-TW" smtClean="0">
                <a:solidFill>
                  <a:schemeClr val="accent1"/>
                </a:solidFill>
              </a:rPr>
              <a:t>Text Mining Applications</a:t>
            </a:r>
          </a:p>
        </p:txBody>
      </p:sp>
      <p:sp>
        <p:nvSpPr>
          <p:cNvPr id="32771" name="Content Placeholder 2"/>
          <p:cNvSpPr>
            <a:spLocks noGrp="1"/>
          </p:cNvSpPr>
          <p:nvPr>
            <p:ph idx="1"/>
          </p:nvPr>
        </p:nvSpPr>
        <p:spPr>
          <a:xfrm>
            <a:off x="760413" y="1447800"/>
            <a:ext cx="7772400" cy="4800600"/>
          </a:xfrm>
        </p:spPr>
        <p:txBody>
          <a:bodyPr/>
          <a:lstStyle/>
          <a:p>
            <a:pPr eaLnBrk="1" hangingPunct="1"/>
            <a:r>
              <a:rPr lang="en-US" altLang="zh-TW" smtClean="0">
                <a:ea typeface="MS PGothic" pitchFamily="34" charset="-128"/>
              </a:rPr>
              <a:t>Marketing applications</a:t>
            </a:r>
          </a:p>
          <a:p>
            <a:pPr lvl="1" eaLnBrk="1" hangingPunct="1"/>
            <a:r>
              <a:rPr lang="en-US" altLang="zh-TW" smtClean="0">
                <a:ea typeface="新細明體" pitchFamily="18" charset="-120"/>
              </a:rPr>
              <a:t>Enables better CRM</a:t>
            </a:r>
          </a:p>
          <a:p>
            <a:pPr eaLnBrk="1" hangingPunct="1"/>
            <a:r>
              <a:rPr lang="en-US" altLang="zh-TW" smtClean="0">
                <a:ea typeface="MS PGothic" pitchFamily="34" charset="-128"/>
              </a:rPr>
              <a:t>Security applications</a:t>
            </a:r>
          </a:p>
          <a:p>
            <a:pPr lvl="1" eaLnBrk="1" hangingPunct="1"/>
            <a:r>
              <a:rPr lang="en-US" altLang="zh-TW" smtClean="0">
                <a:ea typeface="新細明體" pitchFamily="18" charset="-120"/>
              </a:rPr>
              <a:t>ECHELON, OASIS</a:t>
            </a:r>
          </a:p>
          <a:p>
            <a:pPr lvl="1" eaLnBrk="1" hangingPunct="1"/>
            <a:r>
              <a:rPr lang="en-US" altLang="zh-TW" smtClean="0">
                <a:ea typeface="新細明體" pitchFamily="18" charset="-120"/>
              </a:rPr>
              <a:t>Deception detection (…)</a:t>
            </a:r>
          </a:p>
          <a:p>
            <a:pPr eaLnBrk="1" hangingPunct="1"/>
            <a:r>
              <a:rPr lang="en-US" altLang="zh-TW" smtClean="0">
                <a:ea typeface="MS PGothic" pitchFamily="34" charset="-128"/>
              </a:rPr>
              <a:t>Medicine and biology</a:t>
            </a:r>
          </a:p>
          <a:p>
            <a:pPr lvl="1" eaLnBrk="1" hangingPunct="1"/>
            <a:r>
              <a:rPr lang="en-US" altLang="zh-TW" smtClean="0">
                <a:ea typeface="新細明體" pitchFamily="18" charset="-120"/>
              </a:rPr>
              <a:t>Literature-based gene identification (…)</a:t>
            </a:r>
          </a:p>
          <a:p>
            <a:pPr eaLnBrk="1" hangingPunct="1"/>
            <a:r>
              <a:rPr lang="en-US" altLang="zh-TW" smtClean="0">
                <a:ea typeface="MS PGothic" pitchFamily="34" charset="-128"/>
              </a:rPr>
              <a:t>Academic applications</a:t>
            </a:r>
          </a:p>
          <a:p>
            <a:pPr lvl="1" eaLnBrk="1" hangingPunct="1"/>
            <a:r>
              <a:rPr lang="en-US" altLang="zh-TW" smtClean="0">
                <a:ea typeface="新細明體" pitchFamily="18" charset="-120"/>
              </a:rPr>
              <a:t>Research stream analysis</a:t>
            </a:r>
          </a:p>
        </p:txBody>
      </p:sp>
      <p:sp>
        <p:nvSpPr>
          <p:cNvPr id="32772"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32773"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BBD7F08-3D66-4197-B90F-953A20952CF1}" type="slidenum">
              <a:rPr lang="en-US" altLang="zh-TW" sz="1200">
                <a:solidFill>
                  <a:srgbClr val="898989"/>
                </a:solidFill>
                <a:ea typeface="MS PGothic" pitchFamily="34" charset="-128"/>
              </a:rPr>
              <a:pPr eaLnBrk="1" hangingPunct="1">
                <a:spcBef>
                  <a:spcPct val="0"/>
                </a:spcBef>
                <a:buFontTx/>
                <a:buNone/>
              </a:pPr>
              <a:t>91</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8489189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zh-TW" smtClean="0">
                <a:solidFill>
                  <a:schemeClr val="accent1"/>
                </a:solidFill>
              </a:rPr>
              <a:t>Text Mining Applications</a:t>
            </a:r>
          </a:p>
        </p:txBody>
      </p:sp>
      <p:sp>
        <p:nvSpPr>
          <p:cNvPr id="33795" name="Content Placeholder 2"/>
          <p:cNvSpPr>
            <a:spLocks noGrp="1"/>
          </p:cNvSpPr>
          <p:nvPr>
            <p:ph idx="1"/>
          </p:nvPr>
        </p:nvSpPr>
        <p:spPr>
          <a:xfrm>
            <a:off x="457200" y="1600200"/>
            <a:ext cx="8229600" cy="4637088"/>
          </a:xfrm>
        </p:spPr>
        <p:txBody>
          <a:bodyPr/>
          <a:lstStyle/>
          <a:p>
            <a:pPr eaLnBrk="1" hangingPunct="1"/>
            <a:r>
              <a:rPr lang="en-US" altLang="zh-TW" smtClean="0">
                <a:ea typeface="MS PGothic" pitchFamily="34" charset="-128"/>
              </a:rPr>
              <a:t>Application Case: Mining for Lies</a:t>
            </a:r>
          </a:p>
          <a:p>
            <a:pPr eaLnBrk="1" hangingPunct="1"/>
            <a:r>
              <a:rPr lang="en-US" altLang="zh-TW" smtClean="0">
                <a:ea typeface="MS PGothic" pitchFamily="34" charset="-128"/>
              </a:rPr>
              <a:t>Deception detection</a:t>
            </a:r>
          </a:p>
          <a:p>
            <a:pPr lvl="1" eaLnBrk="1" hangingPunct="1"/>
            <a:r>
              <a:rPr lang="en-US" altLang="zh-TW" smtClean="0">
                <a:ea typeface="新細明體" pitchFamily="18" charset="-120"/>
              </a:rPr>
              <a:t>A difficult problem</a:t>
            </a:r>
          </a:p>
          <a:p>
            <a:pPr lvl="1" eaLnBrk="1" hangingPunct="1"/>
            <a:r>
              <a:rPr lang="en-US" altLang="zh-TW" smtClean="0">
                <a:ea typeface="新細明體" pitchFamily="18" charset="-120"/>
              </a:rPr>
              <a:t>If detection is limited to only text, then the problem is even more difficult</a:t>
            </a:r>
          </a:p>
          <a:p>
            <a:pPr eaLnBrk="1" hangingPunct="1"/>
            <a:r>
              <a:rPr lang="en-US" altLang="zh-TW" smtClean="0">
                <a:ea typeface="MS PGothic" pitchFamily="34" charset="-128"/>
              </a:rPr>
              <a:t>The study </a:t>
            </a:r>
          </a:p>
          <a:p>
            <a:pPr lvl="1" eaLnBrk="1" hangingPunct="1"/>
            <a:r>
              <a:rPr lang="en-US" altLang="zh-TW" smtClean="0">
                <a:ea typeface="新細明體" pitchFamily="18" charset="-120"/>
              </a:rPr>
              <a:t>analyzed text based testimonies of person of interests at military bases</a:t>
            </a:r>
          </a:p>
          <a:p>
            <a:pPr lvl="1" eaLnBrk="1" hangingPunct="1"/>
            <a:r>
              <a:rPr lang="en-US" altLang="zh-TW" smtClean="0">
                <a:ea typeface="新細明體" pitchFamily="18" charset="-120"/>
              </a:rPr>
              <a:t>used only text-based features (cues)</a:t>
            </a:r>
          </a:p>
        </p:txBody>
      </p:sp>
      <p:sp>
        <p:nvSpPr>
          <p:cNvPr id="33796"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33797"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914E31E-AD6F-4F70-8FF3-0B8C5B6959B3}" type="slidenum">
              <a:rPr lang="en-US" altLang="zh-TW" sz="1200">
                <a:solidFill>
                  <a:srgbClr val="898989"/>
                </a:solidFill>
                <a:ea typeface="MS PGothic" pitchFamily="34" charset="-128"/>
              </a:rPr>
              <a:pPr eaLnBrk="1" hangingPunct="1">
                <a:spcBef>
                  <a:spcPct val="0"/>
                </a:spcBef>
                <a:buFontTx/>
                <a:buNone/>
              </a:pPr>
              <a:t>92</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861504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74638"/>
            <a:ext cx="8229600" cy="993775"/>
          </a:xfrm>
        </p:spPr>
        <p:txBody>
          <a:bodyPr/>
          <a:lstStyle/>
          <a:p>
            <a:pPr eaLnBrk="1" hangingPunct="1"/>
            <a:r>
              <a:rPr lang="en-US" altLang="zh-TW" smtClean="0">
                <a:solidFill>
                  <a:srgbClr val="4F81BD"/>
                </a:solidFill>
              </a:rPr>
              <a:t>Text Mining Applications</a:t>
            </a:r>
          </a:p>
        </p:txBody>
      </p:sp>
      <p:sp>
        <p:nvSpPr>
          <p:cNvPr id="34819" name="Content Placeholder 2"/>
          <p:cNvSpPr>
            <a:spLocks noGrp="1"/>
          </p:cNvSpPr>
          <p:nvPr>
            <p:ph idx="1"/>
          </p:nvPr>
        </p:nvSpPr>
        <p:spPr>
          <a:xfrm>
            <a:off x="827088" y="1230313"/>
            <a:ext cx="7772400" cy="685800"/>
          </a:xfrm>
        </p:spPr>
        <p:txBody>
          <a:bodyPr/>
          <a:lstStyle/>
          <a:p>
            <a:pPr eaLnBrk="1" hangingPunct="1"/>
            <a:r>
              <a:rPr lang="en-US" altLang="zh-TW" smtClean="0">
                <a:ea typeface="MS PGothic" pitchFamily="34" charset="-128"/>
              </a:rPr>
              <a:t>Application Case: Mining for Lies</a:t>
            </a:r>
          </a:p>
        </p:txBody>
      </p:sp>
      <p:pic>
        <p:nvPicPr>
          <p:cNvPr id="3482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1989138"/>
            <a:ext cx="5781675"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34822"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4CDB0ED-0240-4D29-BA2D-51A414305DD5}" type="slidenum">
              <a:rPr lang="en-US" altLang="zh-TW" sz="1200">
                <a:solidFill>
                  <a:srgbClr val="898989"/>
                </a:solidFill>
                <a:ea typeface="MS PGothic" pitchFamily="34" charset="-128"/>
              </a:rPr>
              <a:pPr eaLnBrk="1" hangingPunct="1">
                <a:spcBef>
                  <a:spcPct val="0"/>
                </a:spcBef>
                <a:buFontTx/>
                <a:buNone/>
              </a:pPr>
              <a:t>93</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4260671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77875"/>
          </a:xfrm>
        </p:spPr>
        <p:txBody>
          <a:bodyPr/>
          <a:lstStyle/>
          <a:p>
            <a:pPr eaLnBrk="1" hangingPunct="1"/>
            <a:r>
              <a:rPr lang="en-US" altLang="zh-TW" smtClean="0">
                <a:solidFill>
                  <a:srgbClr val="4F81BD"/>
                </a:solidFill>
              </a:rPr>
              <a:t>Text Mining Applications</a:t>
            </a:r>
          </a:p>
        </p:txBody>
      </p:sp>
      <p:sp>
        <p:nvSpPr>
          <p:cNvPr id="35843" name="Content Placeholder 2"/>
          <p:cNvSpPr>
            <a:spLocks noGrp="1"/>
          </p:cNvSpPr>
          <p:nvPr>
            <p:ph idx="1"/>
          </p:nvPr>
        </p:nvSpPr>
        <p:spPr>
          <a:xfrm>
            <a:off x="611188" y="1268413"/>
            <a:ext cx="7772400" cy="685800"/>
          </a:xfrm>
        </p:spPr>
        <p:txBody>
          <a:bodyPr/>
          <a:lstStyle/>
          <a:p>
            <a:pPr eaLnBrk="1" hangingPunct="1"/>
            <a:r>
              <a:rPr lang="en-US" altLang="zh-TW" smtClean="0">
                <a:ea typeface="MS PGothic" pitchFamily="34" charset="-128"/>
              </a:rPr>
              <a:t>Application Case: Mining for Lies</a:t>
            </a:r>
          </a:p>
        </p:txBody>
      </p:sp>
      <p:pic>
        <p:nvPicPr>
          <p:cNvPr id="358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2133600"/>
            <a:ext cx="6296025"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35846"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4CCFB5F-F524-4E81-8FE4-8F4746B6E210}" type="slidenum">
              <a:rPr lang="en-US" altLang="zh-TW" sz="1200">
                <a:solidFill>
                  <a:srgbClr val="898989"/>
                </a:solidFill>
                <a:ea typeface="MS PGothic" pitchFamily="34" charset="-128"/>
              </a:rPr>
              <a:pPr eaLnBrk="1" hangingPunct="1">
                <a:spcBef>
                  <a:spcPct val="0"/>
                </a:spcBef>
                <a:buFontTx/>
                <a:buNone/>
              </a:pPr>
              <a:t>94</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2725450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altLang="zh-TW" smtClean="0">
                <a:solidFill>
                  <a:srgbClr val="4F81BD"/>
                </a:solidFill>
              </a:rPr>
              <a:t>Text Mining Applications</a:t>
            </a:r>
          </a:p>
        </p:txBody>
      </p:sp>
      <p:sp>
        <p:nvSpPr>
          <p:cNvPr id="36867" name="Content Placeholder 2"/>
          <p:cNvSpPr>
            <a:spLocks noGrp="1"/>
          </p:cNvSpPr>
          <p:nvPr>
            <p:ph idx="1"/>
          </p:nvPr>
        </p:nvSpPr>
        <p:spPr/>
        <p:txBody>
          <a:bodyPr/>
          <a:lstStyle/>
          <a:p>
            <a:pPr eaLnBrk="1" hangingPunct="1"/>
            <a:r>
              <a:rPr lang="en-US" altLang="zh-TW" smtClean="0">
                <a:ea typeface="MS PGothic" pitchFamily="34" charset="-128"/>
              </a:rPr>
              <a:t>Application Case: Mining for Lies</a:t>
            </a:r>
          </a:p>
          <a:p>
            <a:pPr lvl="1" eaLnBrk="1" hangingPunct="1"/>
            <a:r>
              <a:rPr lang="en-US" altLang="zh-TW" smtClean="0">
                <a:ea typeface="新細明體" pitchFamily="18" charset="-120"/>
              </a:rPr>
              <a:t>371 usable statements are generated</a:t>
            </a:r>
          </a:p>
          <a:p>
            <a:pPr lvl="1" eaLnBrk="1" hangingPunct="1"/>
            <a:r>
              <a:rPr lang="en-US" altLang="zh-TW" smtClean="0">
                <a:ea typeface="新細明體" pitchFamily="18" charset="-120"/>
              </a:rPr>
              <a:t>31 features are used</a:t>
            </a:r>
          </a:p>
          <a:p>
            <a:pPr lvl="1" eaLnBrk="1" hangingPunct="1"/>
            <a:r>
              <a:rPr lang="en-US" altLang="zh-TW" smtClean="0">
                <a:ea typeface="新細明體" pitchFamily="18" charset="-120"/>
              </a:rPr>
              <a:t>Different feature selection methods used</a:t>
            </a:r>
          </a:p>
          <a:p>
            <a:pPr lvl="1" eaLnBrk="1" hangingPunct="1"/>
            <a:r>
              <a:rPr lang="en-US" altLang="zh-TW" smtClean="0">
                <a:ea typeface="新細明體" pitchFamily="18" charset="-120"/>
              </a:rPr>
              <a:t>10-fold cross validation is used</a:t>
            </a:r>
          </a:p>
          <a:p>
            <a:pPr lvl="1" eaLnBrk="1" hangingPunct="1"/>
            <a:r>
              <a:rPr lang="en-US" altLang="zh-TW" smtClean="0">
                <a:ea typeface="新細明體" pitchFamily="18" charset="-120"/>
              </a:rPr>
              <a:t>Results (overall % accuracy)</a:t>
            </a:r>
          </a:p>
          <a:p>
            <a:pPr lvl="2" eaLnBrk="1" hangingPunct="1"/>
            <a:r>
              <a:rPr lang="en-US" altLang="zh-TW" smtClean="0">
                <a:ea typeface="新細明體" pitchFamily="18" charset="-120"/>
              </a:rPr>
              <a:t>Logistic regression		67.28</a:t>
            </a:r>
          </a:p>
          <a:p>
            <a:pPr lvl="2" eaLnBrk="1" hangingPunct="1"/>
            <a:r>
              <a:rPr lang="en-US" altLang="zh-TW" smtClean="0">
                <a:ea typeface="新細明體" pitchFamily="18" charset="-120"/>
              </a:rPr>
              <a:t>Decision trees		71.60</a:t>
            </a:r>
          </a:p>
          <a:p>
            <a:pPr lvl="2" eaLnBrk="1" hangingPunct="1"/>
            <a:r>
              <a:rPr lang="en-US" altLang="zh-TW" smtClean="0">
                <a:ea typeface="新細明體" pitchFamily="18" charset="-120"/>
              </a:rPr>
              <a:t>Neural networks		73.46</a:t>
            </a:r>
          </a:p>
        </p:txBody>
      </p:sp>
      <p:sp>
        <p:nvSpPr>
          <p:cNvPr id="36868"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36869"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75105F3B-30BC-492C-855F-D081458719C5}" type="slidenum">
              <a:rPr lang="en-US" altLang="zh-TW" sz="1200">
                <a:solidFill>
                  <a:srgbClr val="898989"/>
                </a:solidFill>
                <a:ea typeface="MS PGothic" pitchFamily="34" charset="-128"/>
              </a:rPr>
              <a:pPr eaLnBrk="1" hangingPunct="1">
                <a:spcBef>
                  <a:spcPct val="0"/>
                </a:spcBef>
                <a:buFontTx/>
                <a:buNone/>
              </a:pPr>
              <a:t>95</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574144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altLang="zh-TW" smtClean="0">
                <a:solidFill>
                  <a:srgbClr val="4F81BD"/>
                </a:solidFill>
                <a:ea typeface="MS PGothic" pitchFamily="34" charset="-128"/>
              </a:rPr>
              <a:t>Text Mining Applications</a:t>
            </a:r>
            <a:br>
              <a:rPr lang="en-US" altLang="zh-TW" smtClean="0">
                <a:solidFill>
                  <a:srgbClr val="4F81BD"/>
                </a:solidFill>
                <a:ea typeface="MS PGothic" pitchFamily="34" charset="-128"/>
              </a:rPr>
            </a:br>
            <a:r>
              <a:rPr lang="en-US" altLang="zh-TW" sz="3200" smtClean="0">
                <a:solidFill>
                  <a:srgbClr val="4F81BD"/>
                </a:solidFill>
                <a:ea typeface="MS PGothic" pitchFamily="34" charset="-128"/>
              </a:rPr>
              <a:t>(gene/protein interaction identification)</a:t>
            </a:r>
            <a:endParaRPr lang="en-US" altLang="zh-TW" smtClean="0">
              <a:solidFill>
                <a:srgbClr val="4F81BD"/>
              </a:solidFill>
              <a:ea typeface="MS PGothic" pitchFamily="34" charset="-128"/>
            </a:endParaRPr>
          </a:p>
        </p:txBody>
      </p:sp>
      <p:pic>
        <p:nvPicPr>
          <p:cNvPr id="3789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752600"/>
            <a:ext cx="82867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37893"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5CAB9A40-9115-438E-9B54-AA89E4AD982A}" type="slidenum">
              <a:rPr lang="en-US" altLang="zh-TW" sz="1200">
                <a:solidFill>
                  <a:srgbClr val="898989"/>
                </a:solidFill>
                <a:ea typeface="MS PGothic" pitchFamily="34" charset="-128"/>
              </a:rPr>
              <a:pPr eaLnBrk="1" hangingPunct="1">
                <a:spcBef>
                  <a:spcPct val="0"/>
                </a:spcBef>
                <a:buFontTx/>
                <a:buNone/>
              </a:pPr>
              <a:t>96</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5536880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altLang="zh-TW" smtClean="0">
                <a:solidFill>
                  <a:srgbClr val="4F81BD"/>
                </a:solidFill>
              </a:rPr>
              <a:t>Text Mining Process</a:t>
            </a:r>
          </a:p>
        </p:txBody>
      </p:sp>
      <p:pic>
        <p:nvPicPr>
          <p:cNvPr id="38915" name="Picture 3" descr="dgm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412875"/>
            <a:ext cx="76962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79388" y="1557338"/>
            <a:ext cx="3581400" cy="830262"/>
          </a:xfrm>
          <a:prstGeom prst="rect">
            <a:avLst/>
          </a:prstGeom>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effectLst>
                  <a:outerShdw blurRad="38100" dist="38100" dir="2700000" algn="tl">
                    <a:srgbClr val="C0C0C0"/>
                  </a:outerShdw>
                </a:effectLst>
                <a:ea typeface="MS PGothic" pitchFamily="34" charset="-128"/>
              </a:rPr>
              <a:t>Context diagram for the text mining process </a:t>
            </a:r>
          </a:p>
        </p:txBody>
      </p:sp>
      <p:sp>
        <p:nvSpPr>
          <p:cNvPr id="38917"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38918"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26B19158-2F6E-4367-9CEF-CE4731EC2371}" type="slidenum">
              <a:rPr lang="en-US" altLang="zh-TW" sz="1200">
                <a:solidFill>
                  <a:srgbClr val="898989"/>
                </a:solidFill>
                <a:ea typeface="MS PGothic" pitchFamily="34" charset="-128"/>
              </a:rPr>
              <a:pPr eaLnBrk="1" hangingPunct="1">
                <a:spcBef>
                  <a:spcPct val="0"/>
                </a:spcBef>
                <a:buFontTx/>
                <a:buNone/>
              </a:pPr>
              <a:t>97</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2176708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altLang="zh-TW" smtClean="0">
                <a:solidFill>
                  <a:srgbClr val="4F81BD"/>
                </a:solidFill>
              </a:rPr>
              <a:t>Text Mining Process</a:t>
            </a:r>
          </a:p>
        </p:txBody>
      </p:sp>
      <p:pic>
        <p:nvPicPr>
          <p:cNvPr id="39939"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892300"/>
            <a:ext cx="87884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47800" y="5114925"/>
            <a:ext cx="6019800" cy="523875"/>
          </a:xfrm>
          <a:prstGeom prst="rect">
            <a:avLst/>
          </a:prstGeom>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1800" smtClean="0">
                <a:effectLst>
                  <a:outerShdw blurRad="38100" dist="38100" dir="2700000" algn="tl">
                    <a:srgbClr val="C0C0C0"/>
                  </a:outerShdw>
                </a:effectLst>
                <a:ea typeface="MS PGothic" pitchFamily="34" charset="-128"/>
              </a:rPr>
              <a:t>The three-step text mining process </a:t>
            </a:r>
          </a:p>
        </p:txBody>
      </p:sp>
      <p:sp>
        <p:nvSpPr>
          <p:cNvPr id="39941"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39942"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2362A417-E478-4569-8A10-60AC966F0B61}" type="slidenum">
              <a:rPr lang="en-US" altLang="zh-TW" sz="1200">
                <a:solidFill>
                  <a:srgbClr val="898989"/>
                </a:solidFill>
                <a:ea typeface="MS PGothic" pitchFamily="34" charset="-128"/>
              </a:rPr>
              <a:pPr eaLnBrk="1" hangingPunct="1">
                <a:spcBef>
                  <a:spcPct val="0"/>
                </a:spcBef>
                <a:buFontTx/>
                <a:buNone/>
              </a:pPr>
              <a:t>98</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411051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altLang="zh-TW" smtClean="0">
                <a:solidFill>
                  <a:srgbClr val="4F81BD"/>
                </a:solidFill>
              </a:rPr>
              <a:t>Text Mining Process</a:t>
            </a:r>
          </a:p>
        </p:txBody>
      </p:sp>
      <p:sp>
        <p:nvSpPr>
          <p:cNvPr id="40963" name="Content Placeholder 2"/>
          <p:cNvSpPr>
            <a:spLocks noGrp="1"/>
          </p:cNvSpPr>
          <p:nvPr>
            <p:ph idx="1"/>
          </p:nvPr>
        </p:nvSpPr>
        <p:spPr>
          <a:xfrm>
            <a:off x="323850" y="1524000"/>
            <a:ext cx="8496300" cy="4800600"/>
          </a:xfrm>
        </p:spPr>
        <p:txBody>
          <a:bodyPr/>
          <a:lstStyle/>
          <a:p>
            <a:pPr eaLnBrk="1" hangingPunct="1"/>
            <a:r>
              <a:rPr lang="en-US" altLang="zh-TW" smtClean="0">
                <a:solidFill>
                  <a:srgbClr val="FF3300"/>
                </a:solidFill>
                <a:ea typeface="MS PGothic" pitchFamily="34" charset="-128"/>
              </a:rPr>
              <a:t>Step 1: </a:t>
            </a:r>
            <a:r>
              <a:rPr lang="en-US" altLang="zh-TW" smtClean="0">
                <a:ea typeface="MS PGothic" pitchFamily="34" charset="-128"/>
              </a:rPr>
              <a:t>Establish the corpus</a:t>
            </a:r>
          </a:p>
          <a:p>
            <a:pPr lvl="1" eaLnBrk="1" hangingPunct="1"/>
            <a:r>
              <a:rPr lang="en-US" altLang="zh-TW" smtClean="0">
                <a:ea typeface="新細明體" pitchFamily="18" charset="-120"/>
              </a:rPr>
              <a:t>Collect all relevant unstructured data         </a:t>
            </a:r>
            <a:br>
              <a:rPr lang="en-US" altLang="zh-TW" smtClean="0">
                <a:ea typeface="新細明體" pitchFamily="18" charset="-120"/>
              </a:rPr>
            </a:br>
            <a:r>
              <a:rPr lang="en-US" altLang="zh-TW" smtClean="0">
                <a:ea typeface="新細明體" pitchFamily="18" charset="-120"/>
              </a:rPr>
              <a:t> (e.g., textual documents, XML files, emails, Web pages, short notes, voice recordings…)</a:t>
            </a:r>
          </a:p>
          <a:p>
            <a:pPr lvl="1" eaLnBrk="1" hangingPunct="1"/>
            <a:r>
              <a:rPr lang="en-US" altLang="zh-TW" smtClean="0">
                <a:ea typeface="新細明體" pitchFamily="18" charset="-120"/>
              </a:rPr>
              <a:t>Digitize, standardize the collection             </a:t>
            </a:r>
            <a:br>
              <a:rPr lang="en-US" altLang="zh-TW" smtClean="0">
                <a:ea typeface="新細明體" pitchFamily="18" charset="-120"/>
              </a:rPr>
            </a:br>
            <a:r>
              <a:rPr lang="en-US" altLang="zh-TW" smtClean="0">
                <a:ea typeface="新細明體" pitchFamily="18" charset="-120"/>
              </a:rPr>
              <a:t> (e.g., all in ASCII text files)</a:t>
            </a:r>
          </a:p>
          <a:p>
            <a:pPr lvl="1" eaLnBrk="1" hangingPunct="1"/>
            <a:r>
              <a:rPr lang="en-US" altLang="zh-TW" smtClean="0">
                <a:ea typeface="新細明體" pitchFamily="18" charset="-120"/>
              </a:rPr>
              <a:t>Place the collection in a common place       </a:t>
            </a:r>
            <a:br>
              <a:rPr lang="en-US" altLang="zh-TW" smtClean="0">
                <a:ea typeface="新細明體" pitchFamily="18" charset="-120"/>
              </a:rPr>
            </a:br>
            <a:r>
              <a:rPr lang="en-US" altLang="zh-TW" smtClean="0">
                <a:ea typeface="新細明體" pitchFamily="18" charset="-120"/>
              </a:rPr>
              <a:t> (e.g., in a flat file, or in a directory as separate files) </a:t>
            </a:r>
          </a:p>
          <a:p>
            <a:pPr lvl="1" eaLnBrk="1" hangingPunct="1"/>
            <a:endParaRPr lang="en-US" altLang="zh-TW" smtClean="0">
              <a:ea typeface="新細明體" pitchFamily="18" charset="-120"/>
            </a:endParaRPr>
          </a:p>
        </p:txBody>
      </p:sp>
      <p:sp>
        <p:nvSpPr>
          <p:cNvPr id="40964"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40965"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586CFA08-13B0-45C2-A940-3A4CBA4C926E}" type="slidenum">
              <a:rPr lang="en-US" altLang="zh-TW" sz="1200">
                <a:solidFill>
                  <a:srgbClr val="898989"/>
                </a:solidFill>
                <a:ea typeface="MS PGothic" pitchFamily="34" charset="-128"/>
              </a:rPr>
              <a:pPr eaLnBrk="1" hangingPunct="1">
                <a:spcBef>
                  <a:spcPct val="0"/>
                </a:spcBef>
                <a:buFontTx/>
                <a:buNone/>
              </a:pPr>
              <a:t>99</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8255833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35471</TotalTime>
  <Words>6015</Words>
  <Application>Microsoft Macintosh PowerPoint</Application>
  <PresentationFormat>On-screen Show (4:3)</PresentationFormat>
  <Paragraphs>1160</Paragraphs>
  <Slides>145</Slides>
  <Notes>51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145</vt:i4>
      </vt:variant>
    </vt:vector>
  </HeadingPairs>
  <TitlesOfParts>
    <vt:vector size="155" baseType="lpstr">
      <vt:lpstr>Calibri</vt:lpstr>
      <vt:lpstr>Heiti SC Light</vt:lpstr>
      <vt:lpstr>MS PGothic</vt:lpstr>
      <vt:lpstr>ＭＳ Ｐゴシック</vt:lpstr>
      <vt:lpstr>Times New Roman</vt:lpstr>
      <vt:lpstr>新細明體</vt:lpstr>
      <vt:lpstr>標楷體</vt:lpstr>
      <vt:lpstr>Arial</vt:lpstr>
      <vt:lpstr>Office 佈景主題</vt:lpstr>
      <vt:lpstr>Graph</vt:lpstr>
      <vt:lpstr>PowerPoint Presentation</vt:lpstr>
      <vt:lpstr>Outline</vt:lpstr>
      <vt:lpstr>PowerPoint Presentation</vt:lpstr>
      <vt:lpstr>Outline</vt:lpstr>
      <vt:lpstr>Social Media</vt:lpstr>
      <vt:lpstr>Internet Evolution Internet of People (IoP): Social Media Internet of Things (IoT): Machine to Machine</vt:lpstr>
      <vt:lpstr>Emotions</vt:lpstr>
      <vt:lpstr>Example of Opinion: review segment on iPhone</vt:lpstr>
      <vt:lpstr>PowerPoint Presentation</vt:lpstr>
      <vt:lpstr>Social Media Marketing Analytics</vt:lpstr>
      <vt:lpstr>PowerPoint Presentation</vt:lpstr>
      <vt:lpstr>Consumer  Psychology  and  Behavior  on  Social Media</vt:lpstr>
      <vt:lpstr>How consumers  think, feel, and act </vt:lpstr>
      <vt:lpstr>Analyzing Consumer Markets</vt:lpstr>
      <vt:lpstr>Customer Perceived Value, Customer Satisfaction, and Loyalty</vt:lpstr>
      <vt:lpstr>Social Media Marketing Analytics</vt:lpstr>
      <vt:lpstr>The Convergence of  Paid, Owned &amp; Earned Media </vt:lpstr>
      <vt:lpstr>Converged Media  Top 11 Success Criteria</vt:lpstr>
      <vt:lpstr>Content Tool Stack Hierarchy</vt:lpstr>
      <vt:lpstr>Competitive Intelligence</vt:lpstr>
      <vt:lpstr>Google Alexa Compete</vt:lpstr>
      <vt:lpstr>Competitive Intelligence</vt:lpstr>
      <vt:lpstr>Web Analytics (Clickstream)</vt:lpstr>
      <vt:lpstr>Mobile Analytics</vt:lpstr>
      <vt:lpstr>Identifying a  Social Media Listening Tool</vt:lpstr>
      <vt:lpstr>Search Analytics</vt:lpstr>
      <vt:lpstr>Owned Social Metrics</vt:lpstr>
      <vt:lpstr>Own Social Media Metrics: Facebook</vt:lpstr>
      <vt:lpstr>Own Social Media Metrics:  Twitter</vt:lpstr>
      <vt:lpstr>Own Social Media Metrics: YouTube</vt:lpstr>
      <vt:lpstr>Own Social Media Metrics: SlideShare</vt:lpstr>
      <vt:lpstr>Own Social Media Metrics:  Pinterest</vt:lpstr>
      <vt:lpstr>Own Social Media Metrics:  Google+</vt:lpstr>
      <vt:lpstr>Earned Social Media Metrics</vt:lpstr>
      <vt:lpstr>Earned Social Media Metrics: Earned conversations</vt:lpstr>
      <vt:lpstr>Demystifying Web Data</vt:lpstr>
      <vt:lpstr>Searching for the Right Metrics</vt:lpstr>
      <vt:lpstr>Paid Searches</vt:lpstr>
      <vt:lpstr>Organic Searches</vt:lpstr>
      <vt:lpstr>Aligning Digital and Traditional Analytics</vt:lpstr>
      <vt:lpstr>Social Media Listening Evolution</vt:lpstr>
      <vt:lpstr>Social Analytics Lifecycle (5 Stages)</vt:lpstr>
      <vt:lpstr>Social Analytics Lifecycle (5 Stages)</vt:lpstr>
      <vt:lpstr>Social Analytics Lifecycle (5 Stages)</vt:lpstr>
      <vt:lpstr>Social Analytics Lifecycle (5 Stages)</vt:lpstr>
      <vt:lpstr>Social Analytics Lifecycle (5 Stages)</vt:lpstr>
      <vt:lpstr>Social Analytics Lifecycle (5 Stages)</vt:lpstr>
      <vt:lpstr>Social Analytics Lifecycle (5 Stages)</vt:lpstr>
      <vt:lpstr>How consumers  think, feel, and act </vt:lpstr>
      <vt:lpstr>Emotions</vt:lpstr>
      <vt:lpstr>Maslow’s Hierarchy of Needs</vt:lpstr>
      <vt:lpstr>Maslow’s hierarchy of human needs  (Maslow, 1943)</vt:lpstr>
      <vt:lpstr>PowerPoint Presentation</vt:lpstr>
      <vt:lpstr>Social Media Hierarchy of Needs</vt:lpstr>
      <vt:lpstr>PowerPoint Presentation</vt:lpstr>
      <vt:lpstr>The Social Feedback Cycle Consumer Behavior on Social Media</vt:lpstr>
      <vt:lpstr>The New Customer Influence Path</vt:lpstr>
      <vt:lpstr>PowerPoint Presentation</vt:lpstr>
      <vt:lpstr>Sentiment Analysis vs. Subjectivity Analysis</vt:lpstr>
      <vt:lpstr>Example of SentiWordNet</vt:lpstr>
      <vt:lpstr>Summary</vt:lpstr>
      <vt:lpstr>References</vt:lpstr>
      <vt:lpstr>PowerPoint Presentation</vt:lpstr>
      <vt:lpstr>Outline</vt:lpstr>
      <vt:lpstr>Text Mining and Analytics Technology</vt:lpstr>
      <vt:lpstr>Text  Mining Techniques </vt:lpstr>
      <vt:lpstr>Natural Language Processing (NLP) </vt:lpstr>
      <vt:lpstr>Text Mining</vt:lpstr>
      <vt:lpstr>Web Mining and  Social Networking</vt:lpstr>
      <vt:lpstr>Mining the Social Web:  Analyzing Data from Facebook, Twitter, LinkedIn, and Other Social Media Sites</vt:lpstr>
      <vt:lpstr>Web Data Mining:  Exploring Hyperlinks, Contents, and Usage Data</vt:lpstr>
      <vt:lpstr>Search Engines:  Information Retrieval in Practice</vt:lpstr>
      <vt:lpstr>Christopher D. Manning and Hinrich Schütze (1999), Foundations of  Statistical Natural Language Processing,  The MIT Press</vt:lpstr>
      <vt:lpstr>Steven Bird, Ewan Klein and Edward Loper (2009),  Natural Language Processing with Python,  O'Reilly Media</vt:lpstr>
      <vt:lpstr>Natural Language Processing with Python – Analyzing Text with the Natural Language Toolkit</vt:lpstr>
      <vt:lpstr>Nitin Hardeniya (2015),  NLTK Essentials, Packt Publishing</vt:lpstr>
      <vt:lpstr>Text Mining (text data mining)</vt:lpstr>
      <vt:lpstr>Typical Text Mining Tasks</vt:lpstr>
      <vt:lpstr>Web Mining</vt:lpstr>
      <vt:lpstr>Text Mining Concepts</vt:lpstr>
      <vt:lpstr>Data Mining versus Text Mining</vt:lpstr>
      <vt:lpstr>Text Mining Concepts</vt:lpstr>
      <vt:lpstr>Text Mining Application Area</vt:lpstr>
      <vt:lpstr>Text Mining Terminology</vt:lpstr>
      <vt:lpstr>Text Mining Terminology</vt:lpstr>
      <vt:lpstr>Natural Language Processing (NLP)</vt:lpstr>
      <vt:lpstr>Natural Language Processing (NLP)</vt:lpstr>
      <vt:lpstr>Natural Language Processing (NLP)</vt:lpstr>
      <vt:lpstr>Natural Language Processing (NLP)</vt:lpstr>
      <vt:lpstr>NLP Task Categories</vt:lpstr>
      <vt:lpstr>Text Mining Applications</vt:lpstr>
      <vt:lpstr>Text Mining Applications</vt:lpstr>
      <vt:lpstr>Text Mining Applications</vt:lpstr>
      <vt:lpstr>Text Mining Applications</vt:lpstr>
      <vt:lpstr>Text Mining Applications</vt:lpstr>
      <vt:lpstr>Text Mining Applications (gene/protein interaction identification)</vt:lpstr>
      <vt:lpstr>Text Mining Process</vt:lpstr>
      <vt:lpstr>Text Mining Process</vt:lpstr>
      <vt:lpstr>Text Mining Process</vt:lpstr>
      <vt:lpstr>Text Mining Process</vt:lpstr>
      <vt:lpstr>Text Mining Process</vt:lpstr>
      <vt:lpstr>Text Mining Process</vt:lpstr>
      <vt:lpstr>Text Mining Process</vt:lpstr>
      <vt:lpstr>Text Mining Application (research trend identification in literature)</vt:lpstr>
      <vt:lpstr>Text Mining Application (research trend identification in literature)</vt:lpstr>
      <vt:lpstr>Text Mining Application (research trend identification in literature)</vt:lpstr>
      <vt:lpstr>Text Mining Application (research trend identification in literature)</vt:lpstr>
      <vt:lpstr>Text Mining Tools</vt:lpstr>
      <vt:lpstr>SAS Text Analytics</vt:lpstr>
      <vt:lpstr>Web Mining Overview</vt:lpstr>
      <vt:lpstr>Web Mining</vt:lpstr>
      <vt:lpstr>Web Content/Structure Mining</vt:lpstr>
      <vt:lpstr>Web Usage Mining</vt:lpstr>
      <vt:lpstr>Web Usage Mining</vt:lpstr>
      <vt:lpstr>Web Usage Mining (clickstream analysis)</vt:lpstr>
      <vt:lpstr>Web Mining Success Stories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NER for News Article</vt:lpstr>
      <vt:lpstr>Stanford Named Entity Tagger (NER)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References</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Marketing Analytics</dc:title>
  <dc:creator>myday</dc:creator>
  <cp:keywords>Social Media Marketing Analytics</cp:keywords>
  <dc:description>Data Mining (資料探勘)</dc:description>
  <cp:lastModifiedBy>Microsoft Office User</cp:lastModifiedBy>
  <cp:revision>759</cp:revision>
  <dcterms:created xsi:type="dcterms:W3CDTF">2011-02-14T23:24:00Z</dcterms:created>
  <dcterms:modified xsi:type="dcterms:W3CDTF">2016-10-30T01:57:07Z</dcterms:modified>
</cp:coreProperties>
</file>