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4"/>
  </p:notesMasterIdLst>
  <p:sldIdLst>
    <p:sldId id="3462" r:id="rId2"/>
    <p:sldId id="273" r:id="rId3"/>
    <p:sldId id="3895" r:id="rId4"/>
    <p:sldId id="4989" r:id="rId5"/>
    <p:sldId id="4863" r:id="rId6"/>
    <p:sldId id="4862" r:id="rId7"/>
    <p:sldId id="4864" r:id="rId8"/>
    <p:sldId id="4865" r:id="rId9"/>
    <p:sldId id="4866" r:id="rId10"/>
    <p:sldId id="4867" r:id="rId11"/>
    <p:sldId id="4868" r:id="rId12"/>
    <p:sldId id="4869" r:id="rId13"/>
    <p:sldId id="4875" r:id="rId14"/>
    <p:sldId id="4842" r:id="rId15"/>
    <p:sldId id="4819" r:id="rId16"/>
    <p:sldId id="4820" r:id="rId17"/>
    <p:sldId id="4853" r:id="rId18"/>
    <p:sldId id="4854" r:id="rId19"/>
    <p:sldId id="4821" r:id="rId20"/>
    <p:sldId id="4982" r:id="rId21"/>
    <p:sldId id="4879" r:id="rId22"/>
    <p:sldId id="4877" r:id="rId23"/>
    <p:sldId id="4906" r:id="rId24"/>
    <p:sldId id="4880" r:id="rId25"/>
    <p:sldId id="4882" r:id="rId26"/>
    <p:sldId id="4914" r:id="rId27"/>
    <p:sldId id="4884" r:id="rId28"/>
    <p:sldId id="4917" r:id="rId29"/>
    <p:sldId id="4912" r:id="rId30"/>
    <p:sldId id="4916" r:id="rId31"/>
    <p:sldId id="4915" r:id="rId32"/>
    <p:sldId id="4934" r:id="rId33"/>
    <p:sldId id="4935" r:id="rId34"/>
    <p:sldId id="4905" r:id="rId35"/>
    <p:sldId id="4894" r:id="rId36"/>
    <p:sldId id="4895" r:id="rId37"/>
    <p:sldId id="4896" r:id="rId38"/>
    <p:sldId id="4900" r:id="rId39"/>
    <p:sldId id="4897" r:id="rId40"/>
    <p:sldId id="4898" r:id="rId41"/>
    <p:sldId id="4899" r:id="rId42"/>
    <p:sldId id="4902" r:id="rId43"/>
    <p:sldId id="4904" r:id="rId44"/>
    <p:sldId id="4901" r:id="rId45"/>
    <p:sldId id="4903" r:id="rId46"/>
    <p:sldId id="4893" r:id="rId47"/>
    <p:sldId id="4887" r:id="rId48"/>
    <p:sldId id="4888" r:id="rId49"/>
    <p:sldId id="4889" r:id="rId50"/>
    <p:sldId id="4892" r:id="rId51"/>
    <p:sldId id="4891" r:id="rId52"/>
    <p:sldId id="4890" r:id="rId53"/>
    <p:sldId id="4876" r:id="rId54"/>
    <p:sldId id="4843" r:id="rId55"/>
    <p:sldId id="4844" r:id="rId56"/>
    <p:sldId id="4845" r:id="rId57"/>
    <p:sldId id="4846" r:id="rId58"/>
    <p:sldId id="4847" r:id="rId59"/>
    <p:sldId id="4848" r:id="rId60"/>
    <p:sldId id="4849" r:id="rId61"/>
    <p:sldId id="4829" r:id="rId62"/>
    <p:sldId id="4907" r:id="rId63"/>
    <p:sldId id="4908" r:id="rId64"/>
    <p:sldId id="4909" r:id="rId65"/>
    <p:sldId id="4910" r:id="rId66"/>
    <p:sldId id="4911" r:id="rId67"/>
    <p:sldId id="4986" r:id="rId68"/>
    <p:sldId id="4985" r:id="rId69"/>
    <p:sldId id="4983" r:id="rId70"/>
    <p:sldId id="4984" r:id="rId71"/>
    <p:sldId id="4987" r:id="rId72"/>
    <p:sldId id="4988" r:id="rId73"/>
    <p:sldId id="4850" r:id="rId74"/>
    <p:sldId id="4851" r:id="rId75"/>
    <p:sldId id="4852" r:id="rId76"/>
    <p:sldId id="4783" r:id="rId77"/>
    <p:sldId id="4873" r:id="rId78"/>
    <p:sldId id="4310" r:id="rId79"/>
    <p:sldId id="4313" r:id="rId80"/>
    <p:sldId id="4883" r:id="rId81"/>
    <p:sldId id="4312" r:id="rId82"/>
    <p:sldId id="4936" r:id="rId83"/>
    <p:sldId id="4245" r:id="rId84"/>
    <p:sldId id="4246" r:id="rId85"/>
    <p:sldId id="4270" r:id="rId86"/>
    <p:sldId id="4792" r:id="rId87"/>
    <p:sldId id="4793" r:id="rId88"/>
    <p:sldId id="4794" r:id="rId89"/>
    <p:sldId id="4304" r:id="rId90"/>
    <p:sldId id="4306" r:id="rId91"/>
    <p:sldId id="4309" r:id="rId92"/>
    <p:sldId id="4308" r:id="rId93"/>
    <p:sldId id="4272" r:id="rId94"/>
    <p:sldId id="4760" r:id="rId95"/>
    <p:sldId id="4761" r:id="rId96"/>
    <p:sldId id="3805" r:id="rId97"/>
    <p:sldId id="4758" r:id="rId98"/>
    <p:sldId id="4759" r:id="rId99"/>
    <p:sldId id="4870" r:id="rId100"/>
    <p:sldId id="4871" r:id="rId101"/>
    <p:sldId id="3898" r:id="rId102"/>
    <p:sldId id="4305" r:id="rId103"/>
    <p:sldId id="4291" r:id="rId104"/>
    <p:sldId id="3901" r:id="rId105"/>
    <p:sldId id="4991" r:id="rId106"/>
    <p:sldId id="4992" r:id="rId107"/>
    <p:sldId id="4324" r:id="rId108"/>
    <p:sldId id="3908" r:id="rId109"/>
    <p:sldId id="3909" r:id="rId110"/>
    <p:sldId id="4263" r:id="rId111"/>
    <p:sldId id="3906" r:id="rId112"/>
    <p:sldId id="3912" r:id="rId113"/>
    <p:sldId id="4262" r:id="rId114"/>
    <p:sldId id="3897" r:id="rId115"/>
    <p:sldId id="4993" r:id="rId116"/>
    <p:sldId id="4994" r:id="rId117"/>
    <p:sldId id="4260" r:id="rId118"/>
    <p:sldId id="4258" r:id="rId119"/>
    <p:sldId id="4938" r:id="rId120"/>
    <p:sldId id="4946" r:id="rId121"/>
    <p:sldId id="4947" r:id="rId122"/>
    <p:sldId id="4948" r:id="rId123"/>
    <p:sldId id="4949" r:id="rId124"/>
    <p:sldId id="4950" r:id="rId125"/>
    <p:sldId id="4951" r:id="rId126"/>
    <p:sldId id="4952" r:id="rId127"/>
    <p:sldId id="4953" r:id="rId128"/>
    <p:sldId id="4954" r:id="rId129"/>
    <p:sldId id="4956" r:id="rId130"/>
    <p:sldId id="4957" r:id="rId131"/>
    <p:sldId id="4958" r:id="rId132"/>
    <p:sldId id="4959" r:id="rId133"/>
    <p:sldId id="4955" r:id="rId134"/>
    <p:sldId id="4975" r:id="rId135"/>
    <p:sldId id="4976" r:id="rId136"/>
    <p:sldId id="4977" r:id="rId137"/>
    <p:sldId id="4978" r:id="rId138"/>
    <p:sldId id="4979" r:id="rId139"/>
    <p:sldId id="4297" r:id="rId140"/>
    <p:sldId id="4995" r:id="rId141"/>
    <p:sldId id="3490" r:id="rId142"/>
    <p:sldId id="4941" r:id="rId1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F00"/>
    <a:srgbClr val="FF7E79"/>
    <a:srgbClr val="9437FF"/>
    <a:srgbClr val="FF40FF"/>
    <a:srgbClr val="D883FF"/>
    <a:srgbClr val="FFD579"/>
    <a:srgbClr val="A9D18E"/>
    <a:srgbClr val="FF8AD8"/>
    <a:srgbClr val="FF2600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3"/>
    <p:restoredTop sz="91933"/>
  </p:normalViewPr>
  <p:slideViewPr>
    <p:cSldViewPr snapToGrid="0" snapToObjects="1">
      <p:cViewPr varScale="1">
        <p:scale>
          <a:sx n="99" d="100"/>
          <a:sy n="99" d="100"/>
        </p:scale>
        <p:origin x="4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6/14/23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416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499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762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6/14/23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6/14/23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6/14/23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hyperlink" Target="https://www.ntpu.edu.tw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hyperlink" Target="http://www.mis.ntpu.edu.tw/en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hyperlink" Target="https://web.ntpu.edu.tw/~myday/" TargetMode="External"/><Relationship Id="rId5" Type="http://schemas.openxmlformats.org/officeDocument/2006/relationships/image" Target="../media/image4.png"/><Relationship Id="rId15" Type="http://schemas.openxmlformats.org/officeDocument/2006/relationships/hyperlink" Target="https://web.ntpu.edu.tw/~myday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tiff"/><Relationship Id="rId14" Type="http://schemas.openxmlformats.org/officeDocument/2006/relationships/hyperlink" Target="http://mail.im.tku.edu.tw/~myday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4.png"/><Relationship Id="rId18" Type="http://schemas.openxmlformats.org/officeDocument/2006/relationships/image" Target="../media/image12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17" Type="http://schemas.openxmlformats.org/officeDocument/2006/relationships/image" Target="../media/image128.png"/><Relationship Id="rId2" Type="http://schemas.openxmlformats.org/officeDocument/2006/relationships/image" Target="../media/image113.png"/><Relationship Id="rId16" Type="http://schemas.openxmlformats.org/officeDocument/2006/relationships/image" Target="../media/image127.png"/><Relationship Id="rId20" Type="http://schemas.openxmlformats.org/officeDocument/2006/relationships/hyperlink" Target="https://sdgs.un.org/goal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6.png"/><Relationship Id="rId15" Type="http://schemas.openxmlformats.org/officeDocument/2006/relationships/image" Target="../media/image126.png"/><Relationship Id="rId10" Type="http://schemas.openxmlformats.org/officeDocument/2006/relationships/image" Target="../media/image121.png"/><Relationship Id="rId19" Type="http://schemas.openxmlformats.org/officeDocument/2006/relationships/image" Target="../media/image130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Relationship Id="rId14" Type="http://schemas.openxmlformats.org/officeDocument/2006/relationships/image" Target="../media/image125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hyperlink" Target="https://sustainometric.com/esg-to-sdgs-connected-paths-to-a-sustainable-future/" TargetMode="External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hyperlink" Target="https://www.ntpu.edu.tw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hyperlink" Target="http://www.mis.ntpu.edu.tw/en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hyperlink" Target="https://web.ntpu.edu.tw/~myday/" TargetMode="External"/><Relationship Id="rId5" Type="http://schemas.openxmlformats.org/officeDocument/2006/relationships/image" Target="../media/image4.png"/><Relationship Id="rId15" Type="http://schemas.openxmlformats.org/officeDocument/2006/relationships/hyperlink" Target="https://web.ntpu.edu.tw/~myday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tiff"/><Relationship Id="rId14" Type="http://schemas.openxmlformats.org/officeDocument/2006/relationships/hyperlink" Target="http://mail.im.tku.edu.tw/~myday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openai.com/blog/chatgpt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lifearchitect.ai/gpt-3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tiff"/><Relationship Id="rId12" Type="http://schemas.openxmlformats.org/officeDocument/2006/relationships/image" Target="../media/image2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0" Type="http://schemas.openxmlformats.org/officeDocument/2006/relationships/image" Target="../media/image18.jp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erebras.net/blog/cerebras-gpt-a-family-of-open-compute-efficient-large-language-models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cerebras.net/blog/cerebras-gpt-a-family-of-open-compute-efficient-large-language-models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github.com/FreedomIntelligence/LLMZo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crfm.stanford.edu/2023/03/13/alpaca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nomic-ai/gpt4all" TargetMode="External"/><Relationship Id="rId2" Type="http://schemas.openxmlformats.org/officeDocument/2006/relationships/hyperlink" Target="https://huggingface.co/nomic-ai/gpt4all-lora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github.com/nomic-ai/gpt4all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vicuna.lmsys.org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github.com/Facico/Chinese-Vicuna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huggingface.co/datasets/Chinese-Vicuna/guanaco_belle_merge_v1.0" TargetMode="Externa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github.com/Stability-AI/StableL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github.com/togethercomputer/RedPajama-Data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minigpt-4.github.io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llava-vl.github.io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llava-vl.github.io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s://openai.com/blog/chatgp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sv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s://huggingface.co/blog/rlhf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blog/rlhf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blog/rlhf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s://huggingface.co/blog/rlhf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hyperlink" Target="https://openai.com/dall-e-2/" TargetMode="Externa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hyperlink" Target="https://huggingface.co/spaces/stabilityai/stable-diffusion" TargetMode="Externa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hyperlink" Target="https://github.com/woctezuma/stable-diffusion-colab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hyperlink" Target="https://clipdrop.co/stable-diffusion-reimagine" TargetMode="Externa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hyperlink" Target="https://lexica.art/" TargetMode="Externa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hyperlink" Target="https://civitai.com/" TargetMode="Externa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hyperlink" Target="https://azure.microsoft.com/en-gb/products/cognitive-services/text-to-speech/" TargetMode="Externa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" TargetMode="Externa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hyperlink" Target="https://huggingface.co/bigscience/bloom" TargetMode="Externa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hyperlink" Target="https://huggingface.co/spaces/openai/whisper" TargetMode="Externa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85863"/>
            <a:ext cx="11672156" cy="230990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 err="1">
                <a:solidFill>
                  <a:srgbClr val="008F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ChatGPT</a:t>
            </a:r>
            <a:r>
              <a:rPr lang="zh-TW" altLang="en-US" dirty="0">
                <a:solidFill>
                  <a:srgbClr val="008F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和生成式</a:t>
            </a:r>
            <a:r>
              <a:rPr lang="en-US" altLang="zh-TW" dirty="0">
                <a:solidFill>
                  <a:srgbClr val="008F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AI</a:t>
            </a:r>
            <a:br>
              <a:rPr lang="en-US" altLang="zh-TW" dirty="0">
                <a:solidFill>
                  <a:srgbClr val="008F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zh-TW" altLang="en-US" dirty="0">
                <a:solidFill>
                  <a:srgbClr val="008F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在綠色金融與</a:t>
            </a:r>
            <a:r>
              <a:rPr lang="en-US" altLang="zh-TW" dirty="0">
                <a:solidFill>
                  <a:srgbClr val="008F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ESG</a:t>
            </a:r>
            <a:r>
              <a:rPr lang="zh-TW" altLang="en-US" dirty="0">
                <a:solidFill>
                  <a:srgbClr val="008F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的應用</a:t>
            </a:r>
            <a:br>
              <a:rPr lang="en-US" altLang="zh-TW" sz="5400" dirty="0">
                <a:solidFill>
                  <a:srgbClr val="008F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3200" dirty="0" err="1">
                <a:solidFill>
                  <a:srgbClr val="008F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ChatGPT</a:t>
            </a:r>
            <a:r>
              <a:rPr lang="en-US" altLang="zh-TW" sz="3200" dirty="0">
                <a:solidFill>
                  <a:srgbClr val="008F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 and Generative AI for Green Finance and ESG Applications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2023-06-14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F3F9EB-2654-6144-6A5F-F89F470FA1E1}"/>
              </a:ext>
            </a:extLst>
          </p:cNvPr>
          <p:cNvSpPr txBox="1"/>
          <p:nvPr/>
        </p:nvSpPr>
        <p:spPr>
          <a:xfrm>
            <a:off x="2228378" y="3616349"/>
            <a:ext cx="7735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時間：</a:t>
            </a: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2023/6/14</a:t>
            </a:r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日</a:t>
            </a: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(</a:t>
            </a:r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三</a:t>
            </a: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)</a:t>
            </a:r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下午</a:t>
            </a: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13:30-15:30</a:t>
            </a:r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； </a:t>
            </a: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15:30-16:00 Q&amp; A</a:t>
            </a:r>
          </a:p>
          <a:p>
            <a:pPr algn="ctr"/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地點：東吳大學崇基樓（法學院）</a:t>
            </a: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1104 </a:t>
            </a:r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教室</a:t>
            </a:r>
          </a:p>
          <a:p>
            <a:pPr algn="ctr"/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主持人：莊永丞 副院長，東吳大學法學院</a:t>
            </a:r>
            <a:endParaRPr lang="en-US" altLang="zh-TW" sz="12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70D525-D49D-31EB-0B0D-3E091A405E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632" y="120613"/>
            <a:ext cx="962065" cy="938976"/>
          </a:xfrm>
          <a:prstGeom prst="rect">
            <a:avLst/>
          </a:prstGeom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A52B6030-F168-92D4-597D-C2562B823D2E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11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12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13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14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2"/>
            <a:ext cx="11222181" cy="1593794"/>
          </a:xfrm>
        </p:spPr>
        <p:txBody>
          <a:bodyPr>
            <a:normAutofit/>
          </a:bodyPr>
          <a:lstStyle/>
          <a:p>
            <a:r>
              <a:rPr lang="en-US" dirty="0"/>
              <a:t>The General Structure of </a:t>
            </a:r>
            <a:br>
              <a:rPr lang="en-US" dirty="0"/>
            </a:br>
            <a:r>
              <a:rPr lang="en-US" dirty="0"/>
              <a:t>Generative Vision Language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C6A425-EB3A-975B-9588-F80B9FBA6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55" y="1982592"/>
            <a:ext cx="11867176" cy="360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5858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38" y="56101"/>
            <a:ext cx="11775939" cy="831665"/>
          </a:xfrm>
        </p:spPr>
        <p:txBody>
          <a:bodyPr>
            <a:normAutofit/>
          </a:bodyPr>
          <a:lstStyle/>
          <a:p>
            <a:r>
              <a:rPr lang="en-US" dirty="0"/>
              <a:t>Applications of Generative AI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13E7B7-261B-E276-E440-9F41C2AF98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9652" y="887766"/>
            <a:ext cx="8639287" cy="559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87601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3" y="215430"/>
            <a:ext cx="10729912" cy="6427140"/>
          </a:xfrm>
        </p:spPr>
        <p:txBody>
          <a:bodyPr>
            <a:normAutofit/>
          </a:bodyPr>
          <a:lstStyle/>
          <a:p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Green Finance 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and 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Sustainable Finance 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286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43" y="215430"/>
            <a:ext cx="11337031" cy="5999633"/>
          </a:xfrm>
        </p:spPr>
        <p:txBody>
          <a:bodyPr>
            <a:normAutofit/>
          </a:bodyPr>
          <a:lstStyle/>
          <a:p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AI for 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Environmental, 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Social, and 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Governance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(AI4ESG)</a:t>
            </a:r>
            <a:endParaRPr lang="en-US" sz="7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BFBC8F-2274-F249-D388-F9648631BF5E}"/>
              </a:ext>
            </a:extLst>
          </p:cNvPr>
          <p:cNvSpPr txBox="1"/>
          <p:nvPr/>
        </p:nvSpPr>
        <p:spPr>
          <a:xfrm>
            <a:off x="959014" y="6438273"/>
            <a:ext cx="102739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Nenad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Tomašev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Julien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Cornebise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Frank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Hutter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Shakir Mohamed, Angela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Picciariello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Bec Connelly, Danielle Belgrave et al. (2020) </a:t>
            </a:r>
            <a:br>
              <a:rPr lang="en-US" sz="1000" b="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"AI for social good: unlocking the opportunity for positive impact." Nature Communications 11, no. 1: 1-6.</a:t>
            </a:r>
          </a:p>
        </p:txBody>
      </p:sp>
    </p:spTree>
    <p:extLst>
      <p:ext uri="{BB962C8B-B14F-4D97-AF65-F5344CB8AC3E}">
        <p14:creationId xmlns:p14="http://schemas.microsoft.com/office/powerpoint/2010/main" val="372278435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43" y="215430"/>
            <a:ext cx="11337031" cy="5999633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AI for 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Social Good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(AI4SG)</a:t>
            </a:r>
            <a:endParaRPr lang="en-US" sz="1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BFBC8F-2274-F249-D388-F9648631BF5E}"/>
              </a:ext>
            </a:extLst>
          </p:cNvPr>
          <p:cNvSpPr txBox="1"/>
          <p:nvPr/>
        </p:nvSpPr>
        <p:spPr>
          <a:xfrm>
            <a:off x="959014" y="6438273"/>
            <a:ext cx="102739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Nenad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Tomašev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Julien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Cornebise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Frank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Hutter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Shakir Mohamed, Angela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Picciariello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Bec Connelly, Danielle Belgrave et al. (2020) </a:t>
            </a:r>
            <a:br>
              <a:rPr lang="en-US" sz="1000" b="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"AI for social good: unlocking the opportunity for positive impact." Nature Communications 11, no. 1: 1-6.</a:t>
            </a:r>
          </a:p>
        </p:txBody>
      </p:sp>
    </p:spTree>
    <p:extLst>
      <p:ext uri="{BB962C8B-B14F-4D97-AF65-F5344CB8AC3E}">
        <p14:creationId xmlns:p14="http://schemas.microsoft.com/office/powerpoint/2010/main" val="403300808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125" y="215430"/>
            <a:ext cx="10159672" cy="6427140"/>
          </a:xfrm>
        </p:spPr>
        <p:txBody>
          <a:bodyPr>
            <a:normAutofit/>
          </a:bodyPr>
          <a:lstStyle/>
          <a:p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Sustainability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SDGs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CSR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ESG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2102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0A6639-4C55-814F-0841-6DAE80953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415" y="917957"/>
            <a:ext cx="1828800" cy="18288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BE3DD3-C332-0F08-6A8D-50EFD37CB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459" y="917957"/>
            <a:ext cx="1828800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76EC06-D191-862D-72D1-578C7AEF3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5503" y="913290"/>
            <a:ext cx="1828800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B876DF-DA69-3294-61EA-FAAF151A91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882" y="913290"/>
            <a:ext cx="1828800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0B9930-FE79-5C61-4967-E2182A336D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2261" y="913290"/>
            <a:ext cx="1828800" cy="1828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64708A-53B3-0058-7B91-18BBFA22AC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0639" y="913290"/>
            <a:ext cx="1828800" cy="1828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769E7B-3D9C-DA8A-1B8F-CE53B4F4A8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415" y="2842031"/>
            <a:ext cx="1828800" cy="1828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600BA9-07CD-0339-640C-469E6030D4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2060" y="2842031"/>
            <a:ext cx="1828800" cy="1828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93B3E97-6956-E1C8-FAEF-EEA7382587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6705" y="2842031"/>
            <a:ext cx="1828800" cy="1828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6740FD7-0C9B-E44D-FA9F-91342EFBA1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81350" y="2842031"/>
            <a:ext cx="1828800" cy="1828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B6E7CA3-23E0-B5CE-5595-CD06A7C3AA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55995" y="2842031"/>
            <a:ext cx="1828800" cy="1828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91E183A-63D2-C9F2-87D4-043BE9B3624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30639" y="2842031"/>
            <a:ext cx="1828800" cy="1828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9285F5C-C733-2D5D-D88F-CA406019420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6087" y="4756808"/>
            <a:ext cx="1828800" cy="1828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454E33B-1565-5230-92A0-D48B27DE973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44467" y="4756808"/>
            <a:ext cx="1828800" cy="18288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2C50DD1-6139-D9B2-ED4F-7AC3598E69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12847" y="4756808"/>
            <a:ext cx="1828800" cy="18288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C452BE1-7969-AB8B-02BE-D8D20B40569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81227" y="4756808"/>
            <a:ext cx="1828800" cy="18288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683E086-6AF9-8680-CD49-DD21754645F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49607" y="4756808"/>
            <a:ext cx="1828800" cy="1828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001827A-1578-9B41-3497-D72D9E9DAC7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37371" y="4916960"/>
            <a:ext cx="1806513" cy="15504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DF7A47-0B9D-A391-A6F3-F639ED631EA8}"/>
              </a:ext>
            </a:extLst>
          </p:cNvPr>
          <p:cNvSpPr txBox="1"/>
          <p:nvPr/>
        </p:nvSpPr>
        <p:spPr>
          <a:xfrm>
            <a:off x="2987505" y="656224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0"/>
              </a:rPr>
              <a:t>https://sdgs.un.org/goals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49302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 and 5P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8C5A74-CE1A-86B4-0777-88BE302314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45"/>
          <a:stretch/>
        </p:blipFill>
        <p:spPr>
          <a:xfrm>
            <a:off x="2852797" y="1010653"/>
            <a:ext cx="7341432" cy="54222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DB6DA1-2175-A0A4-BA02-C4BFD123E19D}"/>
              </a:ext>
            </a:extLst>
          </p:cNvPr>
          <p:cNvSpPr txBox="1"/>
          <p:nvPr/>
        </p:nvSpPr>
        <p:spPr>
          <a:xfrm>
            <a:off x="534389" y="6626119"/>
            <a:ext cx="1079082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Folke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Carl,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Reinette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Biggs, Albert V.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Belinda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Reyers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and Johan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Rockström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. "Social-ecological resilience and biosphere-based sustainability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science.”Ecology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and Society 21, no. 3 (2016).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2788EA-5F4B-C1E4-A63F-3B31E0E7B75E}"/>
              </a:ext>
            </a:extLst>
          </p:cNvPr>
          <p:cNvSpPr txBox="1"/>
          <p:nvPr/>
        </p:nvSpPr>
        <p:spPr>
          <a:xfrm>
            <a:off x="350075" y="4154753"/>
            <a:ext cx="1271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Planet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F5A956-3385-FED4-F3F1-37F192EEA786}"/>
              </a:ext>
            </a:extLst>
          </p:cNvPr>
          <p:cNvSpPr txBox="1"/>
          <p:nvPr/>
        </p:nvSpPr>
        <p:spPr>
          <a:xfrm>
            <a:off x="350075" y="3344720"/>
            <a:ext cx="1351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People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924807-B0F9-8737-CF53-1F332A937AA4}"/>
              </a:ext>
            </a:extLst>
          </p:cNvPr>
          <p:cNvSpPr txBox="1"/>
          <p:nvPr/>
        </p:nvSpPr>
        <p:spPr>
          <a:xfrm>
            <a:off x="350075" y="2534687"/>
            <a:ext cx="1938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Prosperity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AE5BDD-983A-D41E-8164-1F7137BABC48}"/>
              </a:ext>
            </a:extLst>
          </p:cNvPr>
          <p:cNvSpPr txBox="1"/>
          <p:nvPr/>
        </p:nvSpPr>
        <p:spPr>
          <a:xfrm>
            <a:off x="350075" y="1724654"/>
            <a:ext cx="1183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Peace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2CE221-4D05-43A7-713F-D24821987F2C}"/>
              </a:ext>
            </a:extLst>
          </p:cNvPr>
          <p:cNvSpPr txBox="1"/>
          <p:nvPr/>
        </p:nvSpPr>
        <p:spPr>
          <a:xfrm>
            <a:off x="350075" y="914621"/>
            <a:ext cx="2165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Partnership</a:t>
            </a:r>
          </a:p>
        </p:txBody>
      </p:sp>
    </p:spTree>
    <p:extLst>
      <p:ext uri="{BB962C8B-B14F-4D97-AF65-F5344CB8AC3E}">
        <p14:creationId xmlns:p14="http://schemas.microsoft.com/office/powerpoint/2010/main" val="162543322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080F9-C6C9-165B-7935-3DA12007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765469"/>
          </a:xfrm>
        </p:spPr>
        <p:txBody>
          <a:bodyPr>
            <a:noAutofit/>
          </a:bodyPr>
          <a:lstStyle/>
          <a:p>
            <a:r>
              <a:rPr lang="en-US" sz="3600" dirty="0"/>
              <a:t>Evolution of </a:t>
            </a:r>
            <a:r>
              <a:rPr lang="en-US" sz="3600" dirty="0">
                <a:solidFill>
                  <a:srgbClr val="C00000"/>
                </a:solidFill>
              </a:rPr>
              <a:t>Sustainable Finance </a:t>
            </a:r>
            <a:r>
              <a:rPr lang="en-US" sz="3600" dirty="0"/>
              <a:t>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7FDB9-3E27-44C2-DD16-161F7ECD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67B25-767E-5244-DA11-F6358EFD402B}"/>
              </a:ext>
            </a:extLst>
          </p:cNvPr>
          <p:cNvSpPr txBox="1"/>
          <p:nvPr/>
        </p:nvSpPr>
        <p:spPr>
          <a:xfrm>
            <a:off x="843121" y="6383146"/>
            <a:ext cx="10604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Kumar, S., Sharma, D., Rao, S., Lim, W. M., &amp;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Mangla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S. K. (2022). Past, present, and future of sustainable finance: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Insights from big data analytics through machine learning of scholarly research. Annals of Operations Research, 1-44.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718EA73-7A78-F1FF-4157-D06326AC5338}"/>
              </a:ext>
            </a:extLst>
          </p:cNvPr>
          <p:cNvCxnSpPr>
            <a:cxnSpLocks/>
          </p:cNvCxnSpPr>
          <p:nvPr/>
        </p:nvCxnSpPr>
        <p:spPr>
          <a:xfrm>
            <a:off x="408889" y="5990859"/>
            <a:ext cx="11233817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26289D3-316E-29E2-6A31-4733567F022B}"/>
              </a:ext>
            </a:extLst>
          </p:cNvPr>
          <p:cNvSpPr txBox="1"/>
          <p:nvPr/>
        </p:nvSpPr>
        <p:spPr>
          <a:xfrm>
            <a:off x="154297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1986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BF1A919-62B9-85DE-091D-4EC6C330E0DF}"/>
              </a:ext>
            </a:extLst>
          </p:cNvPr>
          <p:cNvCxnSpPr>
            <a:cxnSpLocks/>
          </p:cNvCxnSpPr>
          <p:nvPr/>
        </p:nvCxnSpPr>
        <p:spPr>
          <a:xfrm flipV="1">
            <a:off x="527394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1582061-82D0-0861-5396-2E84C4F59435}"/>
              </a:ext>
            </a:extLst>
          </p:cNvPr>
          <p:cNvCxnSpPr>
            <a:cxnSpLocks/>
          </p:cNvCxnSpPr>
          <p:nvPr/>
        </p:nvCxnSpPr>
        <p:spPr>
          <a:xfrm flipV="1">
            <a:off x="2990130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3F939E7-56FA-E3EE-C45B-E3430416547E}"/>
              </a:ext>
            </a:extLst>
          </p:cNvPr>
          <p:cNvCxnSpPr>
            <a:cxnSpLocks/>
          </p:cNvCxnSpPr>
          <p:nvPr/>
        </p:nvCxnSpPr>
        <p:spPr>
          <a:xfrm flipV="1">
            <a:off x="5661619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71F6A2-5546-D7FE-5539-9B06FE7C46D4}"/>
              </a:ext>
            </a:extLst>
          </p:cNvPr>
          <p:cNvCxnSpPr>
            <a:cxnSpLocks/>
          </p:cNvCxnSpPr>
          <p:nvPr/>
        </p:nvCxnSpPr>
        <p:spPr>
          <a:xfrm flipV="1">
            <a:off x="8541244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A4E63FE-0F9E-DD0B-7D0D-3D1A656825C2}"/>
              </a:ext>
            </a:extLst>
          </p:cNvPr>
          <p:cNvCxnSpPr>
            <a:cxnSpLocks/>
          </p:cNvCxnSpPr>
          <p:nvPr/>
        </p:nvCxnSpPr>
        <p:spPr>
          <a:xfrm flipV="1">
            <a:off x="10894089" y="5889163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E1415C2-0FF1-B810-DC67-70924A336A7D}"/>
              </a:ext>
            </a:extLst>
          </p:cNvPr>
          <p:cNvSpPr txBox="1"/>
          <p:nvPr/>
        </p:nvSpPr>
        <p:spPr>
          <a:xfrm>
            <a:off x="2586814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1995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0C3CF9-EEE3-93FF-2E07-BA3B592CD8B1}"/>
              </a:ext>
            </a:extLst>
          </p:cNvPr>
          <p:cNvSpPr txBox="1"/>
          <p:nvPr/>
        </p:nvSpPr>
        <p:spPr>
          <a:xfrm>
            <a:off x="5283592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2005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0714E7-3A0E-6317-6532-72AD31B5B2F3}"/>
              </a:ext>
            </a:extLst>
          </p:cNvPr>
          <p:cNvSpPr txBox="1"/>
          <p:nvPr/>
        </p:nvSpPr>
        <p:spPr>
          <a:xfrm>
            <a:off x="8116760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C473E16-7B66-DB81-0BA4-3D8D765F9F3C}"/>
              </a:ext>
            </a:extLst>
          </p:cNvPr>
          <p:cNvSpPr txBox="1"/>
          <p:nvPr/>
        </p:nvSpPr>
        <p:spPr>
          <a:xfrm>
            <a:off x="10397228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CD1E048-DB78-A16A-4977-D6A48CF6384F}"/>
              </a:ext>
            </a:extLst>
          </p:cNvPr>
          <p:cNvCxnSpPr>
            <a:cxnSpLocks/>
          </p:cNvCxnSpPr>
          <p:nvPr/>
        </p:nvCxnSpPr>
        <p:spPr>
          <a:xfrm flipV="1">
            <a:off x="445525" y="947895"/>
            <a:ext cx="0" cy="506195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38748D1-F514-8263-144F-1622DBFDC078}"/>
              </a:ext>
            </a:extLst>
          </p:cNvPr>
          <p:cNvSpPr txBox="1"/>
          <p:nvPr/>
        </p:nvSpPr>
        <p:spPr>
          <a:xfrm>
            <a:off x="96837" y="575097"/>
            <a:ext cx="832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Topic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3B12801-E6C0-7BDF-0D27-17E3E0C0653D}"/>
              </a:ext>
            </a:extLst>
          </p:cNvPr>
          <p:cNvSpPr/>
          <p:nvPr/>
        </p:nvSpPr>
        <p:spPr>
          <a:xfrm>
            <a:off x="557616" y="5435701"/>
            <a:ext cx="10602181" cy="411005"/>
          </a:xfrm>
          <a:prstGeom prst="roundRect">
            <a:avLst>
              <a:gd name="adj" fmla="val 151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Socially Responsible Investing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FCDD7041-2855-E71F-729F-744FEE23E70B}"/>
              </a:ext>
            </a:extLst>
          </p:cNvPr>
          <p:cNvSpPr/>
          <p:nvPr/>
        </p:nvSpPr>
        <p:spPr>
          <a:xfrm>
            <a:off x="3013357" y="4981034"/>
            <a:ext cx="8146440" cy="411005"/>
          </a:xfrm>
          <a:prstGeom prst="roundRect">
            <a:avLst>
              <a:gd name="adj" fmla="val 151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Ethical Investing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C81AE005-8C1A-6342-092A-674AE68EE731}"/>
              </a:ext>
            </a:extLst>
          </p:cNvPr>
          <p:cNvSpPr/>
          <p:nvPr/>
        </p:nvSpPr>
        <p:spPr>
          <a:xfrm>
            <a:off x="3013357" y="4526370"/>
            <a:ext cx="8146440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Green Financing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803B2C51-A582-6402-87DA-44A00DB85B18}"/>
              </a:ext>
            </a:extLst>
          </p:cNvPr>
          <p:cNvSpPr/>
          <p:nvPr/>
        </p:nvSpPr>
        <p:spPr>
          <a:xfrm>
            <a:off x="5661620" y="4071706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Carbon Financing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FF077C0F-7CF9-4F4D-E138-38F7453DDA42}"/>
              </a:ext>
            </a:extLst>
          </p:cNvPr>
          <p:cNvSpPr/>
          <p:nvPr/>
        </p:nvSpPr>
        <p:spPr>
          <a:xfrm>
            <a:off x="5661620" y="3617042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Climate Financing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79E60958-643B-E860-3DF9-1CDC6E5EEDCC}"/>
              </a:ext>
            </a:extLst>
          </p:cNvPr>
          <p:cNvSpPr/>
          <p:nvPr/>
        </p:nvSpPr>
        <p:spPr>
          <a:xfrm>
            <a:off x="5661620" y="3162378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Conscious Capitalism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E157069E-1A69-ADB3-065D-FAE3B1BC86E0}"/>
              </a:ext>
            </a:extLst>
          </p:cNvPr>
          <p:cNvSpPr/>
          <p:nvPr/>
        </p:nvSpPr>
        <p:spPr>
          <a:xfrm>
            <a:off x="5661620" y="2707714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CSR: </a:t>
            </a:r>
            <a:r>
              <a:rPr lang="en-US" sz="2000" b="1" dirty="0">
                <a:solidFill>
                  <a:schemeClr val="tx1"/>
                </a:solidFill>
              </a:rPr>
              <a:t>Corporate Social Responsibility 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4E2D7100-80C5-5F4D-A191-9BF4CC23CA15}"/>
              </a:ext>
            </a:extLst>
          </p:cNvPr>
          <p:cNvSpPr/>
          <p:nvPr/>
        </p:nvSpPr>
        <p:spPr>
          <a:xfrm>
            <a:off x="5661620" y="2253050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ESG: </a:t>
            </a:r>
            <a:r>
              <a:rPr lang="en-US" sz="2000" b="1" dirty="0">
                <a:solidFill>
                  <a:schemeClr val="tx1"/>
                </a:solidFill>
              </a:rPr>
              <a:t>Environmental, Social, and Governance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3A2139B3-04A5-5C4C-F00E-2AD62E05CE9B}"/>
              </a:ext>
            </a:extLst>
          </p:cNvPr>
          <p:cNvSpPr/>
          <p:nvPr/>
        </p:nvSpPr>
        <p:spPr>
          <a:xfrm>
            <a:off x="8364511" y="1798386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Impact Investing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3C089094-7BEB-A96F-6934-DBA1EC6F3C0D}"/>
              </a:ext>
            </a:extLst>
          </p:cNvPr>
          <p:cNvSpPr/>
          <p:nvPr/>
        </p:nvSpPr>
        <p:spPr>
          <a:xfrm>
            <a:off x="8364511" y="1343722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Innovative Financial Instrument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7CF27B98-856D-76AD-F33E-566370EFC05D}"/>
              </a:ext>
            </a:extLst>
          </p:cNvPr>
          <p:cNvSpPr/>
          <p:nvPr/>
        </p:nvSpPr>
        <p:spPr>
          <a:xfrm>
            <a:off x="8364511" y="889058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SDGs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BAD0DA5-34B9-DAA2-475E-6759F5EFCBA3}"/>
              </a:ext>
            </a:extLst>
          </p:cNvPr>
          <p:cNvSpPr txBox="1"/>
          <p:nvPr/>
        </p:nvSpPr>
        <p:spPr>
          <a:xfrm>
            <a:off x="1483928" y="913594"/>
            <a:ext cx="63971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SDGs: 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Sustainable Development Goals</a:t>
            </a:r>
          </a:p>
        </p:txBody>
      </p:sp>
    </p:spTree>
    <p:extLst>
      <p:ext uri="{BB962C8B-B14F-4D97-AF65-F5344CB8AC3E}">
        <p14:creationId xmlns:p14="http://schemas.microsoft.com/office/powerpoint/2010/main" val="2882091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66679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C00000"/>
                </a:solidFill>
              </a:rPr>
              <a:t>Green Finance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dirty="0"/>
              <a:t>Generic term </a:t>
            </a:r>
            <a:br>
              <a:rPr lang="en-US" dirty="0"/>
            </a:br>
            <a:r>
              <a:rPr lang="en-US" dirty="0"/>
              <a:t>implying use or diversion </a:t>
            </a:r>
            <a:br>
              <a:rPr lang="en-US" dirty="0"/>
            </a:br>
            <a:r>
              <a:rPr lang="en-US" dirty="0"/>
              <a:t>of </a:t>
            </a:r>
            <a:r>
              <a:rPr lang="en-US" dirty="0">
                <a:solidFill>
                  <a:srgbClr val="FF0000"/>
                </a:solidFill>
              </a:rPr>
              <a:t>financial resources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to deploy and support projects </a:t>
            </a:r>
            <a:br>
              <a:rPr lang="en-US" dirty="0"/>
            </a:br>
            <a:r>
              <a:rPr lang="en-US" dirty="0"/>
              <a:t>with </a:t>
            </a:r>
            <a:r>
              <a:rPr lang="en-US" dirty="0">
                <a:solidFill>
                  <a:srgbClr val="FF0000"/>
                </a:solidFill>
              </a:rPr>
              <a:t>long term positive impact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on the </a:t>
            </a:r>
            <a:r>
              <a:rPr lang="en-US" dirty="0">
                <a:solidFill>
                  <a:srgbClr val="FF0000"/>
                </a:solidFill>
              </a:rPr>
              <a:t>environment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A10396-1A6C-9FD0-F6F2-99429D2B77AE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198092156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66679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C00000"/>
                </a:solidFill>
              </a:rPr>
              <a:t>Sustainable Finance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5300" dirty="0">
                <a:solidFill>
                  <a:srgbClr val="FF0000"/>
                </a:solidFill>
              </a:rPr>
              <a:t>Finances</a:t>
            </a:r>
            <a:r>
              <a:rPr lang="en-US" sz="5300" dirty="0"/>
              <a:t> </a:t>
            </a:r>
            <a:br>
              <a:rPr lang="en-US" sz="5300" dirty="0"/>
            </a:br>
            <a:r>
              <a:rPr lang="en-US" sz="5300" dirty="0"/>
              <a:t>deployed in support of projects </a:t>
            </a:r>
            <a:br>
              <a:rPr lang="en-US" sz="5300" dirty="0"/>
            </a:br>
            <a:r>
              <a:rPr lang="en-US" sz="5300" dirty="0"/>
              <a:t>that ensure just, sustainable and inclusive growth </a:t>
            </a:r>
            <a:br>
              <a:rPr lang="en-US" sz="5300" dirty="0"/>
            </a:br>
            <a:r>
              <a:rPr lang="en-US" sz="5300" dirty="0"/>
              <a:t>or attainment of one or more </a:t>
            </a:r>
            <a:br>
              <a:rPr lang="en-US" sz="5300" dirty="0"/>
            </a:br>
            <a:r>
              <a:rPr lang="en-US" sz="5300" dirty="0">
                <a:solidFill>
                  <a:srgbClr val="FF0000"/>
                </a:solidFill>
              </a:rPr>
              <a:t>sustainable development goals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8866D8-F532-B752-5E57-66B4631FD324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449028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2"/>
            <a:ext cx="11222181" cy="1593794"/>
          </a:xfrm>
        </p:spPr>
        <p:txBody>
          <a:bodyPr>
            <a:normAutofit/>
          </a:bodyPr>
          <a:lstStyle/>
          <a:p>
            <a:r>
              <a:rPr lang="en-US" dirty="0"/>
              <a:t>Two Types of Vision Language Encoders: </a:t>
            </a:r>
            <a:r>
              <a:rPr lang="en-US" sz="4000" dirty="0"/>
              <a:t>Concatenated Encoders and Cross-aligned Encoders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D7F318-8950-671D-5002-5D6ADDF95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63" y="1649896"/>
            <a:ext cx="11791785" cy="482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3105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C00000"/>
                </a:solidFill>
              </a:rPr>
              <a:t>Carbon Finance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507C7-070D-5CA6-A2BC-80D8D8BAE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43026"/>
            <a:ext cx="11222181" cy="5219218"/>
          </a:xfrm>
        </p:spPr>
        <p:txBody>
          <a:bodyPr>
            <a:noAutofit/>
          </a:bodyPr>
          <a:lstStyle/>
          <a:p>
            <a:pPr marL="457200" lvl="1" indent="0" algn="ctr">
              <a:spcAft>
                <a:spcPts val="600"/>
              </a:spcAft>
              <a:buNone/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Financial instruments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based on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rgbClr val="FF0000"/>
                </a:solidFill>
              </a:rPr>
              <a:t>economic value of carbon emissions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which an organization cannot avoid but which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it offsets by funding other compensatory projects that contribute to </a:t>
            </a:r>
            <a:r>
              <a:rPr lang="en-US" sz="4000" dirty="0">
                <a:solidFill>
                  <a:srgbClr val="FF0000"/>
                </a:solidFill>
              </a:rPr>
              <a:t>carbon emissions reduction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D74BF-0730-0E39-582D-B793C70F8307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172569631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C00000"/>
                </a:solidFill>
              </a:rPr>
              <a:t>Climate Finance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507C7-070D-5CA6-A2BC-80D8D8BAE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43026"/>
            <a:ext cx="11222181" cy="5219218"/>
          </a:xfrm>
        </p:spPr>
        <p:txBody>
          <a:bodyPr>
            <a:noAutofit/>
          </a:bodyPr>
          <a:lstStyle/>
          <a:p>
            <a:pPr marL="457200" lvl="1" indent="0" algn="ctr">
              <a:spcAft>
                <a:spcPts val="600"/>
              </a:spcAft>
              <a:buNone/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Finances deployed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in support of low carbon and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climate resilient projects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that help in </a:t>
            </a:r>
            <a:r>
              <a:rPr lang="en-US" sz="4000" dirty="0">
                <a:solidFill>
                  <a:srgbClr val="FF0000"/>
                </a:solidFill>
              </a:rPr>
              <a:t>climate change mitigation 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and adaptation efforts,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particularly in the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rgbClr val="FF0000"/>
                </a:solidFill>
              </a:rPr>
              <a:t>energy and infrastructure sectors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D74BF-0730-0E39-582D-B793C70F8307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120447487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59319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rgbClr val="C00000"/>
                </a:solidFill>
              </a:rPr>
              <a:t>ESG Investing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507C7-070D-5CA6-A2BC-80D8D8BAE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99309"/>
            <a:ext cx="11222181" cy="5162935"/>
          </a:xfrm>
        </p:spPr>
        <p:txBody>
          <a:bodyPr>
            <a:noAutofit/>
          </a:bodyPr>
          <a:lstStyle/>
          <a:p>
            <a:pPr marL="457200" lvl="1" indent="0" algn="ctr">
              <a:spcAft>
                <a:spcPts val="600"/>
              </a:spcAft>
              <a:buNone/>
            </a:pPr>
            <a:r>
              <a:rPr lang="en-US" sz="3200" dirty="0">
                <a:solidFill>
                  <a:srgbClr val="FF0000"/>
                </a:solidFill>
              </a:rPr>
              <a:t>Investments</a:t>
            </a:r>
            <a:r>
              <a:rPr lang="en-US" sz="3200" dirty="0"/>
              <a:t> considering the broad range of </a:t>
            </a:r>
            <a:br>
              <a:rPr lang="en-US" sz="3200" dirty="0"/>
            </a:br>
            <a:r>
              <a:rPr lang="en-US" sz="3200" dirty="0">
                <a:solidFill>
                  <a:srgbClr val="FF0000"/>
                </a:solidFill>
              </a:rPr>
              <a:t>environmental</a:t>
            </a:r>
            <a:r>
              <a:rPr lang="en-US" sz="3200" dirty="0"/>
              <a:t> (e.g. climate change, </a:t>
            </a:r>
            <a:br>
              <a:rPr lang="en-US" sz="3200" dirty="0"/>
            </a:br>
            <a:r>
              <a:rPr lang="en-US" sz="3200" dirty="0"/>
              <a:t>pollution biodiversity loss), </a:t>
            </a:r>
            <a:br>
              <a:rPr lang="en-US" sz="3200" dirty="0"/>
            </a:br>
            <a:r>
              <a:rPr lang="en-US" sz="3200" dirty="0">
                <a:solidFill>
                  <a:srgbClr val="FF0000"/>
                </a:solidFill>
              </a:rPr>
              <a:t>social</a:t>
            </a:r>
            <a:r>
              <a:rPr lang="en-US" sz="3200" dirty="0"/>
              <a:t> (e.g. working conditions, human rights, salary or compensation structures) </a:t>
            </a:r>
            <a:br>
              <a:rPr lang="en-US" sz="3200" dirty="0"/>
            </a:br>
            <a:r>
              <a:rPr lang="en-US" sz="3200" dirty="0"/>
              <a:t>and </a:t>
            </a:r>
            <a:r>
              <a:rPr lang="en-US" sz="3200" dirty="0">
                <a:solidFill>
                  <a:srgbClr val="FF0000"/>
                </a:solidFill>
              </a:rPr>
              <a:t>governance</a:t>
            </a:r>
            <a:r>
              <a:rPr lang="en-US" sz="3200" dirty="0"/>
              <a:t> (e.g. board composition, diversity and inclusion, taxes) </a:t>
            </a:r>
            <a:br>
              <a:rPr lang="en-US" sz="3200" dirty="0"/>
            </a:br>
            <a:r>
              <a:rPr lang="en-US" sz="3200" dirty="0"/>
              <a:t>characteristics of the projects or companies being invested in; </a:t>
            </a:r>
            <a:r>
              <a:rPr lang="en-US" sz="3200" dirty="0">
                <a:solidFill>
                  <a:srgbClr val="FF0000"/>
                </a:solidFill>
              </a:rPr>
              <a:t>ethical and business sustainability </a:t>
            </a:r>
            <a:r>
              <a:rPr lang="en-US" sz="3200" dirty="0"/>
              <a:t>considerations are </a:t>
            </a:r>
            <a:br>
              <a:rPr lang="en-US" sz="3200" dirty="0"/>
            </a:br>
            <a:r>
              <a:rPr lang="en-US" sz="3200" dirty="0"/>
              <a:t>integral part of financing</a:t>
            </a:r>
          </a:p>
          <a:p>
            <a:pPr algn="ctr">
              <a:spcAft>
                <a:spcPts val="600"/>
              </a:spcAft>
            </a:pPr>
            <a:endParaRPr lang="en-US" dirty="0"/>
          </a:p>
          <a:p>
            <a:pPr algn="ctr">
              <a:spcAft>
                <a:spcPts val="600"/>
              </a:spcAft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D74BF-0730-0E39-582D-B793C70F8307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261509569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236495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C00000"/>
                </a:solidFill>
              </a:rPr>
              <a:t>Impact Investing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507C7-070D-5CA6-A2BC-80D8D8BAE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801091"/>
            <a:ext cx="11222181" cy="4761153"/>
          </a:xfrm>
        </p:spPr>
        <p:txBody>
          <a:bodyPr>
            <a:noAutofit/>
          </a:bodyPr>
          <a:lstStyle/>
          <a:p>
            <a:pPr marL="457200" lvl="1" indent="0" algn="ctr">
              <a:spcAft>
                <a:spcPts val="600"/>
              </a:spcAft>
              <a:buNone/>
            </a:pPr>
            <a:r>
              <a:rPr lang="en-US" sz="4400" dirty="0">
                <a:solidFill>
                  <a:srgbClr val="FF0000"/>
                </a:solidFill>
              </a:rPr>
              <a:t>Investing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 in projects </a:t>
            </a:r>
            <a:br>
              <a:rPr lang="en-US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that solve a </a:t>
            </a:r>
            <a:r>
              <a:rPr lang="en-US" sz="4400" dirty="0">
                <a:solidFill>
                  <a:srgbClr val="FF0000"/>
                </a:solidFill>
              </a:rPr>
              <a:t>social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 or </a:t>
            </a:r>
            <a:r>
              <a:rPr lang="en-US" sz="4400" dirty="0">
                <a:solidFill>
                  <a:srgbClr val="FF0000"/>
                </a:solidFill>
              </a:rPr>
              <a:t>environmental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400" dirty="0">
                <a:solidFill>
                  <a:srgbClr val="FF0000"/>
                </a:solidFill>
              </a:rPr>
              <a:t>problem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; </a:t>
            </a:r>
            <a:br>
              <a:rPr lang="en-US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the focus is on the </a:t>
            </a:r>
            <a:r>
              <a:rPr lang="en-US" sz="4400" dirty="0">
                <a:solidFill>
                  <a:srgbClr val="FF0000"/>
                </a:solidFill>
              </a:rPr>
              <a:t>positive impact </a:t>
            </a:r>
            <a:br>
              <a:rPr lang="en-US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rather than the </a:t>
            </a:r>
            <a:br>
              <a:rPr lang="en-US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means used to produce that impact</a:t>
            </a:r>
          </a:p>
          <a:p>
            <a:pPr marL="0" indent="0">
              <a:spcAft>
                <a:spcPts val="600"/>
              </a:spcAft>
              <a:buNone/>
            </a:pP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</a:pP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D74BF-0730-0E39-582D-B793C70F8307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257483854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719978"/>
          </a:xfrm>
        </p:spPr>
        <p:txBody>
          <a:bodyPr>
            <a:normAutofit/>
          </a:bodyPr>
          <a:lstStyle/>
          <a:p>
            <a:r>
              <a:rPr lang="en-US" sz="4000" dirty="0"/>
              <a:t>Dynamic Trends of Green Finance and Energy Policy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Wang, Moran,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Xuerong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Li,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Shouyang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Wang. (2021) "Discovering research trends and opportunities of green finance and energy policy: A data-driven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scientometric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analysis." Energy Policy 154 (2021): 112295.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529BF1-D0FB-1164-2471-8BA365F99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55082"/>
            <a:ext cx="7772400" cy="570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9635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263" y="215430"/>
            <a:ext cx="8715375" cy="642714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ESG: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nvironmental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ocial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overnance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9743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5987" y="215430"/>
            <a:ext cx="9272587" cy="642714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CSR: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Corporate</a:t>
            </a:r>
            <a:b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Social</a:t>
            </a:r>
            <a:b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Responsibility</a:t>
            </a:r>
            <a:endParaRPr lang="en-US" sz="10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38758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D47EA-AB93-0538-7669-8FCC536CE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64995"/>
          </a:xfrm>
        </p:spPr>
        <p:txBody>
          <a:bodyPr>
            <a:normAutofit fontScale="90000"/>
          </a:bodyPr>
          <a:lstStyle/>
          <a:p>
            <a:r>
              <a:rPr lang="en-US" dirty="0"/>
              <a:t>ESG to 17 SDGs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DE21A-8676-42A2-5B3F-F3A8BD87F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7B1A3A-8EC5-3119-DD07-8B44FC1F8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00099"/>
            <a:ext cx="10903038" cy="56621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9FB8BA-9C33-8A9E-62CB-131437D76C4B}"/>
              </a:ext>
            </a:extLst>
          </p:cNvPr>
          <p:cNvSpPr txBox="1"/>
          <p:nvPr/>
        </p:nvSpPr>
        <p:spPr>
          <a:xfrm>
            <a:off x="920118" y="6591251"/>
            <a:ext cx="104507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Henrik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Skaug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Sætra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(2021) "A Framework for Evaluating and Disclosing the ESG Related Impacts of AI with the SDGs." Sustainability 13, no. 15 (2021): 8503.</a:t>
            </a:r>
          </a:p>
        </p:txBody>
      </p:sp>
    </p:spTree>
    <p:extLst>
      <p:ext uri="{BB962C8B-B14F-4D97-AF65-F5344CB8AC3E}">
        <p14:creationId xmlns:p14="http://schemas.microsoft.com/office/powerpoint/2010/main" val="294614014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A9E2C-0578-1629-4EA8-755E02C99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05800"/>
          </a:xfrm>
        </p:spPr>
        <p:txBody>
          <a:bodyPr>
            <a:noAutofit/>
          </a:bodyPr>
          <a:lstStyle/>
          <a:p>
            <a:r>
              <a:rPr lang="en-US" sz="5400" dirty="0"/>
              <a:t>ESG to 17 SDGs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C6A1C1-138F-BBD3-1A8E-3B172AB1B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2928" y="940905"/>
            <a:ext cx="9986143" cy="562133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D2E36-C8AA-6546-DD58-EC64715F1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EF6B54-B2B2-F17F-33BF-65A460D7E20B}"/>
              </a:ext>
            </a:extLst>
          </p:cNvPr>
          <p:cNvSpPr txBox="1"/>
          <p:nvPr/>
        </p:nvSpPr>
        <p:spPr>
          <a:xfrm>
            <a:off x="3047999" y="658439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https://sustainometric.com/esg-to-sdgs-connected-paths-to-a-sustainable-future/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62330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43" y="215430"/>
            <a:ext cx="11337031" cy="6346814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Generative AI 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for 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ESG Applications</a:t>
            </a:r>
            <a:endParaRPr lang="en-US" sz="6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930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2"/>
            <a:ext cx="11222181" cy="1593794"/>
          </a:xfrm>
        </p:spPr>
        <p:txBody>
          <a:bodyPr>
            <a:normAutofit/>
          </a:bodyPr>
          <a:lstStyle/>
          <a:p>
            <a:r>
              <a:rPr lang="en-US" dirty="0"/>
              <a:t>Two Types of to-language Decoder Models: Jointly-trained Models and Frozen Models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1ED577-ED1E-6AAA-D2AC-02BE449EF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28" y="2723322"/>
            <a:ext cx="11652341" cy="214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24373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080F9-C6C9-165B-7935-3DA12007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12791"/>
          </a:xfrm>
        </p:spPr>
        <p:txBody>
          <a:bodyPr>
            <a:noAutofit/>
          </a:bodyPr>
          <a:lstStyle/>
          <a:p>
            <a:r>
              <a:rPr lang="en-US" sz="3600" dirty="0"/>
              <a:t>AI and Sustainability Development Goals (SDGs)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7FDB9-3E27-44C2-DD16-161F7ECD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67B25-767E-5244-DA11-F6358EFD402B}"/>
              </a:ext>
            </a:extLst>
          </p:cNvPr>
          <p:cNvSpPr txBox="1"/>
          <p:nvPr/>
        </p:nvSpPr>
        <p:spPr>
          <a:xfrm>
            <a:off x="843121" y="6383146"/>
            <a:ext cx="10604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Schoormann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T., Strobel, G.,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Möller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F., Petrik, D., &amp;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Zschech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P. (2023).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Artificial Intelligence for Sustainability—A Systematic Review of Information Systems Literature. Communications of the Association for Information Systems, 52(1), 8.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F927896-39AD-D634-D3C9-F86DD326CD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7539" y="1101137"/>
            <a:ext cx="11868194" cy="5269541"/>
          </a:xfrm>
        </p:spPr>
      </p:pic>
    </p:spTree>
    <p:extLst>
      <p:ext uri="{BB962C8B-B14F-4D97-AF65-F5344CB8AC3E}">
        <p14:creationId xmlns:p14="http://schemas.microsoft.com/office/powerpoint/2010/main" val="385228323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080F9-C6C9-165B-7935-3DA12007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15" y="887491"/>
            <a:ext cx="3827483" cy="1855708"/>
          </a:xfrm>
        </p:spPr>
        <p:txBody>
          <a:bodyPr>
            <a:noAutofit/>
          </a:bodyPr>
          <a:lstStyle/>
          <a:p>
            <a:r>
              <a:rPr lang="en-US" sz="4400" dirty="0"/>
              <a:t>AI </a:t>
            </a:r>
            <a:br>
              <a:rPr lang="en-US" sz="4400" dirty="0"/>
            </a:br>
            <a:r>
              <a:rPr lang="en-US" sz="4400" dirty="0"/>
              <a:t>for Sustainability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7FDB9-3E27-44C2-DD16-161F7ECD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67B25-767E-5244-DA11-F6358EFD402B}"/>
              </a:ext>
            </a:extLst>
          </p:cNvPr>
          <p:cNvSpPr txBox="1"/>
          <p:nvPr/>
        </p:nvSpPr>
        <p:spPr>
          <a:xfrm>
            <a:off x="843121" y="6383146"/>
            <a:ext cx="10604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Schoormann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T., Strobel, G.,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Möller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F., Petrik, D., &amp;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Zschech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P. (2023).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Artificial Intelligence for Sustainability—A Systematic Review of Information Systems Literature. Communications of the Association for Information Systems, 52(1), 8.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F968A7C-B701-8CE2-ACAD-6C9485BA01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98" y="260717"/>
            <a:ext cx="7570103" cy="6140084"/>
          </a:xfrm>
        </p:spPr>
      </p:pic>
    </p:spTree>
    <p:extLst>
      <p:ext uri="{BB962C8B-B14F-4D97-AF65-F5344CB8AC3E}">
        <p14:creationId xmlns:p14="http://schemas.microsoft.com/office/powerpoint/2010/main" val="55274220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Sustainable Productivity:</a:t>
            </a:r>
            <a:br>
              <a:rPr lang="en-US" dirty="0"/>
            </a:br>
            <a:r>
              <a:rPr lang="en-US" dirty="0"/>
              <a:t>Finance ESG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886898F-7D64-92FA-2183-D93A4CD1C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658" y="1618750"/>
            <a:ext cx="11786684" cy="46471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Ziqi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Yang Shen,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Marcel Fey, and Christian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Brecher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(2021). "A survey on AI-driven digital twins in Industry 4.0: Smart manufacturing and advanced robotics." Sensors 21, no. 19: 6340.</a:t>
            </a:r>
          </a:p>
        </p:txBody>
      </p:sp>
    </p:spTree>
    <p:extLst>
      <p:ext uri="{BB962C8B-B14F-4D97-AF65-F5344CB8AC3E}">
        <p14:creationId xmlns:p14="http://schemas.microsoft.com/office/powerpoint/2010/main" val="265271086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Sustainable Resilient Manufacturing</a:t>
            </a:r>
            <a:br>
              <a:rPr lang="en-US" dirty="0"/>
            </a:br>
            <a:r>
              <a:rPr lang="en-US" dirty="0"/>
              <a:t>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Ziqi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Yang Shen,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Marcel Fey, and Christian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Brecher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(2021). "A survey on AI-driven digital twins in Industry 4.0: Smart manufacturing and advanced robotics." Sensors 21, no. 19: 6340.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F7BE9AA-22E2-B66C-8218-F2E7CEC3B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543" y="1817699"/>
            <a:ext cx="11342914" cy="4421814"/>
          </a:xfrm>
        </p:spPr>
      </p:pic>
    </p:spTree>
    <p:extLst>
      <p:ext uri="{BB962C8B-B14F-4D97-AF65-F5344CB8AC3E}">
        <p14:creationId xmlns:p14="http://schemas.microsoft.com/office/powerpoint/2010/main" val="77446585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213E5-BEC0-0F58-5BCA-F8D1AE2EB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ESG Indexes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A0A3F-997E-17B4-EDB7-C3AD2D856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MSCI ESG Index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Dow Jones Sustainability Indices (DJSI)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FTSE ESG 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1F2EA4-3956-D8AF-AC57-4924385FC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9726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39316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Rating Framework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EE2DC5-F96C-C4C1-2BC0-85B309E31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969" y="672438"/>
            <a:ext cx="7104062" cy="592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4088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Key Issue Hierarchy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996B0A-AD3D-B6EB-A738-6149DB8DD5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755" y="810461"/>
            <a:ext cx="7920489" cy="575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0480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Governance Model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A95F51-2221-B9B0-23EC-BCEEA1087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39654"/>
            <a:ext cx="10983452" cy="565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1569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Hierarchy of ESG Scores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10A7D8-1911-4656-15DE-43D6D2E2BF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486" y="855299"/>
            <a:ext cx="4575028" cy="577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2081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CCFD-285A-A21E-A39D-57900B59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613731"/>
          </a:xfrm>
        </p:spPr>
        <p:txBody>
          <a:bodyPr>
            <a:normAutofit fontScale="90000"/>
          </a:bodyPr>
          <a:lstStyle/>
          <a:p>
            <a:r>
              <a:rPr lang="en-US" dirty="0"/>
              <a:t>DJSI S&amp;P Global ESG Score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737D5-2654-B74C-F5EB-44792E9E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C90B7-6B54-E184-1C81-D2A5D50E1974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DJSI, S&amp;P Global Corporate Sustainability Assessment (CSA),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www.spglobal.com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/solutions/data-intelligence-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-scores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8855F1-76C8-0583-AE15-F55EDABF9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06" y="853670"/>
            <a:ext cx="11452545" cy="555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346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12000" dirty="0" err="1">
                <a:solidFill>
                  <a:srgbClr val="C00000"/>
                </a:solidFill>
              </a:rPr>
              <a:t>ChatGPT</a:t>
            </a:r>
            <a:br>
              <a:rPr lang="en-US" altLang="zh-TW" sz="12000" dirty="0">
                <a:solidFill>
                  <a:srgbClr val="C00000"/>
                </a:solidFill>
              </a:rPr>
            </a:br>
            <a:r>
              <a:rPr lang="en-US" altLang="zh-TW" sz="8000" dirty="0">
                <a:solidFill>
                  <a:srgbClr val="C00000"/>
                </a:solidFill>
              </a:rPr>
              <a:t>Large Language Models (LLM)</a:t>
            </a:r>
            <a:br>
              <a:rPr lang="en-US" altLang="zh-TW" sz="8000" dirty="0">
                <a:solidFill>
                  <a:srgbClr val="C00000"/>
                </a:solidFill>
              </a:rPr>
            </a:br>
            <a:r>
              <a:rPr lang="en-US" altLang="zh-TW" sz="8000" dirty="0">
                <a:solidFill>
                  <a:srgbClr val="C00000"/>
                </a:solidFill>
              </a:rPr>
              <a:t>Foundation Models </a:t>
            </a:r>
            <a:endParaRPr lang="zh-TW" altLang="en-US" sz="12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513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CCFD-285A-A21E-A39D-57900B59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613731"/>
          </a:xfrm>
        </p:spPr>
        <p:txBody>
          <a:bodyPr>
            <a:normAutofit fontScale="90000"/>
          </a:bodyPr>
          <a:lstStyle/>
          <a:p>
            <a:r>
              <a:rPr lang="en-US" dirty="0"/>
              <a:t>FTSE Russell ESG Ratings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8B841FF-79B3-7C8D-2F2E-9328D3A87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5078" y="651272"/>
            <a:ext cx="6103721" cy="591097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737D5-2654-B74C-F5EB-44792E9E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C90B7-6B54-E184-1C81-D2A5D50E1974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www.ftserussell.com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/data/sustainability-and-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-ratings</a:t>
            </a:r>
          </a:p>
        </p:txBody>
      </p:sp>
    </p:spTree>
    <p:extLst>
      <p:ext uri="{BB962C8B-B14F-4D97-AF65-F5344CB8AC3E}">
        <p14:creationId xmlns:p14="http://schemas.microsoft.com/office/powerpoint/2010/main" val="168587417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E29A8-6698-AF1E-E6DA-753E11105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822284"/>
          </a:xfrm>
        </p:spPr>
        <p:txBody>
          <a:bodyPr>
            <a:noAutofit/>
          </a:bodyPr>
          <a:lstStyle/>
          <a:p>
            <a:r>
              <a:rPr lang="en-US" sz="6000" dirty="0" err="1"/>
              <a:t>Sustainalytics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6000" dirty="0"/>
              <a:t>ESG Risk Ratings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11C016-06D5-3134-CDCD-F6537C93F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88" y="4255690"/>
            <a:ext cx="11222037" cy="14851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73C11-B203-0F04-B8A5-AD69060A6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46A4C9-1EC1-C99C-C39B-421819F1B4AE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www.sustainalytics.com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796459-469D-69F7-4FBC-6FFBBCDAEA71}"/>
              </a:ext>
            </a:extLst>
          </p:cNvPr>
          <p:cNvSpPr txBox="1"/>
          <p:nvPr/>
        </p:nvSpPr>
        <p:spPr>
          <a:xfrm>
            <a:off x="464340" y="2137660"/>
            <a:ext cx="112220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Sustainalytics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’ ESG Risk Ratings measure a company’s exposure to industry-specific material ESG risks and how well a company is managing those risks.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941634-CAB3-2624-728A-34DFF6DD23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75" y="171577"/>
            <a:ext cx="2675452" cy="816932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D70EBFB-D79F-DCD2-B8B0-472FAAA0CD2C}"/>
              </a:ext>
            </a:extLst>
          </p:cNvPr>
          <p:cNvSpPr/>
          <p:nvPr/>
        </p:nvSpPr>
        <p:spPr>
          <a:xfrm>
            <a:off x="9848821" y="274562"/>
            <a:ext cx="2241332" cy="842612"/>
          </a:xfrm>
          <a:prstGeom prst="roundRect">
            <a:avLst>
              <a:gd name="adj" fmla="val 1114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Analyst-based </a:t>
            </a:r>
            <a:br>
              <a:rPr lang="en-US" sz="2400" b="1" dirty="0"/>
            </a:br>
            <a:r>
              <a:rPr lang="en-US" sz="2400" b="1" dirty="0"/>
              <a:t>approach</a:t>
            </a:r>
          </a:p>
        </p:txBody>
      </p:sp>
    </p:spTree>
    <p:extLst>
      <p:ext uri="{BB962C8B-B14F-4D97-AF65-F5344CB8AC3E}">
        <p14:creationId xmlns:p14="http://schemas.microsoft.com/office/powerpoint/2010/main" val="140875552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4BBD1-D7CE-29D9-997D-EC44E4B1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736559"/>
          </a:xfrm>
        </p:spPr>
        <p:txBody>
          <a:bodyPr>
            <a:noAutofit/>
          </a:bodyPr>
          <a:lstStyle/>
          <a:p>
            <a:r>
              <a:rPr lang="en-US" sz="6000" dirty="0" err="1"/>
              <a:t>Truvalue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6000" dirty="0"/>
              <a:t>ESG Ranks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C4A96-63A0-C518-4E97-6E129DF24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028824"/>
            <a:ext cx="11222181" cy="4533419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Truvalue</a:t>
            </a:r>
            <a:r>
              <a:rPr lang="en-US" sz="2800" dirty="0">
                <a:solidFill>
                  <a:srgbClr val="C00000"/>
                </a:solidFill>
              </a:rPr>
              <a:t> Labs </a:t>
            </a:r>
            <a:r>
              <a:rPr lang="en-US" sz="2800" dirty="0"/>
              <a:t>applies </a:t>
            </a:r>
            <a:r>
              <a:rPr lang="en-US" sz="2800" dirty="0">
                <a:solidFill>
                  <a:srgbClr val="C00000"/>
                </a:solidFill>
              </a:rPr>
              <a:t>AI</a:t>
            </a:r>
            <a:r>
              <a:rPr lang="en-US" sz="2800" dirty="0"/>
              <a:t> to analyze over </a:t>
            </a:r>
            <a:r>
              <a:rPr lang="en-US" sz="2800" dirty="0">
                <a:solidFill>
                  <a:srgbClr val="C00000"/>
                </a:solidFill>
              </a:rPr>
              <a:t>100,000 sources </a:t>
            </a:r>
            <a:r>
              <a:rPr lang="en-US" sz="2800" dirty="0"/>
              <a:t>and uncover </a:t>
            </a:r>
            <a:r>
              <a:rPr lang="en-US" sz="2800" dirty="0">
                <a:solidFill>
                  <a:srgbClr val="C00000"/>
                </a:solidFill>
              </a:rPr>
              <a:t>ESG risks </a:t>
            </a:r>
            <a:r>
              <a:rPr lang="en-US" sz="2800" dirty="0"/>
              <a:t>and opportunities hidden in </a:t>
            </a:r>
            <a:r>
              <a:rPr lang="en-US" sz="2800" dirty="0">
                <a:solidFill>
                  <a:srgbClr val="C00000"/>
                </a:solidFill>
              </a:rPr>
              <a:t>unstructured text</a:t>
            </a:r>
            <a:r>
              <a:rPr lang="en-US" sz="2800" dirty="0"/>
              <a:t>. </a:t>
            </a:r>
          </a:p>
          <a:p>
            <a:r>
              <a:rPr lang="en-US" sz="2800" dirty="0"/>
              <a:t>The ESG Ranks data service produces an overall company rank based on industry percentile leveraging the </a:t>
            </a:r>
            <a:r>
              <a:rPr lang="en-US" sz="2800" dirty="0">
                <a:solidFill>
                  <a:srgbClr val="C00000"/>
                </a:solidFill>
              </a:rPr>
              <a:t>26 ESG categories </a:t>
            </a:r>
            <a:r>
              <a:rPr lang="en-US" sz="2800" dirty="0"/>
              <a:t>defined by the </a:t>
            </a:r>
            <a:r>
              <a:rPr lang="en-US" sz="2800" dirty="0">
                <a:solidFill>
                  <a:srgbClr val="C00000"/>
                </a:solidFill>
              </a:rPr>
              <a:t>Sustainability Accounting Standards Board (SASB)</a:t>
            </a:r>
            <a:r>
              <a:rPr lang="en-US" sz="2800" dirty="0"/>
              <a:t>.  </a:t>
            </a:r>
          </a:p>
          <a:p>
            <a:r>
              <a:rPr lang="en-US" sz="2800" dirty="0"/>
              <a:t>The data feed covers 20,000+ companies with more than 13 years of history.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EDDDD-FA56-ECF5-64D1-A91CDABC2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F15DDB-78F5-B60F-5C07-F9C37F2A77E2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:https://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developer.truvaluelabs.com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-ranks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AA2796-4F38-EDC3-1A20-2314E809B3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81" y="643541"/>
            <a:ext cx="1934008" cy="3738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88FE59-408A-84C0-CC7A-8969D82B2A74}"/>
              </a:ext>
            </a:extLst>
          </p:cNvPr>
          <p:cNvSpPr txBox="1"/>
          <p:nvPr/>
        </p:nvSpPr>
        <p:spPr>
          <a:xfrm>
            <a:off x="129141" y="62723"/>
            <a:ext cx="27569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rgbClr val="333333"/>
                </a:solidFill>
                <a:effectLst/>
                <a:latin typeface="Barlow" pitchFamily="2" charset="77"/>
              </a:rPr>
              <a:t>TruValue</a:t>
            </a:r>
            <a:r>
              <a:rPr lang="en-US" sz="2800" b="1" i="0" dirty="0">
                <a:solidFill>
                  <a:srgbClr val="333333"/>
                </a:solidFill>
                <a:effectLst/>
                <a:latin typeface="Barlow" pitchFamily="2" charset="77"/>
              </a:rPr>
              <a:t> Labs</a:t>
            </a:r>
            <a:endParaRPr lang="en-US" sz="28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F3FC06-780F-614B-4851-102359DABE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72" y="5539639"/>
            <a:ext cx="10387254" cy="979739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C74B64F-6922-24C3-54B5-1F5D73578A33}"/>
              </a:ext>
            </a:extLst>
          </p:cNvPr>
          <p:cNvSpPr/>
          <p:nvPr/>
        </p:nvSpPr>
        <p:spPr>
          <a:xfrm>
            <a:off x="9848821" y="274562"/>
            <a:ext cx="2241332" cy="842612"/>
          </a:xfrm>
          <a:prstGeom prst="roundRect">
            <a:avLst>
              <a:gd name="adj" fmla="val 1114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Machine-based approach</a:t>
            </a:r>
          </a:p>
        </p:txBody>
      </p:sp>
    </p:spTree>
    <p:extLst>
      <p:ext uri="{BB962C8B-B14F-4D97-AF65-F5344CB8AC3E}">
        <p14:creationId xmlns:p14="http://schemas.microsoft.com/office/powerpoint/2010/main" val="45254708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D1E70F4-4DEE-376D-8222-B1C397848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29" t="20413" r="2667" b="6046"/>
          <a:stretch/>
        </p:blipFill>
        <p:spPr>
          <a:xfrm>
            <a:off x="218940" y="1197736"/>
            <a:ext cx="11835790" cy="513867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32" y="224209"/>
            <a:ext cx="10619594" cy="883374"/>
          </a:xfrm>
        </p:spPr>
        <p:txBody>
          <a:bodyPr>
            <a:normAutofit/>
          </a:bodyPr>
          <a:lstStyle/>
          <a:p>
            <a:r>
              <a:rPr lang="en-US" dirty="0"/>
              <a:t>Analyst-driven vs. AI-driven 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3BD91-C8E6-E3B0-1B71-F17F3C1FF2C3}"/>
              </a:ext>
            </a:extLst>
          </p:cNvPr>
          <p:cNvSpPr txBox="1"/>
          <p:nvPr/>
        </p:nvSpPr>
        <p:spPr>
          <a:xfrm>
            <a:off x="3087762" y="6482016"/>
            <a:ext cx="60981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Mark Tulay (2020), Man vs. machine: A tale of two sustainability ratings systems,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GreenBiz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www.greenbiz.com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/article/man-vs-machine-tale-two-sustainability-ratings-systems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3225C4-4A5E-EB06-B0C3-5D3E41F26111}"/>
              </a:ext>
            </a:extLst>
          </p:cNvPr>
          <p:cNvSpPr txBox="1"/>
          <p:nvPr/>
        </p:nvSpPr>
        <p:spPr>
          <a:xfrm>
            <a:off x="5709633" y="1197736"/>
            <a:ext cx="2849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 err="1">
                <a:solidFill>
                  <a:schemeClr val="accent1"/>
                </a:solidFill>
                <a:effectLst/>
                <a:latin typeface="Source Sans Pro" panose="020B0503030403020204" pitchFamily="34" charset="0"/>
              </a:rPr>
              <a:t>Sustainalytics</a:t>
            </a:r>
            <a:endParaRPr lang="en-US" sz="3200" b="1" i="0" dirty="0">
              <a:solidFill>
                <a:schemeClr val="accent1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83BB92-8E53-513E-B995-17F5756EF563}"/>
              </a:ext>
            </a:extLst>
          </p:cNvPr>
          <p:cNvSpPr txBox="1"/>
          <p:nvPr/>
        </p:nvSpPr>
        <p:spPr>
          <a:xfrm>
            <a:off x="5709633" y="4003184"/>
            <a:ext cx="2849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Truvalue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 Labs</a:t>
            </a:r>
          </a:p>
        </p:txBody>
      </p:sp>
    </p:spTree>
    <p:extLst>
      <p:ext uri="{BB962C8B-B14F-4D97-AF65-F5344CB8AC3E}">
        <p14:creationId xmlns:p14="http://schemas.microsoft.com/office/powerpoint/2010/main" val="98995797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3" y="284613"/>
            <a:ext cx="4037611" cy="4107084"/>
          </a:xfrm>
        </p:spPr>
        <p:txBody>
          <a:bodyPr>
            <a:normAutofit/>
          </a:bodyPr>
          <a:lstStyle/>
          <a:p>
            <a:r>
              <a:rPr lang="en-US" dirty="0"/>
              <a:t>Analyst based </a:t>
            </a:r>
            <a:br>
              <a:rPr lang="en-US" dirty="0"/>
            </a:br>
            <a:r>
              <a:rPr lang="en-US" dirty="0"/>
              <a:t>ESG Research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AI based </a:t>
            </a:r>
            <a:br>
              <a:rPr lang="en-US" dirty="0"/>
            </a:br>
            <a:r>
              <a:rPr lang="en-US" dirty="0"/>
              <a:t>ESG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3BD91-C8E6-E3B0-1B71-F17F3C1FF2C3}"/>
              </a:ext>
            </a:extLst>
          </p:cNvPr>
          <p:cNvSpPr txBox="1"/>
          <p:nvPr/>
        </p:nvSpPr>
        <p:spPr>
          <a:xfrm>
            <a:off x="3096406" y="6599784"/>
            <a:ext cx="609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www.esganalytics.io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/insights/how-data-is-accelerating-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B9B8FC5-737B-AA11-7B7F-EC80DCEE53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30" t="4474" r="2670" b="3963"/>
          <a:stretch/>
        </p:blipFill>
        <p:spPr>
          <a:xfrm>
            <a:off x="4081724" y="553792"/>
            <a:ext cx="7779718" cy="5782614"/>
          </a:xfrm>
        </p:spPr>
      </p:pic>
    </p:spTree>
    <p:extLst>
      <p:ext uri="{BB962C8B-B14F-4D97-AF65-F5344CB8AC3E}">
        <p14:creationId xmlns:p14="http://schemas.microsoft.com/office/powerpoint/2010/main" val="266981494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746646"/>
          </a:xfrm>
        </p:spPr>
        <p:txBody>
          <a:bodyPr>
            <a:normAutofit fontScale="90000"/>
          </a:bodyPr>
          <a:lstStyle/>
          <a:p>
            <a:r>
              <a:rPr lang="en-US" dirty="0"/>
              <a:t>ESG Analytics: NLP Taxonomy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160E80C-59C1-F549-27D4-BE8D9EBBF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933"/>
          <a:stretch/>
        </p:blipFill>
        <p:spPr>
          <a:xfrm>
            <a:off x="628887" y="991673"/>
            <a:ext cx="11033184" cy="56081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D14BD8-D6F3-1344-608B-DAC4A66F9BA7}"/>
              </a:ext>
            </a:extLst>
          </p:cNvPr>
          <p:cNvSpPr txBox="1"/>
          <p:nvPr/>
        </p:nvSpPr>
        <p:spPr>
          <a:xfrm>
            <a:off x="3096406" y="6599784"/>
            <a:ext cx="609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www.esganalytics.io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/insights/how-data-is-accelerating-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3458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4D409-A1AC-5FAA-FDB1-CA1764C9E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89" y="135104"/>
            <a:ext cx="4340181" cy="2299003"/>
          </a:xfrm>
        </p:spPr>
        <p:txBody>
          <a:bodyPr>
            <a:normAutofit/>
          </a:bodyPr>
          <a:lstStyle/>
          <a:p>
            <a:r>
              <a:rPr lang="en-US" dirty="0"/>
              <a:t>Top </a:t>
            </a:r>
            <a:br>
              <a:rPr lang="en-US" dirty="0"/>
            </a:br>
            <a:r>
              <a:rPr lang="en-US" dirty="0"/>
              <a:t>ESG Reporting Software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A43275-D401-045A-CA00-8BB29A11C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D17596-F8B8-5CD2-69D3-235B217B4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758" y="185061"/>
            <a:ext cx="7158812" cy="63771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02BF5E-78EE-D698-19BC-6EB801ECA21E}"/>
              </a:ext>
            </a:extLst>
          </p:cNvPr>
          <p:cNvSpPr txBox="1"/>
          <p:nvPr/>
        </p:nvSpPr>
        <p:spPr>
          <a:xfrm>
            <a:off x="2179213" y="6584396"/>
            <a:ext cx="78335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www.softwarereviews.com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/categories/environmental-social-and-governance-reporting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8A8AE1-3349-B1F1-AF87-57742F1E1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195" y="2562896"/>
            <a:ext cx="4063368" cy="38095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Environmental, Social and Governance (ESG) Reporting software</a:t>
            </a:r>
            <a:r>
              <a:rPr lang="en-US" sz="2400" dirty="0"/>
              <a:t> or </a:t>
            </a:r>
            <a:r>
              <a:rPr lang="en-US" sz="2400" dirty="0">
                <a:solidFill>
                  <a:srgbClr val="C00000"/>
                </a:solidFill>
              </a:rPr>
              <a:t>Sustainability software</a:t>
            </a:r>
            <a:r>
              <a:rPr lang="en-US" sz="2400" dirty="0"/>
              <a:t> helps organizations </a:t>
            </a:r>
            <a:r>
              <a:rPr lang="en-US" sz="2400" dirty="0">
                <a:solidFill>
                  <a:schemeClr val="accent2"/>
                </a:solidFill>
              </a:rPr>
              <a:t>manage</a:t>
            </a:r>
            <a:r>
              <a:rPr lang="en-US" sz="2400" dirty="0"/>
              <a:t> their </a:t>
            </a:r>
            <a:r>
              <a:rPr lang="en-US" sz="2400" dirty="0">
                <a:solidFill>
                  <a:schemeClr val="accent2"/>
                </a:solidFill>
              </a:rPr>
              <a:t>operational data</a:t>
            </a:r>
            <a:r>
              <a:rPr lang="en-US" sz="2400" dirty="0"/>
              <a:t>, </a:t>
            </a:r>
            <a:r>
              <a:rPr lang="en-US" sz="2400" dirty="0">
                <a:solidFill>
                  <a:schemeClr val="accent2"/>
                </a:solidFill>
              </a:rPr>
              <a:t>evaluate</a:t>
            </a:r>
            <a:r>
              <a:rPr lang="en-US" sz="2400" dirty="0"/>
              <a:t> their </a:t>
            </a:r>
            <a:r>
              <a:rPr lang="en-US" sz="2400" dirty="0">
                <a:solidFill>
                  <a:schemeClr val="accent2"/>
                </a:solidFill>
              </a:rPr>
              <a:t>impact</a:t>
            </a:r>
            <a:r>
              <a:rPr lang="en-US" sz="2400" dirty="0"/>
              <a:t> on the </a:t>
            </a:r>
            <a:r>
              <a:rPr lang="en-US" sz="2400" dirty="0">
                <a:solidFill>
                  <a:schemeClr val="accent2"/>
                </a:solidFill>
              </a:rPr>
              <a:t>environment</a:t>
            </a:r>
            <a:r>
              <a:rPr lang="en-US" sz="2400" dirty="0"/>
              <a:t> and </a:t>
            </a:r>
            <a:r>
              <a:rPr lang="en-US" sz="2400" dirty="0">
                <a:solidFill>
                  <a:schemeClr val="accent2"/>
                </a:solidFill>
              </a:rPr>
              <a:t>provide reporting</a:t>
            </a:r>
            <a:r>
              <a:rPr lang="en-US" sz="2400" dirty="0"/>
              <a:t> to </a:t>
            </a:r>
            <a:r>
              <a:rPr lang="en-US" sz="2400" dirty="0">
                <a:solidFill>
                  <a:schemeClr val="accent2"/>
                </a:solidFill>
              </a:rPr>
              <a:t>perform audits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306691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00719-F8B5-31A0-C958-049262F1B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Emitwise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F746D-746F-76B0-0203-82C6187AE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75008"/>
            <a:ext cx="11222181" cy="3837905"/>
          </a:xfrm>
        </p:spPr>
        <p:txBody>
          <a:bodyPr>
            <a:normAutofit/>
          </a:bodyPr>
          <a:lstStyle/>
          <a:p>
            <a:r>
              <a:rPr lang="en-US" sz="2400" dirty="0" err="1"/>
              <a:t>Emitwise</a:t>
            </a:r>
            <a:r>
              <a:rPr lang="en-US" sz="2400" dirty="0"/>
              <a:t> is the carbon management platform for companies with complex manufacturing supply chains to confidently understand, track and reduce their complete carbon footprint. </a:t>
            </a:r>
          </a:p>
          <a:p>
            <a:r>
              <a:rPr lang="en-US" sz="2400" dirty="0"/>
              <a:t>Combining 100 years of carbon accounting experience and machine learning technology, we accelerate climate action by increasing the accuracy of scope 3 emissions. </a:t>
            </a:r>
          </a:p>
          <a:p>
            <a:r>
              <a:rPr lang="en-US" sz="2400" dirty="0"/>
              <a:t>The platform empowers manufacturers and their supply chains to make carbon-led business decisions that lower risk, increase profitability and deliver ambitious climate action.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C4496-11B9-1426-9B0F-060A29DF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0EFFCC-726F-412F-E028-98CD4CEC5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705" y="4903245"/>
            <a:ext cx="7804086" cy="15251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8E9DEF-B982-2B65-5FB4-8D65E7D80FD4}"/>
              </a:ext>
            </a:extLst>
          </p:cNvPr>
          <p:cNvSpPr txBox="1"/>
          <p:nvPr/>
        </p:nvSpPr>
        <p:spPr>
          <a:xfrm>
            <a:off x="2179213" y="6584396"/>
            <a:ext cx="78335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www.softwarereviews.com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/categories/environmental-social-and-governance-reporting</a:t>
            </a:r>
          </a:p>
        </p:txBody>
      </p:sp>
    </p:spTree>
    <p:extLst>
      <p:ext uri="{BB962C8B-B14F-4D97-AF65-F5344CB8AC3E}">
        <p14:creationId xmlns:p14="http://schemas.microsoft.com/office/powerpoint/2010/main" val="116877151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00719-F8B5-31A0-C958-049262F1B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Workiva ESG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F746D-746F-76B0-0203-82C6187AE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75008"/>
            <a:ext cx="11222181" cy="3628237"/>
          </a:xfrm>
        </p:spPr>
        <p:txBody>
          <a:bodyPr>
            <a:normAutofit/>
          </a:bodyPr>
          <a:lstStyle/>
          <a:p>
            <a:r>
              <a:rPr lang="en-US" sz="2400" dirty="0"/>
              <a:t>Workiva is a cloud native platform that simplifies the complexities of reporting and compliance. </a:t>
            </a:r>
          </a:p>
          <a:p>
            <a:r>
              <a:rPr lang="en-US" sz="2400" dirty="0"/>
              <a:t>Workiva ESG is the end-to-end platform that allows you to integrate financial data, nonfinancial data, and XBRL. </a:t>
            </a:r>
          </a:p>
          <a:p>
            <a:r>
              <a:rPr lang="en-US" sz="2400" dirty="0"/>
              <a:t>Workiva, the platform that streamlines your entire ESG process. </a:t>
            </a:r>
          </a:p>
          <a:p>
            <a:r>
              <a:rPr lang="en-US" sz="2400" dirty="0"/>
              <a:t>Automate data collection, utilize frameworks, and directly connect to all your ESG reports. in meaningful glossy reports, accurate survey responses, and regulatory filings with integrated XBRL tagging.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C4496-11B9-1426-9B0F-060A29DF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8E9DEF-B982-2B65-5FB4-8D65E7D80FD4}"/>
              </a:ext>
            </a:extLst>
          </p:cNvPr>
          <p:cNvSpPr txBox="1"/>
          <p:nvPr/>
        </p:nvSpPr>
        <p:spPr>
          <a:xfrm>
            <a:off x="2179213" y="6584396"/>
            <a:ext cx="78335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www.softwarereviews.com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/categories/environmental-social-and-governance-reporting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F57CF8-EEF0-BD14-6975-012652542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080" y="5013256"/>
            <a:ext cx="7926012" cy="141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8820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7FBC6-97AA-2E4C-A292-A9E9C6076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34041"/>
          </a:xfrm>
        </p:spPr>
        <p:txBody>
          <a:bodyPr>
            <a:normAutofit/>
          </a:bodyPr>
          <a:lstStyle/>
          <a:p>
            <a:r>
              <a:rPr lang="en-US" altLang="zh-TW" dirty="0"/>
              <a:t>Acknowledgments: </a:t>
            </a:r>
            <a:r>
              <a:rPr lang="en-US" dirty="0"/>
              <a:t>Research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62AFB-FDB8-BE4F-AC2D-BE37A94E4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139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FA9943B-85BA-2E0E-AD5E-E16E306FB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123" y="1006914"/>
            <a:ext cx="11470712" cy="5555330"/>
          </a:xfrm>
        </p:spPr>
        <p:txBody>
          <a:bodyPr>
            <a:noAutofit/>
          </a:bodyPr>
          <a:lstStyle/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2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Applying AI technology to construct knowledge graphs of cryptocurrency anti-money laundering: a few-shot learning model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MOST, 110-2410-H-305-013-MY2, 2021/08/01~2023/07/31 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200" dirty="0">
                <a:solidFill>
                  <a:schemeClr val="accent1"/>
                </a:solidFill>
              </a:rPr>
              <a:t>Fintech Green Finance for Carbon Market Index, Corporate Finance, and Environmental Policies. </a:t>
            </a:r>
            <a:r>
              <a:rPr lang="en-US" altLang="zh-TW" sz="2200" b="0" dirty="0">
                <a:solidFill>
                  <a:schemeClr val="accent1"/>
                </a:solidFill>
              </a:rPr>
              <a:t>Carbon Emission Sentiment Index with AI Text Analytics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NTPU, 112-NTPU_ORDA-F-003</a:t>
            </a:r>
            <a:r>
              <a:rPr lang="zh-TW" altLang="en-US" sz="1800" b="0" dirty="0"/>
              <a:t>，</a:t>
            </a:r>
            <a:r>
              <a:rPr lang="en-US" altLang="zh-TW" sz="1800" b="0" dirty="0"/>
              <a:t>2023/01/01~2024/12/31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200" dirty="0"/>
              <a:t>Research on speech processing, synthesis, recognition, and sentence construction of people with language disabilities. </a:t>
            </a:r>
            <a:r>
              <a:rPr lang="en-US" altLang="zh-TW" sz="2200" b="0" dirty="0">
                <a:solidFill>
                  <a:schemeClr val="accent1"/>
                </a:solidFill>
              </a:rPr>
              <a:t>Multimodal Cross-lingual Task-Oriented Dialogue System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NTPU, 112-NTPU_ORDA-F-004,</a:t>
            </a:r>
            <a:r>
              <a:rPr lang="zh-TW" altLang="en-US" sz="1800" b="0" dirty="0"/>
              <a:t> </a:t>
            </a:r>
            <a:r>
              <a:rPr lang="en-US" altLang="zh-TW" sz="1800" b="0" dirty="0"/>
              <a:t> 2023/01/01~2025/12/31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200" dirty="0">
                <a:solidFill>
                  <a:schemeClr val="accent1"/>
                </a:solidFill>
              </a:rPr>
              <a:t>Use deep learning to identify commercially dental implant systems - observational study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USTP-NTPU-TMU, USTP-NTPU-TMU-112-01,</a:t>
            </a:r>
            <a:r>
              <a:rPr lang="zh-TW" altLang="en-US" sz="1800" b="0" dirty="0"/>
              <a:t> </a:t>
            </a:r>
            <a:r>
              <a:rPr lang="en-US" altLang="zh-TW" sz="1800" b="0" dirty="0"/>
              <a:t> 2023/01/01~2023/12/31</a:t>
            </a:r>
            <a:endParaRPr lang="en-US" altLang="zh-TW" sz="1800" dirty="0"/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400" dirty="0">
                <a:solidFill>
                  <a:schemeClr val="accent1"/>
                </a:solidFill>
              </a:rPr>
              <a:t>Metaverse Avatar Automatic Metadata Generation Module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 err="1"/>
              <a:t>FormosaVerse</a:t>
            </a:r>
            <a:r>
              <a:rPr lang="en-US" altLang="zh-TW" sz="1800" b="0" dirty="0"/>
              <a:t> x NTPU, NTPU-111A413E01,</a:t>
            </a:r>
            <a:r>
              <a:rPr lang="zh-TW" altLang="en-US" sz="1800" b="0" dirty="0"/>
              <a:t> </a:t>
            </a:r>
            <a:r>
              <a:rPr lang="en-US" altLang="zh-TW" sz="1800" b="0" dirty="0"/>
              <a:t>2022/12/01~2023/11/30</a:t>
            </a:r>
            <a:endParaRPr lang="en-US" altLang="zh-TW" sz="1800" dirty="0"/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400" dirty="0"/>
              <a:t>Establishment and Implement of Smart Assistive Technology for Dementia Care and Its Socio-Economic Impacts. </a:t>
            </a:r>
            <a:r>
              <a:rPr lang="en-US" altLang="zh-TW" sz="2400" b="0" dirty="0">
                <a:solidFill>
                  <a:schemeClr val="accent1"/>
                </a:solidFill>
              </a:rPr>
              <a:t>Intelligent, individualized and precise care with smart AT and system integration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MOST, 111-2627-M-038-001-, 2022/08/01~2023/07/31 </a:t>
            </a:r>
          </a:p>
          <a:p>
            <a:endParaRPr lang="en-US" sz="2400" b="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465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lifearchitect.ai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/models/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CBB656-7B06-F68A-998D-5802D79C7C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347" b="9718"/>
          <a:stretch/>
        </p:blipFill>
        <p:spPr>
          <a:xfrm>
            <a:off x="275399" y="1528127"/>
            <a:ext cx="11641202" cy="464496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1B72588-E77C-C70F-2DEA-C1149DB27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1259009"/>
          </a:xfrm>
        </p:spPr>
        <p:txBody>
          <a:bodyPr>
            <a:normAutofit fontScale="90000"/>
          </a:bodyPr>
          <a:lstStyle/>
          <a:p>
            <a:r>
              <a:rPr lang="en-US" dirty="0"/>
              <a:t>Large Language Models (LLM) </a:t>
            </a:r>
            <a:br>
              <a:rPr lang="en-US" dirty="0"/>
            </a:br>
            <a:r>
              <a:rPr lang="en-US" sz="3600" dirty="0"/>
              <a:t>(GPT-3, </a:t>
            </a:r>
            <a:r>
              <a:rPr lang="en-US" sz="3600" dirty="0" err="1"/>
              <a:t>ChatGPT</a:t>
            </a:r>
            <a:r>
              <a:rPr lang="en-US" sz="3600" dirty="0"/>
              <a:t>, </a:t>
            </a:r>
            <a:r>
              <a:rPr lang="en-US" sz="3600" dirty="0" err="1"/>
              <a:t>PaLM</a:t>
            </a:r>
            <a:r>
              <a:rPr lang="en-US" sz="3600" dirty="0"/>
              <a:t>, BLOOM, OPT-175B, </a:t>
            </a:r>
            <a:r>
              <a:rPr lang="en-US" sz="3600" dirty="0" err="1"/>
              <a:t>LLaMA</a:t>
            </a:r>
            <a:r>
              <a:rPr lang="en-US" sz="3600" dirty="0"/>
              <a:t>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41E7D52-C51D-0E2E-D1EA-113E44ABFC40}"/>
              </a:ext>
            </a:extLst>
          </p:cNvPr>
          <p:cNvSpPr/>
          <p:nvPr/>
        </p:nvSpPr>
        <p:spPr>
          <a:xfrm>
            <a:off x="2345264" y="3217331"/>
            <a:ext cx="1336133" cy="13589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 err="1"/>
              <a:t>ChatGPT</a:t>
            </a:r>
            <a:endParaRPr lang="en-US" sz="2000" b="1" dirty="0"/>
          </a:p>
          <a:p>
            <a:pPr algn="ctr"/>
            <a:r>
              <a:rPr lang="en-US" sz="1200" dirty="0"/>
              <a:t>175B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B744E49-2B2D-6D27-F3E2-DCD4C6C5CFCF}"/>
              </a:ext>
            </a:extLst>
          </p:cNvPr>
          <p:cNvSpPr/>
          <p:nvPr/>
        </p:nvSpPr>
        <p:spPr>
          <a:xfrm>
            <a:off x="10152261" y="3200398"/>
            <a:ext cx="1024469" cy="1032935"/>
          </a:xfrm>
          <a:prstGeom prst="ellipse">
            <a:avLst/>
          </a:prstGeom>
          <a:solidFill>
            <a:srgbClr val="024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 err="1"/>
              <a:t>LLaMA</a:t>
            </a:r>
            <a:endParaRPr lang="en-US" b="1" dirty="0"/>
          </a:p>
          <a:p>
            <a:pPr algn="ctr"/>
            <a:r>
              <a:rPr lang="en-US" sz="1200" dirty="0"/>
              <a:t>65B</a:t>
            </a:r>
          </a:p>
        </p:txBody>
      </p:sp>
    </p:spTree>
    <p:extLst>
      <p:ext uri="{BB962C8B-B14F-4D97-AF65-F5344CB8AC3E}">
        <p14:creationId xmlns:p14="http://schemas.microsoft.com/office/powerpoint/2010/main" val="46908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65059"/>
          </a:xfrm>
        </p:spPr>
        <p:txBody>
          <a:bodyPr>
            <a:normAutofit/>
          </a:bodyPr>
          <a:lstStyle/>
          <a:p>
            <a:r>
              <a:rPr lang="en-US" sz="6600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1C2C4-7F77-AED9-F13E-2BA79A4A0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00163"/>
            <a:ext cx="11222181" cy="52620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3600" dirty="0"/>
              <a:t>1. </a:t>
            </a:r>
            <a:r>
              <a:rPr lang="en-US" altLang="zh-TW" sz="4000" dirty="0" err="1"/>
              <a:t>ChatGPT</a:t>
            </a:r>
            <a:r>
              <a:rPr lang="en-US" altLang="zh-TW" sz="4000" dirty="0"/>
              <a:t> and Generative AI</a:t>
            </a:r>
          </a:p>
          <a:p>
            <a:pPr marL="0" indent="0">
              <a:buNone/>
            </a:pPr>
            <a:r>
              <a:rPr lang="en-US" altLang="zh-TW" sz="3600" dirty="0"/>
              <a:t>2. </a:t>
            </a:r>
            <a:r>
              <a:rPr lang="en-US" sz="4000" dirty="0"/>
              <a:t>Green Finance and Sustainable Finance  </a:t>
            </a:r>
          </a:p>
          <a:p>
            <a:pPr marL="0" indent="0">
              <a:buNone/>
            </a:pPr>
            <a:r>
              <a:rPr lang="en-US" sz="4000" dirty="0"/>
              <a:t>3. Generative AI for ESG Applications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38103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13777-B538-DE44-B8A9-4A94BC6E5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15438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A3E83-9DC9-834C-98CD-C9A1A8CB2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871538"/>
            <a:ext cx="11222181" cy="585135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Yihan Cao, </a:t>
            </a:r>
            <a:r>
              <a:rPr lang="en-US" sz="1400" b="0" dirty="0" err="1"/>
              <a:t>Siyu</a:t>
            </a:r>
            <a:r>
              <a:rPr lang="en-US" sz="1400" b="0" dirty="0"/>
              <a:t> Li, </a:t>
            </a:r>
            <a:r>
              <a:rPr lang="en-US" sz="1400" b="0" dirty="0" err="1"/>
              <a:t>Yixin</a:t>
            </a:r>
            <a:r>
              <a:rPr lang="en-US" sz="1400" b="0" dirty="0"/>
              <a:t> Liu, </a:t>
            </a:r>
            <a:r>
              <a:rPr lang="en-US" sz="1400" b="0" dirty="0" err="1"/>
              <a:t>Zhiling</a:t>
            </a:r>
            <a:r>
              <a:rPr lang="en-US" sz="1400" b="0" dirty="0"/>
              <a:t> Yan, Yutong Dai, Philip S. Yu, and </a:t>
            </a:r>
            <a:r>
              <a:rPr lang="en-US" sz="1400" b="0" dirty="0" err="1"/>
              <a:t>Lichao</a:t>
            </a:r>
            <a:r>
              <a:rPr lang="en-US" sz="1400" b="0" dirty="0"/>
              <a:t> Sun (2023). "A Comprehensive Survey of AI-Generated Content (AIGC): A History of Generative AI from GAN to </a:t>
            </a:r>
            <a:r>
              <a:rPr lang="en-US" sz="1400" b="0" dirty="0" err="1"/>
              <a:t>ChatGPT</a:t>
            </a:r>
            <a:r>
              <a:rPr lang="en-US" sz="1400" b="0" dirty="0"/>
              <a:t>." </a:t>
            </a:r>
            <a:r>
              <a:rPr lang="en-US" sz="1400" b="0" dirty="0" err="1"/>
              <a:t>arXiv</a:t>
            </a:r>
            <a:r>
              <a:rPr lang="en-US" sz="1400" b="0" dirty="0"/>
              <a:t> preprint arXiv:2303.04226.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 err="1"/>
              <a:t>Pengfei</a:t>
            </a:r>
            <a:r>
              <a:rPr lang="en-US" sz="1400" b="0" dirty="0"/>
              <a:t> Liu, </a:t>
            </a:r>
            <a:r>
              <a:rPr lang="en-US" sz="1400" b="0" dirty="0" err="1"/>
              <a:t>Weizhe</a:t>
            </a:r>
            <a:r>
              <a:rPr lang="en-US" sz="1400" b="0" dirty="0"/>
              <a:t> Yuan, </a:t>
            </a:r>
            <a:r>
              <a:rPr lang="en-US" sz="1400" b="0" dirty="0" err="1"/>
              <a:t>Jinlan</a:t>
            </a:r>
            <a:r>
              <a:rPr lang="en-US" sz="1400" b="0" dirty="0"/>
              <a:t> Fu, </a:t>
            </a:r>
            <a:r>
              <a:rPr lang="en-US" sz="1400" b="0" dirty="0" err="1"/>
              <a:t>Zhengbao</a:t>
            </a:r>
            <a:r>
              <a:rPr lang="en-US" sz="1400" b="0" dirty="0"/>
              <a:t> Jiang, Hiroaki Hayashi, and Graham </a:t>
            </a:r>
            <a:r>
              <a:rPr lang="en-US" sz="1400" b="0" dirty="0" err="1"/>
              <a:t>Neubig</a:t>
            </a:r>
            <a:r>
              <a:rPr lang="en-US" sz="1400" b="0" dirty="0"/>
              <a:t>. (2023) "Pre-train, prompt, and predict: A systematic survey of prompting methods in natural language processing." ACM Computing Surveys 55, no. 9 (2023): 1-35.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Wayne Xin Zhao, </a:t>
            </a:r>
            <a:r>
              <a:rPr lang="en-US" sz="1400" b="0" dirty="0" err="1"/>
              <a:t>Kun</a:t>
            </a:r>
            <a:r>
              <a:rPr lang="en-US" sz="1400" b="0" dirty="0"/>
              <a:t> Zhou, </a:t>
            </a:r>
            <a:r>
              <a:rPr lang="en-US" sz="1400" b="0" dirty="0" err="1"/>
              <a:t>Junyi</a:t>
            </a:r>
            <a:r>
              <a:rPr lang="en-US" sz="1400" b="0" dirty="0"/>
              <a:t> Li, </a:t>
            </a:r>
            <a:r>
              <a:rPr lang="en-US" sz="1400" b="0" dirty="0" err="1"/>
              <a:t>Tianyi</a:t>
            </a:r>
            <a:r>
              <a:rPr lang="en-US" sz="1400" b="0" dirty="0"/>
              <a:t> Tang, </a:t>
            </a:r>
            <a:r>
              <a:rPr lang="en-US" sz="1400" b="0" dirty="0" err="1"/>
              <a:t>Xiaolei</a:t>
            </a:r>
            <a:r>
              <a:rPr lang="en-US" sz="1400" b="0" dirty="0"/>
              <a:t> Wang, </a:t>
            </a:r>
            <a:r>
              <a:rPr lang="en-US" sz="1400" b="0" dirty="0" err="1"/>
              <a:t>Yupeng</a:t>
            </a:r>
            <a:r>
              <a:rPr lang="en-US" sz="1400" b="0" dirty="0"/>
              <a:t> Hou, </a:t>
            </a:r>
            <a:r>
              <a:rPr lang="en-US" sz="1400" b="0" dirty="0" err="1"/>
              <a:t>Yingqian</a:t>
            </a:r>
            <a:r>
              <a:rPr lang="en-US" sz="1400" b="0" dirty="0"/>
              <a:t> Min et al. (2023) "A Survey of Large Language Models." </a:t>
            </a:r>
            <a:r>
              <a:rPr lang="en-US" sz="1400" b="0" dirty="0" err="1"/>
              <a:t>arXiv</a:t>
            </a:r>
            <a:r>
              <a:rPr lang="en-US" sz="1400" b="0" dirty="0"/>
              <a:t> preprint arXiv:2303.18223.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Thorsten </a:t>
            </a:r>
            <a:r>
              <a:rPr lang="en-US" sz="1400" b="0" dirty="0" err="1"/>
              <a:t>Schoormann</a:t>
            </a:r>
            <a:r>
              <a:rPr lang="en-US" sz="1400" b="0" dirty="0"/>
              <a:t>, </a:t>
            </a:r>
            <a:r>
              <a:rPr lang="en-US" sz="1400" b="0" dirty="0" err="1"/>
              <a:t>Gero</a:t>
            </a:r>
            <a:r>
              <a:rPr lang="en-US" sz="1400" b="0" dirty="0"/>
              <a:t> Strobel, Frederik </a:t>
            </a:r>
            <a:r>
              <a:rPr lang="en-US" sz="1400" b="0" dirty="0" err="1"/>
              <a:t>Möller</a:t>
            </a:r>
            <a:r>
              <a:rPr lang="en-US" sz="1400" b="0" dirty="0"/>
              <a:t>, Dimitri Petrik, and Patrick </a:t>
            </a:r>
            <a:r>
              <a:rPr lang="en-US" sz="1400" b="0" dirty="0" err="1"/>
              <a:t>Zschech</a:t>
            </a:r>
            <a:r>
              <a:rPr lang="en-US" sz="1400" b="0" dirty="0"/>
              <a:t> (2023). "Artificial Intelligence for Sustainability—A Systematic Review of Information Systems Literature." Communications of the Association for Information Systems 52, no. 1 (2023): 8.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 err="1"/>
              <a:t>Junliang</a:t>
            </a:r>
            <a:r>
              <a:rPr lang="en-US" sz="1400" b="0" dirty="0"/>
              <a:t> Wang, </a:t>
            </a:r>
            <a:r>
              <a:rPr lang="en-US" sz="1400" b="0" dirty="0" err="1"/>
              <a:t>Chuqiao</a:t>
            </a:r>
            <a:r>
              <a:rPr lang="en-US" sz="1400" b="0" dirty="0"/>
              <a:t> Xu, </a:t>
            </a:r>
            <a:r>
              <a:rPr lang="en-US" sz="1400" b="0" dirty="0" err="1"/>
              <a:t>Jie</a:t>
            </a:r>
            <a:r>
              <a:rPr lang="en-US" sz="1400" b="0" dirty="0"/>
              <a:t> Zhang, and Ray Zhong (2022). "Big data analytics for intelligent manufacturing systems: A review." Journal of Manufacturing Systems 62 (2022): 738-752.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Ouyang, L., Wu, J., Jiang, X., Almeida, D., Wainwright, C. L., Mishkin, P., ... &amp; Lowe, R. (2022). Training language models to follow instructions with human feedback. </a:t>
            </a:r>
            <a:r>
              <a:rPr lang="en-US" sz="1400" b="0" dirty="0" err="1"/>
              <a:t>arXiv</a:t>
            </a:r>
            <a:r>
              <a:rPr lang="en-US" sz="1400" b="0" dirty="0"/>
              <a:t> preprint arXiv:2203.02155.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1300" b="0" dirty="0"/>
          </a:p>
          <a:p>
            <a:pPr>
              <a:spcAft>
                <a:spcPts val="0"/>
              </a:spcAft>
            </a:pPr>
            <a:endParaRPr lang="en-US" sz="1300" b="0" dirty="0"/>
          </a:p>
          <a:p>
            <a:pPr>
              <a:spcAft>
                <a:spcPts val="0"/>
              </a:spcAft>
            </a:pPr>
            <a:endParaRPr lang="en-US" sz="13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D5F9-DB73-CB42-A896-0B89E15D2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5730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85863"/>
            <a:ext cx="11672156" cy="230990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 err="1">
                <a:solidFill>
                  <a:srgbClr val="008F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ChatGPT</a:t>
            </a:r>
            <a:r>
              <a:rPr lang="zh-TW" altLang="en-US" dirty="0">
                <a:solidFill>
                  <a:srgbClr val="008F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和生成式</a:t>
            </a:r>
            <a:r>
              <a:rPr lang="en-US" altLang="zh-TW" dirty="0">
                <a:solidFill>
                  <a:srgbClr val="008F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AI</a:t>
            </a:r>
            <a:br>
              <a:rPr lang="en-US" altLang="zh-TW" dirty="0">
                <a:solidFill>
                  <a:srgbClr val="008F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zh-TW" altLang="en-US" dirty="0">
                <a:solidFill>
                  <a:srgbClr val="008F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在綠色金融與</a:t>
            </a:r>
            <a:r>
              <a:rPr lang="en-US" altLang="zh-TW" dirty="0">
                <a:solidFill>
                  <a:srgbClr val="008F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ESG</a:t>
            </a:r>
            <a:r>
              <a:rPr lang="zh-TW" altLang="en-US" dirty="0">
                <a:solidFill>
                  <a:srgbClr val="008F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的應用</a:t>
            </a:r>
            <a:br>
              <a:rPr lang="en-US" altLang="zh-TW" sz="5400" dirty="0">
                <a:solidFill>
                  <a:srgbClr val="008F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3200" dirty="0" err="1">
                <a:solidFill>
                  <a:srgbClr val="008F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ChatGPT</a:t>
            </a:r>
            <a:r>
              <a:rPr lang="en-US" altLang="zh-TW" sz="3200" dirty="0">
                <a:solidFill>
                  <a:srgbClr val="008F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 and Generative AI for Green Finance and ESG Applications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142</a:t>
            </a:fld>
            <a:endParaRPr lang="en-US" dirty="0"/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2023-06-14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F3F9EB-2654-6144-6A5F-F89F470FA1E1}"/>
              </a:ext>
            </a:extLst>
          </p:cNvPr>
          <p:cNvSpPr txBox="1"/>
          <p:nvPr/>
        </p:nvSpPr>
        <p:spPr>
          <a:xfrm>
            <a:off x="2228378" y="3616349"/>
            <a:ext cx="7735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時間：</a:t>
            </a: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2023/6/14</a:t>
            </a:r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日</a:t>
            </a: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(</a:t>
            </a:r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三</a:t>
            </a: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)</a:t>
            </a:r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下午</a:t>
            </a: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13:30-15:30</a:t>
            </a:r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； </a:t>
            </a: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15:30-16:00 Q&amp; A</a:t>
            </a:r>
          </a:p>
          <a:p>
            <a:pPr algn="ctr"/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地點：東吳大學崇基樓（法學院）</a:t>
            </a: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1104 </a:t>
            </a:r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教室</a:t>
            </a:r>
          </a:p>
          <a:p>
            <a:pPr algn="ctr"/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主持人：莊永丞 副院長，東吳大學法學院</a:t>
            </a:r>
            <a:endParaRPr lang="en-US" altLang="zh-TW" sz="12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14" name="圓角矩形 30">
            <a:extLst>
              <a:ext uri="{FF2B5EF4-FFF2-40B4-BE49-F238E27FC236}">
                <a16:creationId xmlns:a16="http://schemas.microsoft.com/office/drawing/2014/main" id="{FC02BA92-E077-FF65-872F-4B41D3F19027}"/>
              </a:ext>
            </a:extLst>
          </p:cNvPr>
          <p:cNvSpPr/>
          <p:nvPr/>
        </p:nvSpPr>
        <p:spPr>
          <a:xfrm>
            <a:off x="4212355" y="167753"/>
            <a:ext cx="3767289" cy="523221"/>
          </a:xfrm>
          <a:prstGeom prst="roundRect">
            <a:avLst>
              <a:gd name="adj" fmla="val 9334"/>
            </a:avLst>
          </a:prstGeom>
          <a:solidFill>
            <a:srgbClr val="FFC000"/>
          </a:solidFill>
          <a:ln w="1905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 &amp; A</a:t>
            </a:r>
            <a:endParaRPr kumimoji="1" lang="zh-TW" altLang="en-US"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69EF4F7-FE29-66EF-23F6-4F6A6FC8EF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632" y="120613"/>
            <a:ext cx="962065" cy="938976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E9257E6A-9CD9-F8B3-A75D-7EC20E4A7D2D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11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12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13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14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249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48245"/>
          </a:xfrm>
        </p:spPr>
        <p:txBody>
          <a:bodyPr/>
          <a:lstStyle/>
          <a:p>
            <a:r>
              <a:rPr lang="en-US" dirty="0"/>
              <a:t> The Transformers Timeline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6DCA31-EAE0-7D40-91E7-DF2EDFC83D6C}"/>
              </a:ext>
            </a:extLst>
          </p:cNvPr>
          <p:cNvSpPr txBox="1"/>
          <p:nvPr/>
        </p:nvSpPr>
        <p:spPr>
          <a:xfrm>
            <a:off x="1019955" y="6612809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5B96249-4D2C-C646-9570-3D7DA57F5526}"/>
              </a:ext>
            </a:extLst>
          </p:cNvPr>
          <p:cNvCxnSpPr>
            <a:cxnSpLocks/>
          </p:cNvCxnSpPr>
          <p:nvPr/>
        </p:nvCxnSpPr>
        <p:spPr>
          <a:xfrm>
            <a:off x="397330" y="5016500"/>
            <a:ext cx="11723166" cy="2043"/>
          </a:xfrm>
          <a:prstGeom prst="straightConnector1">
            <a:avLst/>
          </a:prstGeom>
          <a:ln w="762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EE52D7A-23CC-F447-B4BE-B2BA349E26A1}"/>
              </a:ext>
            </a:extLst>
          </p:cNvPr>
          <p:cNvSpPr txBox="1"/>
          <p:nvPr/>
        </p:nvSpPr>
        <p:spPr>
          <a:xfrm>
            <a:off x="214019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2017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A96C379-7F0F-B743-9C66-E3BF6F000A16}"/>
              </a:ext>
            </a:extLst>
          </p:cNvPr>
          <p:cNvCxnSpPr>
            <a:cxnSpLocks/>
          </p:cNvCxnSpPr>
          <p:nvPr/>
        </p:nvCxnSpPr>
        <p:spPr>
          <a:xfrm flipV="1">
            <a:off x="617334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0DE3A66-6174-0945-BA88-BCCD672122CC}"/>
              </a:ext>
            </a:extLst>
          </p:cNvPr>
          <p:cNvCxnSpPr>
            <a:cxnSpLocks/>
          </p:cNvCxnSpPr>
          <p:nvPr/>
        </p:nvCxnSpPr>
        <p:spPr>
          <a:xfrm flipV="1">
            <a:off x="1805909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0F0D096-B5AC-C842-9E69-9EDAD46BA0A8}"/>
              </a:ext>
            </a:extLst>
          </p:cNvPr>
          <p:cNvCxnSpPr>
            <a:cxnSpLocks/>
          </p:cNvCxnSpPr>
          <p:nvPr/>
        </p:nvCxnSpPr>
        <p:spPr>
          <a:xfrm flipV="1">
            <a:off x="3676614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9BB671-7C82-3D4F-929D-C51A80EE27A1}"/>
              </a:ext>
            </a:extLst>
          </p:cNvPr>
          <p:cNvCxnSpPr>
            <a:cxnSpLocks/>
          </p:cNvCxnSpPr>
          <p:nvPr/>
        </p:nvCxnSpPr>
        <p:spPr>
          <a:xfrm flipV="1">
            <a:off x="5661619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F391EF-ED29-E740-8D5C-4B050CDDCA84}"/>
              </a:ext>
            </a:extLst>
          </p:cNvPr>
          <p:cNvCxnSpPr>
            <a:cxnSpLocks/>
          </p:cNvCxnSpPr>
          <p:nvPr/>
        </p:nvCxnSpPr>
        <p:spPr>
          <a:xfrm flipV="1">
            <a:off x="7506924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1B570B8-344D-A74F-9AEC-3D98A9D911B2}"/>
              </a:ext>
            </a:extLst>
          </p:cNvPr>
          <p:cNvSpPr txBox="1"/>
          <p:nvPr/>
        </p:nvSpPr>
        <p:spPr>
          <a:xfrm>
            <a:off x="1279719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DEF7C6-3702-9D44-8BDB-F62D355D6873}"/>
              </a:ext>
            </a:extLst>
          </p:cNvPr>
          <p:cNvSpPr txBox="1"/>
          <p:nvPr/>
        </p:nvSpPr>
        <p:spPr>
          <a:xfrm>
            <a:off x="3165654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A68BDB-BEB2-034B-A412-82601EB248B9}"/>
              </a:ext>
            </a:extLst>
          </p:cNvPr>
          <p:cNvSpPr txBox="1"/>
          <p:nvPr/>
        </p:nvSpPr>
        <p:spPr>
          <a:xfrm>
            <a:off x="5175424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CA0ED8-E637-544D-AA25-B4DC32E60451}"/>
              </a:ext>
            </a:extLst>
          </p:cNvPr>
          <p:cNvSpPr txBox="1"/>
          <p:nvPr/>
        </p:nvSpPr>
        <p:spPr>
          <a:xfrm>
            <a:off x="7493184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1468AFD-17D9-8841-863B-80C33DAEFCA3}"/>
              </a:ext>
            </a:extLst>
          </p:cNvPr>
          <p:cNvCxnSpPr>
            <a:cxnSpLocks/>
          </p:cNvCxnSpPr>
          <p:nvPr/>
        </p:nvCxnSpPr>
        <p:spPr>
          <a:xfrm flipV="1">
            <a:off x="1203112" y="3859296"/>
            <a:ext cx="0" cy="112114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093B743-3936-6146-A8EC-D168494F5D70}"/>
              </a:ext>
            </a:extLst>
          </p:cNvPr>
          <p:cNvCxnSpPr>
            <a:cxnSpLocks/>
          </p:cNvCxnSpPr>
          <p:nvPr/>
        </p:nvCxnSpPr>
        <p:spPr>
          <a:xfrm flipV="1">
            <a:off x="2139711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8DE19AB-CD60-F043-9739-2A1C2F9912F0}"/>
              </a:ext>
            </a:extLst>
          </p:cNvPr>
          <p:cNvCxnSpPr>
            <a:cxnSpLocks/>
          </p:cNvCxnSpPr>
          <p:nvPr/>
        </p:nvCxnSpPr>
        <p:spPr>
          <a:xfrm flipV="1">
            <a:off x="2792424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DFD74AA-1945-3641-9AAD-BDAE7D934652}"/>
              </a:ext>
            </a:extLst>
          </p:cNvPr>
          <p:cNvCxnSpPr>
            <a:cxnSpLocks/>
          </p:cNvCxnSpPr>
          <p:nvPr/>
        </p:nvCxnSpPr>
        <p:spPr>
          <a:xfrm flipV="1">
            <a:off x="3378059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7DB69E7-9370-1143-BB2A-4E64F454DF3A}"/>
              </a:ext>
            </a:extLst>
          </p:cNvPr>
          <p:cNvCxnSpPr>
            <a:cxnSpLocks/>
          </p:cNvCxnSpPr>
          <p:nvPr/>
        </p:nvCxnSpPr>
        <p:spPr>
          <a:xfrm flipV="1">
            <a:off x="4668873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D724237-45C0-DE4B-9E14-B9B256F8876C}"/>
              </a:ext>
            </a:extLst>
          </p:cNvPr>
          <p:cNvCxnSpPr>
            <a:cxnSpLocks/>
          </p:cNvCxnSpPr>
          <p:nvPr/>
        </p:nvCxnSpPr>
        <p:spPr>
          <a:xfrm flipV="1">
            <a:off x="5483415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428BFDE-AB93-C84C-B183-3EFB5F29FEDE}"/>
              </a:ext>
            </a:extLst>
          </p:cNvPr>
          <p:cNvCxnSpPr>
            <a:cxnSpLocks/>
          </p:cNvCxnSpPr>
          <p:nvPr/>
        </p:nvCxnSpPr>
        <p:spPr>
          <a:xfrm flipV="1">
            <a:off x="6883093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05D0A68-894C-7843-8E0F-4E1EFAC82D57}"/>
              </a:ext>
            </a:extLst>
          </p:cNvPr>
          <p:cNvCxnSpPr>
            <a:cxnSpLocks/>
          </p:cNvCxnSpPr>
          <p:nvPr/>
        </p:nvCxnSpPr>
        <p:spPr>
          <a:xfrm flipV="1">
            <a:off x="8014641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12AAA38-A209-7A4D-AB3D-A56E5041D7D0}"/>
              </a:ext>
            </a:extLst>
          </p:cNvPr>
          <p:cNvCxnSpPr>
            <a:cxnSpLocks/>
          </p:cNvCxnSpPr>
          <p:nvPr/>
        </p:nvCxnSpPr>
        <p:spPr>
          <a:xfrm flipV="1">
            <a:off x="3940537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B911B9F-527D-0B48-891F-D5A6C9D17CBC}"/>
              </a:ext>
            </a:extLst>
          </p:cNvPr>
          <p:cNvCxnSpPr>
            <a:cxnSpLocks/>
          </p:cNvCxnSpPr>
          <p:nvPr/>
        </p:nvCxnSpPr>
        <p:spPr>
          <a:xfrm flipV="1">
            <a:off x="5245926" y="3339158"/>
            <a:ext cx="0" cy="1641287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22D0C53-AFCF-924F-B089-F51D34CAA24C}"/>
              </a:ext>
            </a:extLst>
          </p:cNvPr>
          <p:cNvCxnSpPr>
            <a:cxnSpLocks/>
          </p:cNvCxnSpPr>
          <p:nvPr/>
        </p:nvCxnSpPr>
        <p:spPr>
          <a:xfrm flipV="1">
            <a:off x="6381444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4A467F8-B0E5-9D4D-90BD-9CFF81C27B43}"/>
              </a:ext>
            </a:extLst>
          </p:cNvPr>
          <p:cNvCxnSpPr>
            <a:cxnSpLocks/>
          </p:cNvCxnSpPr>
          <p:nvPr/>
        </p:nvCxnSpPr>
        <p:spPr>
          <a:xfrm flipV="1">
            <a:off x="7115735" y="3267133"/>
            <a:ext cx="0" cy="1713312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918D2F9-EB48-2146-A168-AF9B991B11DE}"/>
              </a:ext>
            </a:extLst>
          </p:cNvPr>
          <p:cNvCxnSpPr>
            <a:cxnSpLocks/>
          </p:cNvCxnSpPr>
          <p:nvPr/>
        </p:nvCxnSpPr>
        <p:spPr>
          <a:xfrm flipV="1">
            <a:off x="8658096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ED48E717-FFC3-E846-B68C-B4BD33F754F3}"/>
              </a:ext>
            </a:extLst>
          </p:cNvPr>
          <p:cNvSpPr txBox="1"/>
          <p:nvPr/>
        </p:nvSpPr>
        <p:spPr>
          <a:xfrm>
            <a:off x="281491" y="3304213"/>
            <a:ext cx="1743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Transformer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23C46F9-B8D2-B841-9096-DC722F135F50}"/>
              </a:ext>
            </a:extLst>
          </p:cNvPr>
          <p:cNvSpPr txBox="1"/>
          <p:nvPr/>
        </p:nvSpPr>
        <p:spPr>
          <a:xfrm>
            <a:off x="2398857" y="3304213"/>
            <a:ext cx="695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F09B523-07D7-2944-9856-9D6EB396DE0A}"/>
              </a:ext>
            </a:extLst>
          </p:cNvPr>
          <p:cNvSpPr txBox="1"/>
          <p:nvPr/>
        </p:nvSpPr>
        <p:spPr>
          <a:xfrm>
            <a:off x="3459570" y="3304213"/>
            <a:ext cx="924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FE54638-214A-D541-A1A8-59E396CAEC34}"/>
              </a:ext>
            </a:extLst>
          </p:cNvPr>
          <p:cNvSpPr txBox="1"/>
          <p:nvPr/>
        </p:nvSpPr>
        <p:spPr>
          <a:xfrm>
            <a:off x="4315387" y="2877493"/>
            <a:ext cx="1587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DistrilBERT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67D1324-1BE2-E24F-BC38-1C3774125629}"/>
              </a:ext>
            </a:extLst>
          </p:cNvPr>
          <p:cNvSpPr txBox="1"/>
          <p:nvPr/>
        </p:nvSpPr>
        <p:spPr>
          <a:xfrm>
            <a:off x="5851177" y="3304213"/>
            <a:ext cx="924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414A64-A267-5F40-9290-85386F6B81A1}"/>
              </a:ext>
            </a:extLst>
          </p:cNvPr>
          <p:cNvSpPr txBox="1"/>
          <p:nvPr/>
        </p:nvSpPr>
        <p:spPr>
          <a:xfrm>
            <a:off x="6988189" y="2769499"/>
            <a:ext cx="492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CA9C0ED-6352-DB4F-B661-897B535079C8}"/>
              </a:ext>
            </a:extLst>
          </p:cNvPr>
          <p:cNvSpPr txBox="1"/>
          <p:nvPr/>
        </p:nvSpPr>
        <p:spPr>
          <a:xfrm>
            <a:off x="8222463" y="3304213"/>
            <a:ext cx="871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GPT-J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0DB067C-6032-BC44-9479-F708EFA84481}"/>
              </a:ext>
            </a:extLst>
          </p:cNvPr>
          <p:cNvSpPr txBox="1"/>
          <p:nvPr/>
        </p:nvSpPr>
        <p:spPr>
          <a:xfrm>
            <a:off x="1444628" y="2208903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ULMFit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B135F35-E003-2D4D-909B-5B1B2E34499C}"/>
              </a:ext>
            </a:extLst>
          </p:cNvPr>
          <p:cNvSpPr txBox="1"/>
          <p:nvPr/>
        </p:nvSpPr>
        <p:spPr>
          <a:xfrm>
            <a:off x="3000726" y="2208903"/>
            <a:ext cx="830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BERT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84FF93B-3391-1744-BABD-AE1C37F25702}"/>
              </a:ext>
            </a:extLst>
          </p:cNvPr>
          <p:cNvSpPr txBox="1"/>
          <p:nvPr/>
        </p:nvSpPr>
        <p:spPr>
          <a:xfrm>
            <a:off x="3943835" y="2208903"/>
            <a:ext cx="1292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RoBERTa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C47DED8-634F-5147-9E47-4FC9BB84EFD1}"/>
              </a:ext>
            </a:extLst>
          </p:cNvPr>
          <p:cNvSpPr txBox="1"/>
          <p:nvPr/>
        </p:nvSpPr>
        <p:spPr>
          <a:xfrm>
            <a:off x="5077212" y="2208903"/>
            <a:ext cx="1021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XLM-R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DC5B282-8184-E446-B00A-5162705D5ABE}"/>
              </a:ext>
            </a:extLst>
          </p:cNvPr>
          <p:cNvSpPr txBox="1"/>
          <p:nvPr/>
        </p:nvSpPr>
        <p:spPr>
          <a:xfrm>
            <a:off x="6088974" y="2208903"/>
            <a:ext cx="1309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DeBERTa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D2E0594-BADB-0C4C-96B0-201FE5009344}"/>
              </a:ext>
            </a:extLst>
          </p:cNvPr>
          <p:cNvSpPr txBox="1"/>
          <p:nvPr/>
        </p:nvSpPr>
        <p:spPr>
          <a:xfrm>
            <a:off x="7326897" y="2208903"/>
            <a:ext cx="1291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GPT-Neo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AB59A2F-DD79-B143-B7D3-94445E67EC8D}"/>
              </a:ext>
            </a:extLst>
          </p:cNvPr>
          <p:cNvSpPr txBox="1"/>
          <p:nvPr/>
        </p:nvSpPr>
        <p:spPr>
          <a:xfrm>
            <a:off x="8726268" y="512818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3A5EDC1-696C-C457-AF08-1BCB50DF31B4}"/>
              </a:ext>
            </a:extLst>
          </p:cNvPr>
          <p:cNvCxnSpPr>
            <a:cxnSpLocks/>
          </p:cNvCxnSpPr>
          <p:nvPr/>
        </p:nvCxnSpPr>
        <p:spPr>
          <a:xfrm flipV="1">
            <a:off x="9085528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A9E7344-6881-071C-5D06-42C4B0D9F2E7}"/>
              </a:ext>
            </a:extLst>
          </p:cNvPr>
          <p:cNvCxnSpPr>
            <a:cxnSpLocks/>
          </p:cNvCxnSpPr>
          <p:nvPr/>
        </p:nvCxnSpPr>
        <p:spPr>
          <a:xfrm flipH="1" flipV="1">
            <a:off x="10313235" y="2670568"/>
            <a:ext cx="1" cy="2347975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C08DB0F-FF1C-A542-D0B9-B08621E23CFF}"/>
              </a:ext>
            </a:extLst>
          </p:cNvPr>
          <p:cNvSpPr txBox="1"/>
          <p:nvPr/>
        </p:nvSpPr>
        <p:spPr>
          <a:xfrm>
            <a:off x="9668108" y="2168203"/>
            <a:ext cx="1168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BLOOM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754C765-EB56-BA11-DAEA-56B28FA8E854}"/>
              </a:ext>
            </a:extLst>
          </p:cNvPr>
          <p:cNvCxnSpPr>
            <a:cxnSpLocks/>
          </p:cNvCxnSpPr>
          <p:nvPr/>
        </p:nvCxnSpPr>
        <p:spPr>
          <a:xfrm flipV="1">
            <a:off x="9380703" y="3307352"/>
            <a:ext cx="8913" cy="1687502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CE260D6-90B2-F1A4-50DF-F4FA15A40BEA}"/>
              </a:ext>
            </a:extLst>
          </p:cNvPr>
          <p:cNvSpPr txBox="1"/>
          <p:nvPr/>
        </p:nvSpPr>
        <p:spPr>
          <a:xfrm>
            <a:off x="8942826" y="2786053"/>
            <a:ext cx="893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PaLM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58812DC-50BC-C789-004F-73C6DF8A1D83}"/>
              </a:ext>
            </a:extLst>
          </p:cNvPr>
          <p:cNvCxnSpPr>
            <a:cxnSpLocks/>
          </p:cNvCxnSpPr>
          <p:nvPr/>
        </p:nvCxnSpPr>
        <p:spPr>
          <a:xfrm flipV="1">
            <a:off x="10019536" y="383601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2D0EEE2-846F-5A38-0961-D123E9C145C4}"/>
              </a:ext>
            </a:extLst>
          </p:cNvPr>
          <p:cNvSpPr txBox="1"/>
          <p:nvPr/>
        </p:nvSpPr>
        <p:spPr>
          <a:xfrm>
            <a:off x="9308989" y="3314373"/>
            <a:ext cx="1421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OPT-175B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B8D5DB3-B0E0-1396-63BD-0DEF7C473E06}"/>
              </a:ext>
            </a:extLst>
          </p:cNvPr>
          <p:cNvCxnSpPr>
            <a:cxnSpLocks/>
          </p:cNvCxnSpPr>
          <p:nvPr/>
        </p:nvCxnSpPr>
        <p:spPr>
          <a:xfrm flipV="1">
            <a:off x="10754512" y="3320611"/>
            <a:ext cx="8914" cy="1687502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4296009-ACCB-9225-F38F-DB9242B9F7DF}"/>
              </a:ext>
            </a:extLst>
          </p:cNvPr>
          <p:cNvSpPr txBox="1"/>
          <p:nvPr/>
        </p:nvSpPr>
        <p:spPr>
          <a:xfrm>
            <a:off x="10247138" y="2858946"/>
            <a:ext cx="1280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ChatGPT</a:t>
            </a:r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67E5EE-D237-96B8-0726-55A0C6934F66}"/>
              </a:ext>
            </a:extLst>
          </p:cNvPr>
          <p:cNvSpPr txBox="1"/>
          <p:nvPr/>
        </p:nvSpPr>
        <p:spPr>
          <a:xfrm>
            <a:off x="10381573" y="512560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2023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D4F085D-640F-66AC-FCC5-82E34452928C}"/>
              </a:ext>
            </a:extLst>
          </p:cNvPr>
          <p:cNvCxnSpPr>
            <a:cxnSpLocks/>
          </p:cNvCxnSpPr>
          <p:nvPr/>
        </p:nvCxnSpPr>
        <p:spPr>
          <a:xfrm flipV="1">
            <a:off x="10894089" y="4914804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DD7B54A3-B388-74EE-6929-517C5F32D394}"/>
              </a:ext>
            </a:extLst>
          </p:cNvPr>
          <p:cNvCxnSpPr>
            <a:cxnSpLocks/>
          </p:cNvCxnSpPr>
          <p:nvPr/>
        </p:nvCxnSpPr>
        <p:spPr>
          <a:xfrm flipV="1">
            <a:off x="11187936" y="388681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D054843E-C7B9-35AA-6ADD-B6C68A010855}"/>
              </a:ext>
            </a:extLst>
          </p:cNvPr>
          <p:cNvSpPr txBox="1"/>
          <p:nvPr/>
        </p:nvSpPr>
        <p:spPr>
          <a:xfrm>
            <a:off x="10700092" y="3339773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LLaMA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D388D26-EC4C-F184-7F48-2C389659B45F}"/>
              </a:ext>
            </a:extLst>
          </p:cNvPr>
          <p:cNvCxnSpPr>
            <a:cxnSpLocks/>
          </p:cNvCxnSpPr>
          <p:nvPr/>
        </p:nvCxnSpPr>
        <p:spPr>
          <a:xfrm flipH="1" flipV="1">
            <a:off x="11484965" y="2643088"/>
            <a:ext cx="1" cy="2347975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B6A138E2-3BBA-F59B-FB17-46701AFFE235}"/>
              </a:ext>
            </a:extLst>
          </p:cNvPr>
          <p:cNvSpPr txBox="1"/>
          <p:nvPr/>
        </p:nvSpPr>
        <p:spPr>
          <a:xfrm>
            <a:off x="10902964" y="2140723"/>
            <a:ext cx="1042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Alpaca</a:t>
            </a:r>
          </a:p>
        </p:txBody>
      </p:sp>
    </p:spTree>
    <p:extLst>
      <p:ext uri="{BB962C8B-B14F-4D97-AF65-F5344CB8AC3E}">
        <p14:creationId xmlns:p14="http://schemas.microsoft.com/office/powerpoint/2010/main" val="104941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6F01DB9F-B8F7-9346-A3C8-3A300D181C9C}"/>
              </a:ext>
            </a:extLst>
          </p:cNvPr>
          <p:cNvCxnSpPr>
            <a:cxnSpLocks/>
            <a:endCxn id="37" idx="0"/>
          </p:cNvCxnSpPr>
          <p:nvPr/>
        </p:nvCxnSpPr>
        <p:spPr>
          <a:xfrm>
            <a:off x="3514214" y="2853359"/>
            <a:ext cx="0" cy="304187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26928B4-B7F9-BB4C-9D9A-44B21C19448E}"/>
              </a:ext>
            </a:extLst>
          </p:cNvPr>
          <p:cNvCxnSpPr>
            <a:cxnSpLocks/>
            <a:stCxn id="41" idx="2"/>
            <a:endCxn id="5" idx="0"/>
          </p:cNvCxnSpPr>
          <p:nvPr/>
        </p:nvCxnSpPr>
        <p:spPr>
          <a:xfrm>
            <a:off x="8837492" y="2892679"/>
            <a:ext cx="0" cy="301015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2135D5E-5DB0-CE4D-91E4-1F75679BF6BD}"/>
              </a:ext>
            </a:extLst>
          </p:cNvPr>
          <p:cNvCxnSpPr>
            <a:cxnSpLocks/>
            <a:stCxn id="24" idx="2"/>
            <a:endCxn id="9" idx="0"/>
          </p:cNvCxnSpPr>
          <p:nvPr/>
        </p:nvCxnSpPr>
        <p:spPr>
          <a:xfrm flipH="1">
            <a:off x="6201726" y="2904584"/>
            <a:ext cx="3250" cy="232171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72352D4-DA19-B546-8DE0-73C4FD961818}"/>
              </a:ext>
            </a:extLst>
          </p:cNvPr>
          <p:cNvSpPr/>
          <p:nvPr/>
        </p:nvSpPr>
        <p:spPr>
          <a:xfrm>
            <a:off x="4140201" y="792383"/>
            <a:ext cx="4114800" cy="1259163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Transformer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4C85BF3-9229-E14E-B39C-2B5D3F264C4E}"/>
              </a:ext>
            </a:extLst>
          </p:cNvPr>
          <p:cNvSpPr/>
          <p:nvPr/>
        </p:nvSpPr>
        <p:spPr>
          <a:xfrm>
            <a:off x="4312796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Encoder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53CE586-6A02-0F42-AA32-5F47E69963FD}"/>
              </a:ext>
            </a:extLst>
          </p:cNvPr>
          <p:cNvCxnSpPr>
            <a:cxnSpLocks/>
            <a:stCxn id="26" idx="2"/>
            <a:endCxn id="24" idx="0"/>
          </p:cNvCxnSpPr>
          <p:nvPr/>
        </p:nvCxnSpPr>
        <p:spPr>
          <a:xfrm>
            <a:off x="6197601" y="2051546"/>
            <a:ext cx="7375" cy="27772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544C86F-73CA-D541-BE92-2E7FAC60AF83}"/>
              </a:ext>
            </a:extLst>
          </p:cNvPr>
          <p:cNvSpPr/>
          <p:nvPr/>
        </p:nvSpPr>
        <p:spPr>
          <a:xfrm>
            <a:off x="6348462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Decoder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FA94EFE-97DF-A74E-80E2-D1E42679CFCC}"/>
              </a:ext>
            </a:extLst>
          </p:cNvPr>
          <p:cNvSpPr/>
          <p:nvPr/>
        </p:nvSpPr>
        <p:spPr>
          <a:xfrm>
            <a:off x="5325304" y="2329267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T5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39645F3-818D-894A-9CCA-85D43083099F}"/>
              </a:ext>
            </a:extLst>
          </p:cNvPr>
          <p:cNvSpPr/>
          <p:nvPr/>
        </p:nvSpPr>
        <p:spPr>
          <a:xfrm>
            <a:off x="5338981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BART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B3019F1-625D-BC43-96A7-1FD0DA7587F5}"/>
              </a:ext>
            </a:extLst>
          </p:cNvPr>
          <p:cNvSpPr/>
          <p:nvPr/>
        </p:nvSpPr>
        <p:spPr>
          <a:xfrm>
            <a:off x="5338981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M2M-100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0D8A875-92AB-E549-B028-943A063F05ED}"/>
              </a:ext>
            </a:extLst>
          </p:cNvPr>
          <p:cNvSpPr/>
          <p:nvPr/>
        </p:nvSpPr>
        <p:spPr>
          <a:xfrm>
            <a:off x="5338981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BigBird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2D81B0E-4AA7-2848-9B3A-C2CD5D395471}"/>
              </a:ext>
            </a:extLst>
          </p:cNvPr>
          <p:cNvSpPr/>
          <p:nvPr/>
        </p:nvSpPr>
        <p:spPr>
          <a:xfrm>
            <a:off x="2634542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BERT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025668F-FD57-F746-9682-25687C7A170F}"/>
              </a:ext>
            </a:extLst>
          </p:cNvPr>
          <p:cNvSpPr/>
          <p:nvPr/>
        </p:nvSpPr>
        <p:spPr>
          <a:xfrm>
            <a:off x="576444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DistilBERT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FECC75C-5389-6C42-95D1-AE83F66D2FC9}"/>
              </a:ext>
            </a:extLst>
          </p:cNvPr>
          <p:cNvSpPr/>
          <p:nvPr/>
        </p:nvSpPr>
        <p:spPr>
          <a:xfrm>
            <a:off x="2634542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RoBERTa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565FC37-68FA-2444-A309-D620C431483B}"/>
              </a:ext>
            </a:extLst>
          </p:cNvPr>
          <p:cNvSpPr/>
          <p:nvPr/>
        </p:nvSpPr>
        <p:spPr>
          <a:xfrm>
            <a:off x="2634542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CEB0521-F2C6-7641-BAB8-6788B158ECF8}"/>
              </a:ext>
            </a:extLst>
          </p:cNvPr>
          <p:cNvSpPr/>
          <p:nvPr/>
        </p:nvSpPr>
        <p:spPr>
          <a:xfrm>
            <a:off x="2634542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ALBERT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B3A06231-4415-EA4F-9334-7E5C0210EB08}"/>
              </a:ext>
            </a:extLst>
          </p:cNvPr>
          <p:cNvSpPr/>
          <p:nvPr/>
        </p:nvSpPr>
        <p:spPr>
          <a:xfrm>
            <a:off x="2634542" y="517965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ELECTRA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35E01B1-DABE-8C43-9CFA-BCA4EFD04815}"/>
              </a:ext>
            </a:extLst>
          </p:cNvPr>
          <p:cNvSpPr/>
          <p:nvPr/>
        </p:nvSpPr>
        <p:spPr>
          <a:xfrm>
            <a:off x="2634542" y="5895231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DeBERTa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9A792FB-5D6F-464C-A9A5-1FD136036352}"/>
              </a:ext>
            </a:extLst>
          </p:cNvPr>
          <p:cNvSpPr/>
          <p:nvPr/>
        </p:nvSpPr>
        <p:spPr>
          <a:xfrm>
            <a:off x="576444" y="3750867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XLM-R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4804B8AD-8829-184A-A874-6342B87D8AA4}"/>
              </a:ext>
            </a:extLst>
          </p:cNvPr>
          <p:cNvSpPr/>
          <p:nvPr/>
        </p:nvSpPr>
        <p:spPr>
          <a:xfrm>
            <a:off x="7957820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59903450-B93F-1A4C-B22E-0E02C11FA91B}"/>
              </a:ext>
            </a:extLst>
          </p:cNvPr>
          <p:cNvSpPr/>
          <p:nvPr/>
        </p:nvSpPr>
        <p:spPr>
          <a:xfrm>
            <a:off x="7957820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GPT-2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AE606D0E-8507-964D-B775-AE25F89E90B5}"/>
              </a:ext>
            </a:extLst>
          </p:cNvPr>
          <p:cNvSpPr/>
          <p:nvPr/>
        </p:nvSpPr>
        <p:spPr>
          <a:xfrm>
            <a:off x="9887873" y="303333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CTRL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7F98176-A18D-4944-89F5-D8737FEAF475}"/>
              </a:ext>
            </a:extLst>
          </p:cNvPr>
          <p:cNvSpPr/>
          <p:nvPr/>
        </p:nvSpPr>
        <p:spPr>
          <a:xfrm>
            <a:off x="7957820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GPT-3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541DCF14-6322-174E-A036-D4E73B7CDBF5}"/>
              </a:ext>
            </a:extLst>
          </p:cNvPr>
          <p:cNvSpPr/>
          <p:nvPr/>
        </p:nvSpPr>
        <p:spPr>
          <a:xfrm>
            <a:off x="7957820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GPT-Neo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2FD4E888-24E6-7F40-A150-4B6E4C0A67C1}"/>
              </a:ext>
            </a:extLst>
          </p:cNvPr>
          <p:cNvSpPr/>
          <p:nvPr/>
        </p:nvSpPr>
        <p:spPr>
          <a:xfrm>
            <a:off x="9887873" y="4464083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GPT-J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46DF64F-43D2-F044-A563-2F25F52FE61A}"/>
              </a:ext>
            </a:extLst>
          </p:cNvPr>
          <p:cNvSpPr txBox="1"/>
          <p:nvPr/>
        </p:nvSpPr>
        <p:spPr>
          <a:xfrm>
            <a:off x="4976799" y="712442"/>
            <a:ext cx="2522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Transformer</a:t>
            </a:r>
          </a:p>
        </p:txBody>
      </p: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9AB5C071-BE1A-1F41-8D06-F510357193AF}"/>
              </a:ext>
            </a:extLst>
          </p:cNvPr>
          <p:cNvCxnSpPr>
            <a:cxnSpLocks/>
            <a:stCxn id="26" idx="3"/>
            <a:endCxn id="41" idx="0"/>
          </p:cNvCxnSpPr>
          <p:nvPr/>
        </p:nvCxnSpPr>
        <p:spPr>
          <a:xfrm>
            <a:off x="8255001" y="1421965"/>
            <a:ext cx="582491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2D7418E8-A7BC-234C-B78C-C2B48CA1FECB}"/>
              </a:ext>
            </a:extLst>
          </p:cNvPr>
          <p:cNvCxnSpPr>
            <a:cxnSpLocks/>
            <a:stCxn id="26" idx="1"/>
            <a:endCxn id="31" idx="0"/>
          </p:cNvCxnSpPr>
          <p:nvPr/>
        </p:nvCxnSpPr>
        <p:spPr>
          <a:xfrm rot="10800000" flipV="1">
            <a:off x="3514215" y="1421964"/>
            <a:ext cx="625987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0BEA54D2-2B2E-5148-B36F-9370220CD0F1}"/>
              </a:ext>
            </a:extLst>
          </p:cNvPr>
          <p:cNvCxnSpPr>
            <a:cxnSpLocks/>
            <a:stCxn id="31" idx="1"/>
            <a:endCxn id="32" idx="3"/>
          </p:cNvCxnSpPr>
          <p:nvPr/>
        </p:nvCxnSpPr>
        <p:spPr>
          <a:xfrm flipH="1">
            <a:off x="2335788" y="2605021"/>
            <a:ext cx="298754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84F7DFE-C069-4344-AD15-EC340CCCA659}"/>
              </a:ext>
            </a:extLst>
          </p:cNvPr>
          <p:cNvCxnSpPr>
            <a:cxnSpLocks/>
            <a:stCxn id="34" idx="1"/>
            <a:endCxn id="38" idx="3"/>
          </p:cNvCxnSpPr>
          <p:nvPr/>
        </p:nvCxnSpPr>
        <p:spPr>
          <a:xfrm flipH="1">
            <a:off x="2335788" y="4036169"/>
            <a:ext cx="298754" cy="235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540001B-0531-124A-AC5B-FC8AE4BCC698}"/>
              </a:ext>
            </a:extLst>
          </p:cNvPr>
          <p:cNvCxnSpPr>
            <a:cxnSpLocks/>
            <a:stCxn id="43" idx="1"/>
            <a:endCxn id="42" idx="3"/>
          </p:cNvCxnSpPr>
          <p:nvPr/>
        </p:nvCxnSpPr>
        <p:spPr>
          <a:xfrm flipH="1" flipV="1">
            <a:off x="9717164" y="3320595"/>
            <a:ext cx="170709" cy="39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C114DC8A-7088-4B4E-ADF6-86D52C1BCA58}"/>
              </a:ext>
            </a:extLst>
          </p:cNvPr>
          <p:cNvCxnSpPr>
            <a:cxnSpLocks/>
            <a:stCxn id="46" idx="1"/>
            <a:endCxn id="45" idx="3"/>
          </p:cNvCxnSpPr>
          <p:nvPr/>
        </p:nvCxnSpPr>
        <p:spPr>
          <a:xfrm flipH="1">
            <a:off x="9717164" y="4751742"/>
            <a:ext cx="170709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A0A2329E-CD6D-5249-BBB5-13C353C006C3}"/>
              </a:ext>
            </a:extLst>
          </p:cNvPr>
          <p:cNvCxnSpPr>
            <a:cxnSpLocks/>
            <a:stCxn id="23" idx="1"/>
            <a:endCxn id="8" idx="3"/>
          </p:cNvCxnSpPr>
          <p:nvPr/>
        </p:nvCxnSpPr>
        <p:spPr>
          <a:xfrm flipH="1">
            <a:off x="6072140" y="1657968"/>
            <a:ext cx="276322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11AA986-056B-FCE8-1B96-D8023FC73CC2}"/>
              </a:ext>
            </a:extLst>
          </p:cNvPr>
          <p:cNvSpPr/>
          <p:nvPr/>
        </p:nvSpPr>
        <p:spPr>
          <a:xfrm>
            <a:off x="7957820" y="515912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BLOOM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3BD9867-4F27-9782-DE7B-10FC4D298573}"/>
              </a:ext>
            </a:extLst>
          </p:cNvPr>
          <p:cNvSpPr/>
          <p:nvPr/>
        </p:nvSpPr>
        <p:spPr>
          <a:xfrm>
            <a:off x="7957820" y="5902837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ChatGPT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BB75C6-C372-D275-A662-B668449DE68B}"/>
              </a:ext>
            </a:extLst>
          </p:cNvPr>
          <p:cNvSpPr/>
          <p:nvPr/>
        </p:nvSpPr>
        <p:spPr>
          <a:xfrm>
            <a:off x="9892521" y="515654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BLOOMZ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F9D4322-021C-F5EE-94D0-F1E28B66F76D}"/>
              </a:ext>
            </a:extLst>
          </p:cNvPr>
          <p:cNvCxnSpPr>
            <a:cxnSpLocks/>
          </p:cNvCxnSpPr>
          <p:nvPr/>
        </p:nvCxnSpPr>
        <p:spPr>
          <a:xfrm flipH="1">
            <a:off x="9714584" y="5446581"/>
            <a:ext cx="170709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AD565AE-46C3-F2CC-2734-A513E6B0F420}"/>
              </a:ext>
            </a:extLst>
          </p:cNvPr>
          <p:cNvSpPr/>
          <p:nvPr/>
        </p:nvSpPr>
        <p:spPr>
          <a:xfrm>
            <a:off x="5322054" y="5226297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mT0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CEAC651-5297-FE85-D621-976514AFF84D}"/>
              </a:ext>
            </a:extLst>
          </p:cNvPr>
          <p:cNvSpPr/>
          <p:nvPr/>
        </p:nvSpPr>
        <p:spPr>
          <a:xfrm>
            <a:off x="9887873" y="5900663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GPT-4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6A6CE02-2E95-13D2-44FF-327F838AE523}"/>
              </a:ext>
            </a:extLst>
          </p:cNvPr>
          <p:cNvCxnSpPr>
            <a:cxnSpLocks/>
            <a:stCxn id="10" idx="1"/>
            <a:endCxn id="5" idx="3"/>
          </p:cNvCxnSpPr>
          <p:nvPr/>
        </p:nvCxnSpPr>
        <p:spPr>
          <a:xfrm flipH="1">
            <a:off x="9717164" y="6188322"/>
            <a:ext cx="170709" cy="217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93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72785"/>
          </a:xfrm>
        </p:spPr>
        <p:txBody>
          <a:bodyPr>
            <a:normAutofit/>
          </a:bodyPr>
          <a:lstStyle/>
          <a:p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https://openai.com/blog/chatgpt/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9C40CD-FC2D-8798-7E5D-8D31A8A150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6584" y="928886"/>
            <a:ext cx="8278832" cy="555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33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Conversational AI </a:t>
            </a:r>
            <a:br>
              <a:rPr lang="en-US" dirty="0"/>
            </a:br>
            <a:r>
              <a:rPr lang="en-US" sz="3200" b="0" dirty="0"/>
              <a:t>to deliver contextual and personal experience to users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DA01B6C-D2C1-B601-83AE-E3C4205DA9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720" y="1460668"/>
            <a:ext cx="11217426" cy="4935668"/>
          </a:xfrm>
        </p:spPr>
      </p:pic>
    </p:spTree>
    <p:extLst>
      <p:ext uri="{BB962C8B-B14F-4D97-AF65-F5344CB8AC3E}">
        <p14:creationId xmlns:p14="http://schemas.microsoft.com/office/powerpoint/2010/main" val="19063472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https://lifearchitect.ai/gpt-3/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1B72588-E77C-C70F-2DEA-C1149DB27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1259009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ChatGPT</a:t>
            </a:r>
            <a:r>
              <a:rPr lang="en-US" dirty="0"/>
              <a:t> and GPT-3 Family</a:t>
            </a:r>
            <a:br>
              <a:rPr lang="en-US" dirty="0"/>
            </a:br>
            <a:r>
              <a:rPr lang="en-US" sz="3600" dirty="0"/>
              <a:t>(GPT-3, </a:t>
            </a:r>
            <a:r>
              <a:rPr lang="en-US" sz="3600" dirty="0" err="1"/>
              <a:t>InstructGPT</a:t>
            </a:r>
            <a:r>
              <a:rPr lang="en-US" sz="3600" dirty="0"/>
              <a:t>, GPT-3.5, </a:t>
            </a:r>
            <a:r>
              <a:rPr lang="en-US" sz="3600" dirty="0" err="1"/>
              <a:t>ChatGPT</a:t>
            </a:r>
            <a:r>
              <a:rPr lang="en-US" sz="3600" dirty="0"/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8816B2-F558-CBD1-1988-8F8EEB3558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06" y="1463964"/>
            <a:ext cx="12057187" cy="483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7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5BB5E-7EB3-0E42-A774-F71D9090C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8261" y="110597"/>
            <a:ext cx="7435478" cy="16483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TW" altLang="en-US" sz="5000" b="1" dirty="0">
                <a:solidFill>
                  <a:schemeClr val="accent1">
                    <a:lumMod val="75000"/>
                  </a:schemeClr>
                </a:solidFill>
                <a:latin typeface="HEITI TC MEDIUM" pitchFamily="2" charset="-128"/>
              </a:rPr>
              <a:t>戴敏育 博士</a:t>
            </a:r>
            <a:br>
              <a:rPr lang="en-US" altLang="zh-TW" sz="5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</a:br>
            <a:r>
              <a:rPr lang="en-US" altLang="zh-TW" sz="5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  <a:t>Min-Yuh Day, Ph.D.</a:t>
            </a:r>
            <a:endParaRPr lang="en-US" altLang="zh-TW" sz="5000" dirty="0">
              <a:latin typeface="Calibri" panose="020F0502020204030204" pitchFamily="34" charset="0"/>
              <a:ea typeface="標楷體" pitchFamily="65" charset="-12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52029-28F0-F746-8D84-E5F972A2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CB6C18-77CE-B145-8DC7-B1EC8E9705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264" y="1729374"/>
            <a:ext cx="1377870" cy="16713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51F3E2-8EFF-BF41-89E2-40DADA6FC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33" y="5167671"/>
            <a:ext cx="1673132" cy="16731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0C7E5A-EC88-8747-B29C-54F32DEA0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33" y="3462124"/>
            <a:ext cx="1673132" cy="1673132"/>
          </a:xfrm>
          <a:prstGeom prst="rect">
            <a:avLst/>
          </a:prstGeom>
        </p:spPr>
      </p:pic>
      <p:sp>
        <p:nvSpPr>
          <p:cNvPr id="19" name="Slide Number Placeholder 19">
            <a:extLst>
              <a:ext uri="{FF2B5EF4-FFF2-40B4-BE49-F238E27FC236}">
                <a16:creationId xmlns:a16="http://schemas.microsoft.com/office/drawing/2014/main" id="{CA9869AF-47C5-5F4E-BD49-27D342931373}"/>
              </a:ext>
            </a:extLst>
          </p:cNvPr>
          <p:cNvSpPr txBox="1">
            <a:spLocks/>
          </p:cNvSpPr>
          <p:nvPr/>
        </p:nvSpPr>
        <p:spPr>
          <a:xfrm>
            <a:off x="152399" y="26271"/>
            <a:ext cx="45719" cy="457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bg1">
                    <a:lumMod val="75000"/>
                  </a:schemeClr>
                </a:solidFill>
                <a:latin typeface="Helvetica Neue LT Std 65 Medium" charset="0"/>
                <a:ea typeface="Helvetica Neue LT Std 65 Medium" charset="0"/>
                <a:cs typeface="Helvetica Neue LT Std 65 Medium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91252FE-896F-2147-BDA4-17839CBFD3C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32" y="221752"/>
            <a:ext cx="1314378" cy="8479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2DD3CAF-A908-2D43-9658-F8A428E32C5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24" y="1144819"/>
            <a:ext cx="1317405" cy="3211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64DF82F-245D-624A-8587-A44F24A9F1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7681" y="5938749"/>
            <a:ext cx="791692" cy="791692"/>
          </a:xfrm>
          <a:prstGeom prst="rect">
            <a:avLst/>
          </a:prstGeom>
        </p:spPr>
      </p:pic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71150D98-055E-E542-B2BE-F58C2FCA4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482" y="1726079"/>
            <a:ext cx="8911204" cy="339416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altLang="zh-TW" sz="3300" dirty="0">
                <a:solidFill>
                  <a:srgbClr val="C00000"/>
                </a:solidFill>
              </a:rPr>
              <a:t>Associate Professor, Information Management, NTPU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3300" dirty="0">
                <a:solidFill>
                  <a:schemeClr val="tx2"/>
                </a:solidFill>
              </a:rPr>
              <a:t>Visiting Scholar, IIS, Academia </a:t>
            </a:r>
            <a:r>
              <a:rPr lang="en-US" altLang="zh-TW" sz="3300" dirty="0" err="1">
                <a:solidFill>
                  <a:schemeClr val="tx2"/>
                </a:solidFill>
              </a:rPr>
              <a:t>Sinica</a:t>
            </a:r>
            <a:endParaRPr lang="en-US" altLang="zh-TW" sz="3300" dirty="0">
              <a:solidFill>
                <a:schemeClr val="tx2"/>
              </a:solidFill>
            </a:endParaRP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3300" dirty="0">
                <a:solidFill>
                  <a:srgbClr val="984807"/>
                </a:solidFill>
              </a:rPr>
              <a:t>Ph.D., Information Management, NTU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2400" dirty="0">
                <a:solidFill>
                  <a:schemeClr val="accent2"/>
                </a:solidFill>
              </a:rPr>
              <a:t>Director, Intelligent Financial Innovation Technology, IFIT Lab, IM, NTPU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Associate Director, Fintech and Green Finance Center, NTPU</a:t>
            </a:r>
          </a:p>
          <a:p>
            <a:pPr marL="0" indent="0" algn="ctr">
              <a:spcAft>
                <a:spcPts val="600"/>
              </a:spcAft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Publications Co-Chairs, IEEE/ACM International Conference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Advances in Social Networks Analysis and Mining (ASONAM 2013- )</a:t>
            </a:r>
          </a:p>
          <a:p>
            <a:pPr marL="0" indent="0" algn="ctr">
              <a:spcAft>
                <a:spcPts val="600"/>
              </a:spcAft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Program Co-Chair, IEEE International Workshop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Empirical Methods for Recognizing Inference in </a:t>
            </a:r>
            <a:r>
              <a:rPr lang="en-US" altLang="zh-TW" sz="2000" dirty="0" err="1">
                <a:solidFill>
                  <a:srgbClr val="17375E"/>
                </a:solidFill>
              </a:rPr>
              <a:t>TExt</a:t>
            </a:r>
            <a:r>
              <a:rPr lang="en-US" altLang="zh-TW" sz="2000" dirty="0">
                <a:solidFill>
                  <a:srgbClr val="17375E"/>
                </a:solidFill>
              </a:rPr>
              <a:t> (IEEE EM-RITE 2012- )</a:t>
            </a:r>
          </a:p>
          <a:p>
            <a:pPr marL="0" indent="0" algn="ctr">
              <a:spcAft>
                <a:spcPts val="600"/>
              </a:spcAft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Publications Chair, The IEEE International Conference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Information Reuse and Integration for Data Science (IEEE IRI 2007- )</a:t>
            </a:r>
            <a:endParaRPr lang="zh-TW" altLang="en-US" sz="2000" dirty="0">
              <a:solidFill>
                <a:srgbClr val="17375E"/>
              </a:solidFill>
            </a:endParaRPr>
          </a:p>
        </p:txBody>
      </p:sp>
      <p:pic>
        <p:nvPicPr>
          <p:cNvPr id="25" name="Picture 2" descr="http://mail.tku.edu.tw/myday/images/AS_Logo1.gif">
            <a:extLst>
              <a:ext uri="{FF2B5EF4-FFF2-40B4-BE49-F238E27FC236}">
                <a16:creationId xmlns:a16="http://schemas.microsoft.com/office/drawing/2014/main" id="{71A58C9C-FDE7-FD43-A09F-110AB5E4D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473" y="5119337"/>
            <a:ext cx="16621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 descr="http://mail.tku.edu.tw/myday/images/NTU_logo.jpg">
            <a:extLst>
              <a:ext uri="{FF2B5EF4-FFF2-40B4-BE49-F238E27FC236}">
                <a16:creationId xmlns:a16="http://schemas.microsoft.com/office/drawing/2014/main" id="{6338E75D-FB6A-0045-8B06-4421D2F57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689" y="5157192"/>
            <a:ext cx="15938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671C6FB-8820-DB40-AE72-FA2BFF57ECF7}"/>
              </a:ext>
            </a:extLst>
          </p:cNvPr>
          <p:cNvGrpSpPr/>
          <p:nvPr/>
        </p:nvGrpSpPr>
        <p:grpSpPr>
          <a:xfrm>
            <a:off x="3220823" y="5178296"/>
            <a:ext cx="1563618" cy="1491064"/>
            <a:chOff x="1940523" y="5229200"/>
            <a:chExt cx="1563618" cy="149106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59807F4-34F7-A14B-A584-E2E3836F5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5229200"/>
              <a:ext cx="1563618" cy="1008786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33AB105-6FE2-094F-9576-54A1BC92E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6339133"/>
              <a:ext cx="1563618" cy="381131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506EEB28-FD8C-D248-BC5C-CEC1A61D31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99020" y="331552"/>
            <a:ext cx="2150226" cy="969710"/>
          </a:xfrm>
          <a:prstGeom prst="rect">
            <a:avLst/>
          </a:prstGeom>
        </p:spPr>
      </p:pic>
      <p:pic>
        <p:nvPicPr>
          <p:cNvPr id="33" name="Picture 4" descr="http://mail.tku.edu.tw/myday/images/Myday_Photo.jpg">
            <a:extLst>
              <a:ext uri="{FF2B5EF4-FFF2-40B4-BE49-F238E27FC236}">
                <a16:creationId xmlns:a16="http://schemas.microsoft.com/office/drawing/2014/main" id="{D3C60B34-B829-464B-9877-4E2FD95C9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6011" y="212228"/>
            <a:ext cx="1104812" cy="1367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1451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520741" y="6575892"/>
            <a:ext cx="1110171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Junjie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Xuanting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Chen, Nuo Xu, Can Zu,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Zekai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Shichun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Yuhan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Cui et al. "A comprehensive capability analysis of gpt-3 and gpt-3.5 series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arXiv:2303.10420 (2023).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1B72588-E77C-C70F-2DEA-C1149DB27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1259009"/>
          </a:xfrm>
        </p:spPr>
        <p:txBody>
          <a:bodyPr>
            <a:normAutofit/>
          </a:bodyPr>
          <a:lstStyle/>
          <a:p>
            <a:r>
              <a:rPr lang="en-US" dirty="0"/>
              <a:t>Evolutionary of </a:t>
            </a:r>
            <a:r>
              <a:rPr lang="en-US" dirty="0" err="1"/>
              <a:t>ChatGPT</a:t>
            </a:r>
            <a:r>
              <a:rPr lang="en-US" dirty="0"/>
              <a:t> Models</a:t>
            </a:r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F7C1E5-634A-1307-B05B-7A5DB5C60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12" y="2758059"/>
            <a:ext cx="11952374" cy="22470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E5B2B8-7D5B-3440-E34A-6E6B44AF9ADA}"/>
              </a:ext>
            </a:extLst>
          </p:cNvPr>
          <p:cNvSpPr txBox="1"/>
          <p:nvPr/>
        </p:nvSpPr>
        <p:spPr>
          <a:xfrm>
            <a:off x="1258320" y="1923311"/>
            <a:ext cx="16668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GPT-3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412BD0-FA3B-703D-14B5-077DAFD22DFE}"/>
              </a:ext>
            </a:extLst>
          </p:cNvPr>
          <p:cNvSpPr txBox="1"/>
          <p:nvPr/>
        </p:nvSpPr>
        <p:spPr>
          <a:xfrm>
            <a:off x="7115474" y="1923311"/>
            <a:ext cx="21445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GPT-3.5</a:t>
            </a:r>
          </a:p>
        </p:txBody>
      </p:sp>
    </p:spTree>
    <p:extLst>
      <p:ext uri="{BB962C8B-B14F-4D97-AF65-F5344CB8AC3E}">
        <p14:creationId xmlns:p14="http://schemas.microsoft.com/office/powerpoint/2010/main" val="144913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B188A-5FBC-EDD3-401B-5135AC41E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7994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r>
              <a:rPr lang="en-US" dirty="0"/>
              <a:t> and Open LLM</a:t>
            </a:r>
            <a:br>
              <a:rPr lang="en-US" dirty="0"/>
            </a:br>
            <a:r>
              <a:rPr lang="en-US" sz="3600" dirty="0"/>
              <a:t>GPT-4, </a:t>
            </a:r>
            <a:r>
              <a:rPr lang="en-US" sz="3600" dirty="0" err="1"/>
              <a:t>LLaMA</a:t>
            </a:r>
            <a:r>
              <a:rPr lang="en-US" sz="3600" dirty="0"/>
              <a:t>, Alpaca, Dolly, </a:t>
            </a:r>
            <a:r>
              <a:rPr lang="en-US" sz="3600" dirty="0" err="1"/>
              <a:t>Cerebras</a:t>
            </a:r>
            <a:r>
              <a:rPr lang="en-US" sz="3600" dirty="0"/>
              <a:t>-GPT, </a:t>
            </a:r>
            <a:br>
              <a:rPr lang="en-US" sz="3600" dirty="0"/>
            </a:br>
            <a:r>
              <a:rPr lang="en-US" sz="3600" dirty="0"/>
              <a:t>GPT4All, Vicuna, </a:t>
            </a:r>
            <a:r>
              <a:rPr lang="en-US" sz="3600" dirty="0" err="1"/>
              <a:t>ColossalChat</a:t>
            </a:r>
            <a:r>
              <a:rPr lang="en-US" sz="3600" dirty="0"/>
              <a:t>, Koala, Phoenix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CB44E-24BD-D5CC-F914-6CAF18402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764632"/>
            <a:ext cx="11222181" cy="4689389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sz="2800" dirty="0" err="1"/>
              <a:t>OpenAI</a:t>
            </a:r>
            <a:r>
              <a:rPr lang="en-US" sz="2800" dirty="0"/>
              <a:t> GPT-4</a:t>
            </a:r>
          </a:p>
          <a:p>
            <a:pPr>
              <a:spcAft>
                <a:spcPts val="0"/>
              </a:spcAft>
            </a:pPr>
            <a:r>
              <a:rPr lang="en-US" sz="2800" dirty="0" err="1"/>
              <a:t>Deepmind</a:t>
            </a:r>
            <a:r>
              <a:rPr lang="en-US" sz="2800" dirty="0"/>
              <a:t> Chinchilla</a:t>
            </a:r>
          </a:p>
          <a:p>
            <a:pPr>
              <a:spcAft>
                <a:spcPts val="0"/>
              </a:spcAft>
            </a:pPr>
            <a:r>
              <a:rPr lang="en-US" sz="2800" dirty="0"/>
              <a:t>Meta OPT (</a:t>
            </a:r>
            <a:r>
              <a:rPr lang="en-US" sz="2800" dirty="0" err="1"/>
              <a:t>LLaMA</a:t>
            </a:r>
            <a:r>
              <a:rPr lang="en-US" sz="2800" dirty="0"/>
              <a:t>)</a:t>
            </a:r>
          </a:p>
          <a:p>
            <a:pPr>
              <a:spcAft>
                <a:spcPts val="0"/>
              </a:spcAft>
            </a:pPr>
            <a:r>
              <a:rPr lang="en-US" sz="2800" dirty="0"/>
              <a:t>Pythia</a:t>
            </a:r>
          </a:p>
          <a:p>
            <a:pPr>
              <a:spcAft>
                <a:spcPts val="0"/>
              </a:spcAft>
            </a:pPr>
            <a:r>
              <a:rPr lang="en-US" sz="2800" dirty="0">
                <a:solidFill>
                  <a:srgbClr val="C00000"/>
                </a:solidFill>
              </a:rPr>
              <a:t>Stanford Alpaca</a:t>
            </a:r>
          </a:p>
          <a:p>
            <a:pPr>
              <a:spcAft>
                <a:spcPts val="0"/>
              </a:spcAft>
            </a:pPr>
            <a:r>
              <a:rPr lang="en-US" sz="2800" dirty="0">
                <a:solidFill>
                  <a:srgbClr val="C00000"/>
                </a:solidFill>
              </a:rPr>
              <a:t>Databricks Dolly</a:t>
            </a:r>
            <a:endParaRPr lang="en-US" sz="2800" b="0" dirty="0">
              <a:solidFill>
                <a:srgbClr val="C00000"/>
              </a:solidFill>
            </a:endParaRPr>
          </a:p>
          <a:p>
            <a:pPr>
              <a:spcAft>
                <a:spcPts val="0"/>
              </a:spcAft>
            </a:pPr>
            <a:r>
              <a:rPr lang="en-US" sz="2800" dirty="0" err="1">
                <a:solidFill>
                  <a:srgbClr val="C00000"/>
                </a:solidFill>
              </a:rPr>
              <a:t>Cerebras</a:t>
            </a:r>
            <a:r>
              <a:rPr lang="en-US" sz="2800" dirty="0">
                <a:solidFill>
                  <a:srgbClr val="C00000"/>
                </a:solidFill>
              </a:rPr>
              <a:t>-GPT</a:t>
            </a:r>
          </a:p>
          <a:p>
            <a:pPr>
              <a:spcAft>
                <a:spcPts val="0"/>
              </a:spcAft>
            </a:pPr>
            <a:r>
              <a:rPr lang="en-US" sz="2800" dirty="0">
                <a:solidFill>
                  <a:srgbClr val="C00000"/>
                </a:solidFill>
              </a:rPr>
              <a:t>GPT4All</a:t>
            </a:r>
          </a:p>
          <a:p>
            <a:pPr>
              <a:spcAft>
                <a:spcPts val="0"/>
              </a:spcAft>
            </a:pPr>
            <a:r>
              <a:rPr lang="en-US" sz="2800" dirty="0">
                <a:solidFill>
                  <a:srgbClr val="C00000"/>
                </a:solidFill>
              </a:rPr>
              <a:t>Vicuna</a:t>
            </a:r>
          </a:p>
          <a:p>
            <a:pPr>
              <a:spcAft>
                <a:spcPts val="0"/>
              </a:spcAft>
            </a:pPr>
            <a:r>
              <a:rPr lang="en-US" sz="2800" dirty="0" err="1">
                <a:solidFill>
                  <a:srgbClr val="C00000"/>
                </a:solidFill>
              </a:rPr>
              <a:t>ColossalChat</a:t>
            </a:r>
            <a:endParaRPr lang="en-US" sz="2800" dirty="0">
              <a:solidFill>
                <a:srgbClr val="C00000"/>
              </a:solidFill>
            </a:endParaRPr>
          </a:p>
          <a:p>
            <a:pPr>
              <a:spcAft>
                <a:spcPts val="0"/>
              </a:spcAft>
            </a:pPr>
            <a:r>
              <a:rPr lang="en-US" sz="2800" dirty="0">
                <a:solidFill>
                  <a:srgbClr val="C00000"/>
                </a:solidFill>
              </a:rPr>
              <a:t>BAIR Koala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095971-B4FB-1B4B-7584-F1D2EF143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94470-4E42-E238-369F-6411BF04CDED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https://www.cerebras.net/blog/cerebras-gpt-a-family-of-open-compute-efficient-large-language-models/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0903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https://www.cerebras.net/blog/cerebras-gpt-a-family-of-open-compute-efficient-large-language-models/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1B72588-E77C-C70F-2DEA-C1149DB27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1259009"/>
          </a:xfrm>
        </p:spPr>
        <p:txBody>
          <a:bodyPr>
            <a:normAutofit fontScale="90000"/>
          </a:bodyPr>
          <a:lstStyle/>
          <a:p>
            <a:r>
              <a:rPr lang="en-US" dirty="0"/>
              <a:t>Large Language Models (LMM)</a:t>
            </a:r>
            <a:br>
              <a:rPr lang="en-US" dirty="0"/>
            </a:br>
            <a:r>
              <a:rPr lang="en-US" dirty="0"/>
              <a:t>Openness and Training Philosophy</a:t>
            </a:r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4B88CC-BCEF-9AF5-D109-56940C83E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00" y="1438816"/>
            <a:ext cx="11971317" cy="494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36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B188A-5FBC-EDD3-401B-5135AC41E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454" y="59374"/>
            <a:ext cx="11672047" cy="875482"/>
          </a:xfrm>
        </p:spPr>
        <p:txBody>
          <a:bodyPr>
            <a:normAutofit fontScale="90000"/>
          </a:bodyPr>
          <a:lstStyle/>
          <a:p>
            <a:r>
              <a:rPr lang="en-US" dirty="0"/>
              <a:t>Phoenix: Democratizing </a:t>
            </a:r>
            <a:r>
              <a:rPr lang="en-US" dirty="0" err="1"/>
              <a:t>ChatGPT</a:t>
            </a:r>
            <a:r>
              <a:rPr lang="en-US" dirty="0"/>
              <a:t> across Languages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095971-B4FB-1B4B-7584-F1D2EF143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94470-4E42-E238-369F-6411BF04CDED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https://github.com/FreedomIntelligence/LLMZoo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FF641E-3974-7D7A-2A59-DBE1370EB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3" y="1614695"/>
            <a:ext cx="12107477" cy="4951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CE3518B-F14B-8578-2788-A1B0E873E7C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34" y="727159"/>
            <a:ext cx="902242" cy="90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832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B188A-5FBC-EDD3-401B-5135AC41E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Stanford Alpaca: </a:t>
            </a:r>
            <a:br>
              <a:rPr lang="en-US" dirty="0"/>
            </a:br>
            <a:r>
              <a:rPr lang="en-US" sz="4000" dirty="0"/>
              <a:t>A Strong, Replicable Instruction-Following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095971-B4FB-1B4B-7584-F1D2EF143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94470-4E42-E238-369F-6411BF04CDED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https://crfm.stanford.edu/2023/03/13/alpaca.html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637F07-BD96-7205-E8C2-C2925153A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98" y="1509995"/>
            <a:ext cx="11677759" cy="50047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D6EAFE-4D5E-3D35-2AF7-98C128A5CE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8454" y="4601050"/>
            <a:ext cx="3888116" cy="149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386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D74C3-90FD-7EB0-1158-2C979BCAF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286000"/>
            <a:ext cx="11222181" cy="4067299"/>
          </a:xfrm>
        </p:spPr>
        <p:txBody>
          <a:bodyPr>
            <a:normAutofit/>
          </a:bodyPr>
          <a:lstStyle/>
          <a:p>
            <a:r>
              <a:rPr lang="en-US" dirty="0"/>
              <a:t>Demo, data and code to train an assistant-style large language model with ~800k GPT-3.5-Turbo Generations based on </a:t>
            </a:r>
            <a:r>
              <a:rPr lang="en-US" dirty="0" err="1"/>
              <a:t>LLaMa</a:t>
            </a:r>
            <a:endParaRPr lang="en-US" dirty="0"/>
          </a:p>
          <a:p>
            <a:r>
              <a:rPr lang="en-US" dirty="0"/>
              <a:t>Reproducibility</a:t>
            </a:r>
          </a:p>
          <a:p>
            <a:pPr lvl="1"/>
            <a:r>
              <a:rPr lang="en-US" sz="3200" dirty="0"/>
              <a:t>Trained LoRa Weights:</a:t>
            </a:r>
          </a:p>
          <a:p>
            <a:pPr lvl="2"/>
            <a:r>
              <a:rPr lang="en-US" sz="3200" dirty="0"/>
              <a:t>gpt4all-lora (four full epochs of training):</a:t>
            </a:r>
          </a:p>
          <a:p>
            <a:pPr lvl="3"/>
            <a:r>
              <a:rPr lang="en-US" sz="3200" dirty="0">
                <a:hlinkClick r:id="rId2"/>
              </a:rPr>
              <a:t>https://huggingface.co/nomic-ai/gpt4all-lora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4FE1C-C189-0781-62E7-11A8E9D20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25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CDA4E8-6C1D-529A-822F-31498F65F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2051505"/>
          </a:xfrm>
        </p:spPr>
        <p:txBody>
          <a:bodyPr>
            <a:normAutofit fontScale="90000"/>
          </a:bodyPr>
          <a:lstStyle/>
          <a:p>
            <a:r>
              <a:rPr lang="en-US" dirty="0"/>
              <a:t>GPT4All: </a:t>
            </a:r>
            <a:br>
              <a:rPr lang="en-US" dirty="0"/>
            </a:br>
            <a:r>
              <a:rPr lang="en-US" dirty="0"/>
              <a:t>Training an Assistant-style Chatbot with Large Scale Data Distillation from GPT-3.5-Turbo</a:t>
            </a:r>
            <a:endParaRPr lang="en-US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FFBB43-56BB-49CB-A8F8-54E281AFCB2B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https://github.com/nomic-ai/gpt4all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7578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D74C3-90FD-7EB0-1158-2C979BCAF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746" y="1583085"/>
            <a:ext cx="10283194" cy="62570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C00000"/>
                </a:solidFill>
              </a:rPr>
              <a:t>GPT4All-J</a:t>
            </a:r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(GPT4All v2) </a:t>
            </a:r>
            <a:r>
              <a:rPr lang="en-US" dirty="0"/>
              <a:t>based on Open Source </a:t>
            </a:r>
            <a:r>
              <a:rPr lang="en-US" dirty="0">
                <a:solidFill>
                  <a:srgbClr val="C00000"/>
                </a:solidFill>
              </a:rPr>
              <a:t>GPT-J</a:t>
            </a:r>
            <a:r>
              <a:rPr lang="en-US" dirty="0"/>
              <a:t>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4FE1C-C189-0781-62E7-11A8E9D20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26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CDA4E8-6C1D-529A-822F-31498F65F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2"/>
            <a:ext cx="11222181" cy="1350668"/>
          </a:xfrm>
        </p:spPr>
        <p:txBody>
          <a:bodyPr>
            <a:normAutofit fontScale="90000"/>
          </a:bodyPr>
          <a:lstStyle/>
          <a:p>
            <a:r>
              <a:rPr lang="en-US" dirty="0"/>
              <a:t>GPT4All-J</a:t>
            </a:r>
            <a:br>
              <a:rPr lang="en-US" dirty="0"/>
            </a:br>
            <a:r>
              <a:rPr lang="en-US" dirty="0"/>
              <a:t>An Apache-2 Licensed Assistant-Style Chatbot</a:t>
            </a:r>
            <a:endParaRPr lang="en-US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FFBB43-56BB-49CB-A8F8-54E281AFCB2B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https://github.com/nomic-ai/gpt4all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191489-993F-4B77-E672-535092078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05" y="2222862"/>
            <a:ext cx="11620265" cy="428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9548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D74C3-90FD-7EB0-1158-2C979BCAF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803042"/>
            <a:ext cx="11222181" cy="4745134"/>
          </a:xfrm>
        </p:spPr>
        <p:txBody>
          <a:bodyPr>
            <a:normAutofit/>
          </a:bodyPr>
          <a:lstStyle/>
          <a:p>
            <a:r>
              <a:rPr lang="en-US" dirty="0"/>
              <a:t>Vicuna-13B: an open-source chatbot trained by fine-tuning </a:t>
            </a:r>
            <a:r>
              <a:rPr lang="en-US" dirty="0" err="1"/>
              <a:t>LLaMA</a:t>
            </a:r>
            <a:r>
              <a:rPr lang="en-US" dirty="0"/>
              <a:t> on user-shared conversations collected from </a:t>
            </a:r>
            <a:r>
              <a:rPr lang="en-US" dirty="0" err="1"/>
              <a:t>ShareGPT</a:t>
            </a:r>
            <a:r>
              <a:rPr lang="en-US" dirty="0"/>
              <a:t>. </a:t>
            </a:r>
          </a:p>
          <a:p>
            <a:r>
              <a:rPr lang="en-US" dirty="0"/>
              <a:t>The cost of training Vicuna-13B is around $300.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4FE1C-C189-0781-62E7-11A8E9D20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27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CDA4E8-6C1D-529A-822F-31498F65F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81860"/>
            <a:ext cx="11222181" cy="1811336"/>
          </a:xfrm>
        </p:spPr>
        <p:txBody>
          <a:bodyPr>
            <a:normAutofit fontScale="90000"/>
          </a:bodyPr>
          <a:lstStyle/>
          <a:p>
            <a:r>
              <a:rPr lang="en-US" dirty="0"/>
              <a:t>Vicuna: An Open-Source Chatbot </a:t>
            </a:r>
            <a:br>
              <a:rPr lang="en-US" dirty="0"/>
            </a:br>
            <a:r>
              <a:rPr lang="en-US" dirty="0"/>
              <a:t>Impressing GPT-4 with 90%* </a:t>
            </a:r>
            <a:r>
              <a:rPr lang="en-US" dirty="0" err="1"/>
              <a:t>ChatGPT</a:t>
            </a:r>
            <a:r>
              <a:rPr lang="en-US" dirty="0"/>
              <a:t> Quality</a:t>
            </a:r>
            <a:br>
              <a:rPr lang="en-US" dirty="0"/>
            </a:br>
            <a:r>
              <a:rPr lang="en-US" sz="2700" b="0" dirty="0"/>
              <a:t>by the Team with members from UC Berkeley, CMU, Stanford, and UC San Diego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FFBB43-56BB-49CB-A8F8-54E281AFCB2B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https://vicuna.lmsys.org/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C275F5-114C-1594-2660-157047B8D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8136" y="3559846"/>
            <a:ext cx="74930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135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4FE1C-C189-0781-62E7-11A8E9D20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28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CDA4E8-6C1D-529A-822F-31498F65F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81860"/>
            <a:ext cx="11222181" cy="1532628"/>
          </a:xfrm>
        </p:spPr>
        <p:txBody>
          <a:bodyPr>
            <a:normAutofit fontScale="90000"/>
          </a:bodyPr>
          <a:lstStyle/>
          <a:p>
            <a:r>
              <a:rPr lang="en-US" dirty="0"/>
              <a:t>Chinese-Vicuna: </a:t>
            </a:r>
            <a:br>
              <a:rPr lang="en-US" dirty="0"/>
            </a:br>
            <a:r>
              <a:rPr lang="en-US" sz="3600" dirty="0"/>
              <a:t>A Chinese Instruction-following </a:t>
            </a:r>
            <a:r>
              <a:rPr lang="en-US" sz="3600" dirty="0" err="1"/>
              <a:t>LLaMA</a:t>
            </a:r>
            <a:r>
              <a:rPr lang="en-US" sz="3600" dirty="0"/>
              <a:t>-based Model </a:t>
            </a:r>
            <a:br>
              <a:rPr lang="en-US" sz="3600" dirty="0"/>
            </a:br>
            <a:r>
              <a:rPr lang="zh-TW" altLang="en-US" sz="3600" dirty="0"/>
              <a:t>一個中文低資源的 </a:t>
            </a:r>
            <a:r>
              <a:rPr lang="en-US" altLang="zh-TW" sz="3600" dirty="0" err="1"/>
              <a:t>llama+lora</a:t>
            </a:r>
            <a:r>
              <a:rPr lang="zh-TW" altLang="en-US" sz="3600" dirty="0"/>
              <a:t>方案</a:t>
            </a:r>
            <a:endParaRPr lang="en-US" sz="3600" b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FFBB43-56BB-49CB-A8F8-54E281AFCB2B}"/>
              </a:ext>
            </a:extLst>
          </p:cNvPr>
          <p:cNvSpPr txBox="1"/>
          <p:nvPr/>
        </p:nvSpPr>
        <p:spPr>
          <a:xfrm>
            <a:off x="1069433" y="6598322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https://github.com/Facico/Chinese-Vicuna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CB9328-6EBB-2DC0-14E4-0A2D60D27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6262" y="1813599"/>
            <a:ext cx="4609429" cy="46094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16A2FF-F66A-94AB-D0D7-96D66842FD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309" y="1813599"/>
            <a:ext cx="6841352" cy="44091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5B60C2A-AC03-5F44-88E8-65FFB626F33C}"/>
              </a:ext>
            </a:extLst>
          </p:cNvPr>
          <p:cNvSpPr txBox="1"/>
          <p:nvPr/>
        </p:nvSpPr>
        <p:spPr>
          <a:xfrm>
            <a:off x="406601" y="6166400"/>
            <a:ext cx="65407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Chinese-Vicuna </a:t>
            </a:r>
            <a:r>
              <a:rPr lang="en-US" dirty="0"/>
              <a:t>based on </a:t>
            </a:r>
            <a:r>
              <a:rPr lang="en-US" b="1" dirty="0"/>
              <a:t>Guanaco Dataset </a:t>
            </a:r>
            <a:r>
              <a:rPr lang="en-US" dirty="0"/>
              <a:t>and </a:t>
            </a:r>
            <a:r>
              <a:rPr lang="en-US" b="1" dirty="0"/>
              <a:t>Belle Dataset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B6B2AB-D1B1-EC59-3DA8-5663CD3024DB}"/>
              </a:ext>
            </a:extLst>
          </p:cNvPr>
          <p:cNvSpPr txBox="1"/>
          <p:nvPr/>
        </p:nvSpPr>
        <p:spPr>
          <a:xfrm>
            <a:off x="970477" y="6421811"/>
            <a:ext cx="5175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000" dirty="0"/>
              <a:t> </a:t>
            </a:r>
            <a:r>
              <a:rPr lang="en-US" sz="1000" dirty="0">
                <a:hlinkClick r:id="rId5"/>
              </a:rPr>
              <a:t>https://huggingface.co/datasets/Chinese-Vicuna/guanaco_belle_merge_v1.0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110653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StableLM</a:t>
            </a:r>
            <a:br>
              <a:rPr lang="en-US" dirty="0"/>
            </a:br>
            <a:r>
              <a:rPr lang="en-US" dirty="0"/>
              <a:t>Stability AI Language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6BFB2-57A6-BC0E-0473-127B0060C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58462"/>
            <a:ext cx="11222181" cy="480378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 err="1"/>
              <a:t>StableLM</a:t>
            </a:r>
            <a:r>
              <a:rPr lang="en-US" dirty="0"/>
              <a:t>-Alpha models are trained on the new dataset that build on The Pile, which contains 1.5 trillion tokens, roughly 3x the size of The Pile. 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These models will be trained on up to 1.5 trillion tokens. 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The context length for these models is 4096 tokens.</a:t>
            </a:r>
          </a:p>
          <a:p>
            <a:pPr>
              <a:spcAft>
                <a:spcPts val="600"/>
              </a:spcAft>
            </a:pPr>
            <a:r>
              <a:rPr lang="en-US" dirty="0"/>
              <a:t>Fine-tuned the model with Stanford Alpaca's procedure using a combination of five recent datasets for conversational agents: Stanford's Alpaca, Nomic-AI's gpt4all, </a:t>
            </a:r>
            <a:r>
              <a:rPr lang="en-US" dirty="0" err="1"/>
              <a:t>RyokoAI's</a:t>
            </a:r>
            <a:r>
              <a:rPr lang="en-US" dirty="0"/>
              <a:t> ShareGPT52K datasets, Databricks labs' Dolly, and </a:t>
            </a:r>
            <a:r>
              <a:rPr lang="en-US" dirty="0" err="1"/>
              <a:t>Anthropic's</a:t>
            </a:r>
            <a:r>
              <a:rPr lang="en-US" dirty="0"/>
              <a:t> HH.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https://github.com/Stability-AI/StableLM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1CB22E-789A-5D61-806E-48AA0A096B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425" y="127601"/>
            <a:ext cx="1236114" cy="123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561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65059"/>
          </a:xfrm>
        </p:spPr>
        <p:txBody>
          <a:bodyPr>
            <a:normAutofit/>
          </a:bodyPr>
          <a:lstStyle/>
          <a:p>
            <a:r>
              <a:rPr lang="en-US" sz="66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1C2C4-7F77-AED9-F13E-2BA79A4A0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00163"/>
            <a:ext cx="11222181" cy="52620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3600" dirty="0"/>
              <a:t>1. </a:t>
            </a:r>
            <a:r>
              <a:rPr lang="en-US" altLang="zh-TW" sz="4000" dirty="0" err="1"/>
              <a:t>ChatGPT</a:t>
            </a:r>
            <a:r>
              <a:rPr lang="en-US" altLang="zh-TW" sz="4000" dirty="0"/>
              <a:t> and Generative AI</a:t>
            </a:r>
          </a:p>
          <a:p>
            <a:pPr marL="0" indent="0">
              <a:buNone/>
            </a:pPr>
            <a:r>
              <a:rPr lang="en-US" altLang="zh-TW" sz="3600" dirty="0"/>
              <a:t>2. </a:t>
            </a:r>
            <a:r>
              <a:rPr lang="en-US" sz="4000" dirty="0"/>
              <a:t>Green Finance and Sustainable Finance  </a:t>
            </a:r>
          </a:p>
          <a:p>
            <a:pPr marL="0" indent="0">
              <a:buNone/>
            </a:pPr>
            <a:r>
              <a:rPr lang="en-US" sz="4000" dirty="0"/>
              <a:t>3. Generative AI for ESG Applications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5405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RedPajama</a:t>
            </a:r>
            <a:br>
              <a:rPr lang="en-US" dirty="0"/>
            </a:br>
            <a:r>
              <a:rPr lang="en-US" sz="3100" dirty="0"/>
              <a:t>a project to create leading open-source models, </a:t>
            </a:r>
            <a:br>
              <a:rPr lang="en-US" sz="3100" dirty="0"/>
            </a:br>
            <a:r>
              <a:rPr lang="en-US" sz="3100" dirty="0"/>
              <a:t>starts by reproducing </a:t>
            </a:r>
            <a:r>
              <a:rPr lang="en-US" sz="3100" dirty="0" err="1"/>
              <a:t>LLaMA</a:t>
            </a:r>
            <a:r>
              <a:rPr lang="en-US" sz="3100" dirty="0"/>
              <a:t> training dataset of over 1.2 trillion tokens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BA2BD02-EB65-9A4D-3FE3-DCB041727A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7855297"/>
              </p:ext>
            </p:extLst>
          </p:nvPr>
        </p:nvGraphicFramePr>
        <p:xfrm>
          <a:off x="4529137" y="1830944"/>
          <a:ext cx="6529387" cy="45896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00288">
                  <a:extLst>
                    <a:ext uri="{9D8B030D-6E8A-4147-A177-3AD203B41FA5}">
                      <a16:colId xmlns:a16="http://schemas.microsoft.com/office/drawing/2014/main" val="2707914935"/>
                    </a:ext>
                  </a:extLst>
                </a:gridCol>
                <a:gridCol w="2418973">
                  <a:extLst>
                    <a:ext uri="{9D8B030D-6E8A-4147-A177-3AD203B41FA5}">
                      <a16:colId xmlns:a16="http://schemas.microsoft.com/office/drawing/2014/main" val="296309363"/>
                    </a:ext>
                  </a:extLst>
                </a:gridCol>
                <a:gridCol w="1810126">
                  <a:extLst>
                    <a:ext uri="{9D8B030D-6E8A-4147-A177-3AD203B41FA5}">
                      <a16:colId xmlns:a16="http://schemas.microsoft.com/office/drawing/2014/main" val="3820805949"/>
                    </a:ext>
                  </a:extLst>
                </a:gridCol>
              </a:tblGrid>
              <a:tr h="50995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Dataset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dirty="0">
                          <a:effectLst/>
                        </a:rPr>
                        <a:t>  </a:t>
                      </a:r>
                      <a:r>
                        <a:rPr lang="en-US" sz="2400" b="1" u="none" strike="noStrike" dirty="0" err="1">
                          <a:effectLst/>
                        </a:rPr>
                        <a:t>RedPajama</a:t>
                      </a:r>
                      <a:r>
                        <a:rPr lang="en-US" sz="2400" b="1" u="none" strike="noStrike" dirty="0">
                          <a:effectLst/>
                        </a:rPr>
                        <a:t>  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dirty="0">
                          <a:effectLst/>
                        </a:rPr>
                        <a:t>  </a:t>
                      </a:r>
                      <a:r>
                        <a:rPr lang="en-US" sz="2400" b="1" u="none" strike="noStrike" dirty="0" err="1">
                          <a:effectLst/>
                        </a:rPr>
                        <a:t>LLaMA</a:t>
                      </a:r>
                      <a:r>
                        <a:rPr lang="en-US" sz="2400" b="1" u="none" strike="noStrike" dirty="0">
                          <a:effectLst/>
                        </a:rPr>
                        <a:t>*  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27098155"/>
                  </a:ext>
                </a:extLst>
              </a:tr>
              <a:tr h="50995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CommonCrawl  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878 billion  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852 billion  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5064383"/>
                  </a:ext>
                </a:extLst>
              </a:tr>
              <a:tr h="50995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C4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175 billion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190 billion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42589384"/>
                  </a:ext>
                </a:extLst>
              </a:tr>
              <a:tr h="50995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Github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59 billion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100 billion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29011056"/>
                  </a:ext>
                </a:extLst>
              </a:tr>
              <a:tr h="50995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Books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26 billion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25 billion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738356"/>
                  </a:ext>
                </a:extLst>
              </a:tr>
              <a:tr h="50995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ArXiv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28 billion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33 billion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58360614"/>
                  </a:ext>
                </a:extLst>
              </a:tr>
              <a:tr h="50995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Wikipedia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24 billion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25 billion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32150675"/>
                  </a:ext>
                </a:extLst>
              </a:tr>
              <a:tr h="50995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StackExchange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20 billion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27 billion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31249692"/>
                  </a:ext>
                </a:extLst>
              </a:tr>
              <a:tr h="50995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dirty="0">
                          <a:effectLst/>
                        </a:rPr>
                        <a:t>Total Tokens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dirty="0">
                          <a:effectLst/>
                        </a:rPr>
                        <a:t>1.2 trillion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dirty="0">
                          <a:effectLst/>
                        </a:rPr>
                        <a:t>1.25 trillion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90246907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https://github.com/togethercomputer/RedPajama-Data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E539B4-5478-D03F-8A8F-9E35232CB1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951" y="1983504"/>
            <a:ext cx="2271712" cy="443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8377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1205379"/>
          </a:xfrm>
        </p:spPr>
        <p:txBody>
          <a:bodyPr>
            <a:normAutofit fontScale="90000"/>
          </a:bodyPr>
          <a:lstStyle/>
          <a:p>
            <a:r>
              <a:rPr lang="en-US" dirty="0"/>
              <a:t>MiniGPT-4:</a:t>
            </a:r>
            <a:br>
              <a:rPr lang="en-US" dirty="0"/>
            </a:br>
            <a:r>
              <a:rPr lang="en-US" sz="2900" dirty="0"/>
              <a:t>Enhancing Vision-language Understanding with Advanced Large Language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https://minigpt-4.github.io/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71B3F2-D68E-1455-29FE-BF2CADF82D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3305" y="1284212"/>
            <a:ext cx="7772400" cy="522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976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833235"/>
          </a:xfrm>
        </p:spPr>
        <p:txBody>
          <a:bodyPr>
            <a:normAutofit/>
          </a:bodyPr>
          <a:lstStyle/>
          <a:p>
            <a:r>
              <a:rPr lang="en-US" dirty="0" err="1"/>
              <a:t>LLaVA</a:t>
            </a:r>
            <a:r>
              <a:rPr lang="en-US" dirty="0"/>
              <a:t>: </a:t>
            </a:r>
            <a:r>
              <a:rPr lang="en-US" sz="4000" dirty="0"/>
              <a:t>Large Language and Vision Assistant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https://llava-vl.github.io/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7E156E-FEC1-053D-A24B-76DE6253BA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1806" y="885667"/>
            <a:ext cx="7772400" cy="567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045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1575200"/>
          </a:xfrm>
        </p:spPr>
        <p:txBody>
          <a:bodyPr>
            <a:normAutofit fontScale="90000"/>
          </a:bodyPr>
          <a:lstStyle/>
          <a:p>
            <a:r>
              <a:rPr lang="en-US" dirty="0"/>
              <a:t>Visual Instruction Tuning</a:t>
            </a:r>
            <a:br>
              <a:rPr lang="en-US" dirty="0"/>
            </a:br>
            <a:r>
              <a:rPr lang="en-US" dirty="0" err="1"/>
              <a:t>LLaVA</a:t>
            </a:r>
            <a:r>
              <a:rPr lang="en-US" dirty="0"/>
              <a:t>: Large Language and Vision Assistant</a:t>
            </a:r>
            <a:br>
              <a:rPr lang="en-US" dirty="0"/>
            </a:br>
            <a:r>
              <a:rPr lang="en-US" sz="2700" dirty="0"/>
              <a:t>University of Wisconsin-Madison, Microsoft Research, Columbia University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https://llava-vl.github.io/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AF7089-4C2C-7A9A-E67D-FBE086C815FA}"/>
              </a:ext>
            </a:extLst>
          </p:cNvPr>
          <p:cNvSpPr txBox="1"/>
          <p:nvPr/>
        </p:nvSpPr>
        <p:spPr>
          <a:xfrm>
            <a:off x="775229" y="6149627"/>
            <a:ext cx="107404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LLaVA</a:t>
            </a:r>
            <a:r>
              <a:rPr lang="en-US" sz="1200" dirty="0"/>
              <a:t> represents a novel end-to-end trained large multimodal model that combines a vision encoder and Vicuna for general-purpose visual and language understanding, achieving impressive chat capabilities mimicking spirits of the multimodal GPT-4 and setting a new state-of-the-art accuracy on Science QA.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0AFD1E-ABC9-4D8F-5D29-360C999B1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916" y="1810512"/>
            <a:ext cx="7522657" cy="43399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D9322F-6DE3-22B5-452D-BA2249CC5A64}"/>
              </a:ext>
            </a:extLst>
          </p:cNvPr>
          <p:cNvSpPr txBox="1"/>
          <p:nvPr/>
        </p:nvSpPr>
        <p:spPr>
          <a:xfrm>
            <a:off x="422411" y="2062476"/>
            <a:ext cx="371067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Science QA: New </a:t>
            </a:r>
            <a:r>
              <a:rPr lang="en-US" sz="4400" dirty="0" err="1"/>
              <a:t>SoTA</a:t>
            </a:r>
            <a:r>
              <a:rPr lang="en-US" sz="4400" dirty="0"/>
              <a:t> with the synergy of </a:t>
            </a:r>
            <a:r>
              <a:rPr lang="en-US" sz="4400" dirty="0" err="1"/>
              <a:t>LLaVA</a:t>
            </a:r>
            <a:r>
              <a:rPr lang="en-US" sz="4400" dirty="0"/>
              <a:t> with GPT-4</a:t>
            </a:r>
          </a:p>
        </p:txBody>
      </p:sp>
    </p:spTree>
    <p:extLst>
      <p:ext uri="{BB962C8B-B14F-4D97-AF65-F5344CB8AC3E}">
        <p14:creationId xmlns:p14="http://schemas.microsoft.com/office/powerpoint/2010/main" val="8623680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8000" dirty="0">
                <a:solidFill>
                  <a:srgbClr val="C00000"/>
                </a:solidFill>
              </a:rPr>
              <a:t>Large Language Models (LLMs)</a:t>
            </a:r>
            <a:br>
              <a:rPr lang="en-US" altLang="zh-TW" sz="8000" dirty="0">
                <a:solidFill>
                  <a:srgbClr val="C00000"/>
                </a:solidFill>
              </a:rPr>
            </a:br>
            <a:r>
              <a:rPr lang="en-US" altLang="zh-TW" sz="8000" dirty="0">
                <a:solidFill>
                  <a:srgbClr val="C00000"/>
                </a:solidFill>
              </a:rPr>
              <a:t>Foundation Models </a:t>
            </a:r>
            <a:endParaRPr lang="zh-TW" altLang="en-US" sz="12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296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691153"/>
          </a:xfrm>
        </p:spPr>
        <p:txBody>
          <a:bodyPr>
            <a:normAutofit fontScale="90000"/>
          </a:bodyPr>
          <a:lstStyle/>
          <a:p>
            <a:r>
              <a:rPr lang="en-US" dirty="0"/>
              <a:t>Large Language Models (LLMs) </a:t>
            </a:r>
            <a:r>
              <a:rPr lang="en-US" b="0" dirty="0"/>
              <a:t>(larger than 10B)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Wayne Xin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Tianyi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Yupeng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Yingqian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Min et al. (2023) "A Survey of Large Language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arXiv:2303.18223.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01FEE6-6925-7B1F-086B-F6B251ABA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480" y="824697"/>
            <a:ext cx="10089040" cy="577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8911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691153"/>
          </a:xfrm>
        </p:spPr>
        <p:txBody>
          <a:bodyPr>
            <a:normAutofit fontScale="90000"/>
          </a:bodyPr>
          <a:lstStyle/>
          <a:p>
            <a:r>
              <a:rPr lang="en-US" dirty="0"/>
              <a:t>Large Language Models (LLMs) </a:t>
            </a:r>
            <a:r>
              <a:rPr lang="en-US" b="0" dirty="0"/>
              <a:t>(larger than 10B)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Wayne Xin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Tianyi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Yupeng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Yingqian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Min et al. (2023) "A Survey of Large Language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arXiv:2303.18223.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DEDC6D-DBDD-E24A-9E78-B7F9119C7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8" y="1128228"/>
            <a:ext cx="12033683" cy="508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0447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691153"/>
          </a:xfrm>
        </p:spPr>
        <p:txBody>
          <a:bodyPr>
            <a:normAutofit fontScale="90000"/>
          </a:bodyPr>
          <a:lstStyle/>
          <a:p>
            <a:r>
              <a:rPr lang="en-US" dirty="0"/>
              <a:t>Large Language Models (LLMs) </a:t>
            </a:r>
            <a:r>
              <a:rPr lang="en-US" b="0" dirty="0"/>
              <a:t>(larger than 10B)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Wayne Xin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Tianyi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Yupeng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Yingqian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Min et al. (2023) "A Survey of Large Language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arXiv:2303.18223.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785D6B-C2D3-10B8-9262-EB6CA9CA8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41" y="1215036"/>
            <a:ext cx="10795718" cy="54386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2CB3CC-B7E9-AC6C-5A4D-51365FC2F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42" y="705731"/>
            <a:ext cx="10795717" cy="61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268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691153"/>
          </a:xfrm>
        </p:spPr>
        <p:txBody>
          <a:bodyPr>
            <a:noAutofit/>
          </a:bodyPr>
          <a:lstStyle/>
          <a:p>
            <a:r>
              <a:rPr lang="en-US" sz="4000" dirty="0"/>
              <a:t>Statistics of Commonly-used Data Sources for LLMs</a:t>
            </a:r>
            <a:endParaRPr lang="en-US" sz="40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Wayne Xin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Tianyi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Yupeng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Yingqian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Min et al. (2023) "A Survey of Large Language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arXiv:2303.18223.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068E37-C737-5A4D-DC99-385849F7F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452" y="976066"/>
            <a:ext cx="10521095" cy="574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5636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 Ratios of various data sources in the </a:t>
            </a:r>
            <a:br>
              <a:rPr lang="en-US" dirty="0"/>
            </a:br>
            <a:r>
              <a:rPr lang="en-US" dirty="0"/>
              <a:t>pre-training data for existing LLMs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Wayne Xin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Tianyi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Yupeng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Yingqian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Min et al. (2023) "A Survey of Large Language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arXiv:2303.18223.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D12114-7ACC-5C84-8C31-1ED1E5663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41" y="1916887"/>
            <a:ext cx="11595118" cy="433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545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12000" dirty="0" err="1">
                <a:solidFill>
                  <a:srgbClr val="C00000"/>
                </a:solidFill>
              </a:rPr>
              <a:t>ChatGPT</a:t>
            </a:r>
            <a:r>
              <a:rPr lang="en-US" altLang="zh-TW" sz="12000" dirty="0">
                <a:solidFill>
                  <a:srgbClr val="C00000"/>
                </a:solidFill>
              </a:rPr>
              <a:t> </a:t>
            </a:r>
            <a:br>
              <a:rPr lang="en-US" altLang="zh-TW" sz="12000" dirty="0">
                <a:solidFill>
                  <a:srgbClr val="C00000"/>
                </a:solidFill>
              </a:rPr>
            </a:br>
            <a:r>
              <a:rPr lang="en-US" altLang="zh-TW" sz="12000" dirty="0">
                <a:solidFill>
                  <a:srgbClr val="C00000"/>
                </a:solidFill>
              </a:rPr>
              <a:t>and</a:t>
            </a:r>
            <a:br>
              <a:rPr lang="en-US" altLang="zh-TW" sz="12000" dirty="0">
                <a:solidFill>
                  <a:srgbClr val="C00000"/>
                </a:solidFill>
              </a:rPr>
            </a:br>
            <a:r>
              <a:rPr lang="en-US" altLang="zh-TW" sz="12000" dirty="0">
                <a:solidFill>
                  <a:srgbClr val="C00000"/>
                </a:solidFill>
              </a:rPr>
              <a:t>Generative AI</a:t>
            </a:r>
            <a:endParaRPr lang="zh-TW" altLang="en-US" sz="12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706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1647831"/>
          </a:xfrm>
        </p:spPr>
        <p:txBody>
          <a:bodyPr>
            <a:normAutofit/>
          </a:bodyPr>
          <a:lstStyle/>
          <a:p>
            <a:r>
              <a:rPr lang="en-US" dirty="0"/>
              <a:t>Typical Data Preprocessing Pipeline for </a:t>
            </a:r>
            <a:br>
              <a:rPr lang="en-US" dirty="0"/>
            </a:br>
            <a:r>
              <a:rPr lang="en-US" dirty="0"/>
              <a:t>Pre-training Large Language Models (LLMs)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Wayne Xin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Tianyi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Yupeng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Yingqian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Min et al. (2023) "A Survey of Large Language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arXiv:2303.18223.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ED5743-15F2-1974-8F44-BA303A77C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07" y="2129885"/>
            <a:ext cx="11854386" cy="373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156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691153"/>
          </a:xfrm>
        </p:spPr>
        <p:txBody>
          <a:bodyPr>
            <a:normAutofit fontScale="90000"/>
          </a:bodyPr>
          <a:lstStyle/>
          <a:p>
            <a:r>
              <a:rPr lang="en-US" dirty="0"/>
              <a:t>LLMs with Public Configuration Details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Wayne Xin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Tianyi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Yupeng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Yingqian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Min et al. (2023) "A Survey of Large Language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arXiv:2303.18223.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531C58-304D-677E-54D0-92E5DC4FA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32" y="1761798"/>
            <a:ext cx="11916335" cy="38240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FF918F-0B75-F60D-97AB-071BFF614C38}"/>
              </a:ext>
            </a:extLst>
          </p:cNvPr>
          <p:cNvSpPr txBox="1"/>
          <p:nvPr/>
        </p:nvSpPr>
        <p:spPr>
          <a:xfrm>
            <a:off x="338606" y="5750863"/>
            <a:ext cx="110688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Note: PE denotes position embedding, #L denotes the number of layers, #H denotes the number of attention heads, </a:t>
            </a:r>
            <a:br>
              <a:rPr lang="en-US" sz="1600" dirty="0"/>
            </a:br>
            <a:r>
              <a:rPr lang="en-US" sz="1600" dirty="0" err="1"/>
              <a:t>d</a:t>
            </a:r>
            <a:r>
              <a:rPr lang="en-US" sz="1600" baseline="-25000" dirty="0" err="1"/>
              <a:t>model</a:t>
            </a:r>
            <a:r>
              <a:rPr lang="en-US" sz="1600" dirty="0"/>
              <a:t> denotes the size of hidden states, and MCL denotes the maximum context length during training.</a:t>
            </a:r>
          </a:p>
        </p:txBody>
      </p:sp>
    </p:spTree>
    <p:extLst>
      <p:ext uri="{BB962C8B-B14F-4D97-AF65-F5344CB8AC3E}">
        <p14:creationId xmlns:p14="http://schemas.microsoft.com/office/powerpoint/2010/main" val="10835072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691153"/>
          </a:xfrm>
        </p:spPr>
        <p:txBody>
          <a:bodyPr>
            <a:normAutofit fontScale="90000"/>
          </a:bodyPr>
          <a:lstStyle/>
          <a:p>
            <a:r>
              <a:rPr lang="en-US" dirty="0"/>
              <a:t>Detailed Optimization Settings of LLMs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Wayne Xin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Tianyi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Yupeng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Yingqian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Min et al. (2023) "A Survey of Large Language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arXiv:2303.18223.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F95BF1-9A95-C744-45D5-826442785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02" y="1745837"/>
            <a:ext cx="11688996" cy="407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3323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041915" cy="1115568"/>
          </a:xfrm>
        </p:spPr>
        <p:txBody>
          <a:bodyPr>
            <a:normAutofit fontScale="90000"/>
          </a:bodyPr>
          <a:lstStyle/>
          <a:p>
            <a:r>
              <a:rPr lang="en-US" dirty="0"/>
              <a:t>Available Task Collections for Instruction Tuning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Wayne Xin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Tianyi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Yupeng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Yingqian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Min et al. (2023) "A Survey of Large Language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arXiv:2303.18223.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D9E490-DA84-BCC2-808A-59311A48F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80" y="1170432"/>
            <a:ext cx="11095924" cy="543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5029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3"/>
            <a:ext cx="11222181" cy="1791673"/>
          </a:xfrm>
        </p:spPr>
        <p:txBody>
          <a:bodyPr>
            <a:normAutofit fontScale="90000"/>
          </a:bodyPr>
          <a:lstStyle/>
          <a:p>
            <a:r>
              <a:rPr lang="en-US" dirty="0"/>
              <a:t>Instance Formatting and Two Different Methods for Constructing the </a:t>
            </a:r>
            <a:br>
              <a:rPr lang="en-US" dirty="0"/>
            </a:br>
            <a:r>
              <a:rPr lang="en-US" dirty="0"/>
              <a:t>Instruction-formatted Instances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Wayne Xin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Tianyi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Yupeng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Yingqian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Min et al. (2023) "A Survey of Large Language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arXiv:2303.18223.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2C65DA-755D-0C53-6F5E-E8EA98AB2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84" y="1892454"/>
            <a:ext cx="11696031" cy="466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540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1645920"/>
          </a:xfrm>
        </p:spPr>
        <p:txBody>
          <a:bodyPr>
            <a:normAutofit/>
          </a:bodyPr>
          <a:lstStyle/>
          <a:p>
            <a:r>
              <a:rPr lang="en-US" dirty="0"/>
              <a:t>In-context Learning (ICL) and </a:t>
            </a:r>
            <a:br>
              <a:rPr lang="en-US" dirty="0"/>
            </a:br>
            <a:r>
              <a:rPr lang="en-US" dirty="0"/>
              <a:t>Chain-of-thought (</a:t>
            </a:r>
            <a:r>
              <a:rPr lang="en-US" dirty="0" err="1"/>
              <a:t>CoT</a:t>
            </a:r>
            <a:r>
              <a:rPr lang="en-US" dirty="0"/>
              <a:t>) Prompting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Wayne Xin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Tianyi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Yupeng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Yingqian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Min et al. (2023) "A Survey of Large Language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arXiv:2303.18223.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221B4A-5593-9438-5269-D8007EC19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56" y="1700784"/>
            <a:ext cx="11980488" cy="481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0249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8000" dirty="0">
                <a:solidFill>
                  <a:srgbClr val="C00000"/>
                </a:solidFill>
              </a:rPr>
              <a:t>Pre-train, </a:t>
            </a:r>
            <a:br>
              <a:rPr lang="en-US" altLang="zh-TW" sz="8000" dirty="0">
                <a:solidFill>
                  <a:srgbClr val="C00000"/>
                </a:solidFill>
              </a:rPr>
            </a:br>
            <a:r>
              <a:rPr lang="en-US" altLang="zh-TW" sz="8000" dirty="0">
                <a:solidFill>
                  <a:srgbClr val="C00000"/>
                </a:solidFill>
              </a:rPr>
              <a:t>Prompt, and Predict: </a:t>
            </a:r>
            <a:br>
              <a:rPr lang="en-US" altLang="zh-TW" sz="8000" dirty="0">
                <a:solidFill>
                  <a:srgbClr val="C00000"/>
                </a:solidFill>
              </a:rPr>
            </a:br>
            <a:r>
              <a:rPr lang="en-US" altLang="zh-TW" sz="8000" dirty="0">
                <a:solidFill>
                  <a:srgbClr val="C00000"/>
                </a:solidFill>
              </a:rPr>
              <a:t>Prompting Methods </a:t>
            </a:r>
            <a:br>
              <a:rPr lang="en-US" altLang="zh-TW" sz="8000" dirty="0">
                <a:solidFill>
                  <a:srgbClr val="C00000"/>
                </a:solidFill>
              </a:rPr>
            </a:br>
            <a:r>
              <a:rPr lang="en-US" altLang="zh-TW" sz="6000" dirty="0">
                <a:solidFill>
                  <a:srgbClr val="C00000"/>
                </a:solidFill>
              </a:rPr>
              <a:t>in Natural Language Processing</a:t>
            </a:r>
            <a:br>
              <a:rPr lang="en-US" altLang="zh-TW" sz="6000" dirty="0">
                <a:solidFill>
                  <a:srgbClr val="C00000"/>
                </a:solidFill>
              </a:rPr>
            </a:br>
            <a:r>
              <a:rPr lang="en-US" altLang="zh-TW" sz="6000" dirty="0">
                <a:solidFill>
                  <a:srgbClr val="C00000"/>
                </a:solidFill>
              </a:rPr>
              <a:t>(LLMs)</a:t>
            </a:r>
            <a:endParaRPr lang="zh-TW" altLang="en-US" sz="6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C1C84E-F8B6-6FC4-9515-FD351AF95391}"/>
              </a:ext>
            </a:extLst>
          </p:cNvPr>
          <p:cNvSpPr txBox="1"/>
          <p:nvPr/>
        </p:nvSpPr>
        <p:spPr>
          <a:xfrm>
            <a:off x="484910" y="6601595"/>
            <a:ext cx="112221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Pengfei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Weizhe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Yuan,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Jinlan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Fu,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Zhengbao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Jiang, Hiroaki Hayashi, and Graham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Neubig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(2023) "Pre-train, prompt, and predict: A systematic survey of prompting methods in natural language processing." ACM Computing Surveys 55, no. 9 (2023): 1-35.</a:t>
            </a:r>
          </a:p>
        </p:txBody>
      </p:sp>
    </p:spTree>
    <p:extLst>
      <p:ext uri="{BB962C8B-B14F-4D97-AF65-F5344CB8AC3E}">
        <p14:creationId xmlns:p14="http://schemas.microsoft.com/office/powerpoint/2010/main" val="259333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691153"/>
          </a:xfrm>
        </p:spPr>
        <p:txBody>
          <a:bodyPr>
            <a:normAutofit fontScale="90000"/>
          </a:bodyPr>
          <a:lstStyle/>
          <a:p>
            <a:r>
              <a:rPr lang="en-US" dirty="0"/>
              <a:t>Four Paradigms in NLP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9CD3561-F2F8-B438-D40E-E82F48CD74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8445" y="709440"/>
            <a:ext cx="9715110" cy="587109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Pengfei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Weizhe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Yuan,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Jinlan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Fu,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Zhengbao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Jiang, Hiroaki Hayashi, and Graham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Neubig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(2023) "Pre-train, prompt, and predict: A systematic survey of prompting methods in natural language processing." ACM Computing Surveys 55, no. 9 (2023): 1-35.</a:t>
            </a:r>
          </a:p>
        </p:txBody>
      </p:sp>
    </p:spTree>
    <p:extLst>
      <p:ext uri="{BB962C8B-B14F-4D97-AF65-F5344CB8AC3E}">
        <p14:creationId xmlns:p14="http://schemas.microsoft.com/office/powerpoint/2010/main" val="14230090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691153"/>
          </a:xfrm>
        </p:spPr>
        <p:txBody>
          <a:bodyPr>
            <a:normAutofit fontScale="90000"/>
          </a:bodyPr>
          <a:lstStyle/>
          <a:p>
            <a:r>
              <a:rPr lang="en-US" dirty="0"/>
              <a:t>Typology of Prompting Methods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Pengfei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Weizhe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Yuan,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Jinlan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Fu,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Zhengbao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Jiang, Hiroaki Hayashi, and Graham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Neubig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(2023) "Pre-train, prompt, and predict: A systematic survey of prompting methods in natural language processing." ACM Computing Surveys 55, no. 9 (2023): 1-35.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EAAD93F-C1ED-E806-A6A3-A50C1B5394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3476" y="746017"/>
            <a:ext cx="7429328" cy="5855578"/>
          </a:xfrm>
        </p:spPr>
      </p:pic>
    </p:spTree>
    <p:extLst>
      <p:ext uri="{BB962C8B-B14F-4D97-AF65-F5344CB8AC3E}">
        <p14:creationId xmlns:p14="http://schemas.microsoft.com/office/powerpoint/2010/main" val="2747052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691153"/>
          </a:xfrm>
        </p:spPr>
        <p:txBody>
          <a:bodyPr>
            <a:normAutofit fontScale="90000"/>
          </a:bodyPr>
          <a:lstStyle/>
          <a:p>
            <a:r>
              <a:rPr lang="en-US" dirty="0"/>
              <a:t>Different Multi-Prompt Learning Strategies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Pengfei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Weizhe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Yuan,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Jinlan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Fu,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Zhengbao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Jiang, Hiroaki Hayashi, and Graham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Neubig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(2023) "Pre-train, prompt, and predict: A systematic survey of prompting methods in natural language processing." ACM Computing Surveys 55, no. 9 (2023): 1-35.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4AEE1C-1F24-2B04-4673-F5D0C21D6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13" y="800881"/>
            <a:ext cx="10006374" cy="577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55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EA1DEC-4783-B3DC-5E1C-F38E9F194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46" y="2862470"/>
            <a:ext cx="11663307" cy="311836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5A3DC31-5293-EECE-05C8-82D2679C2CC8}"/>
              </a:ext>
            </a:extLst>
          </p:cNvPr>
          <p:cNvSpPr txBox="1">
            <a:spLocks/>
          </p:cNvSpPr>
          <p:nvPr/>
        </p:nvSpPr>
        <p:spPr>
          <a:xfrm>
            <a:off x="466234" y="75979"/>
            <a:ext cx="11222181" cy="2475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sz="6000" dirty="0">
                <a:solidFill>
                  <a:srgbClr val="C00000"/>
                </a:solidFill>
              </a:rPr>
              <a:t>Generative AI (Gen AI)</a:t>
            </a:r>
            <a:br>
              <a:rPr lang="en-US" sz="6000" dirty="0">
                <a:solidFill>
                  <a:srgbClr val="C00000"/>
                </a:solidFill>
              </a:rPr>
            </a:br>
            <a:r>
              <a:rPr lang="en-US" dirty="0"/>
              <a:t>AI Generated Content (AIGC)</a:t>
            </a:r>
          </a:p>
          <a:p>
            <a:r>
              <a:rPr lang="en-US" dirty="0"/>
              <a:t>Image Generation</a:t>
            </a:r>
          </a:p>
        </p:txBody>
      </p:sp>
    </p:spTree>
    <p:extLst>
      <p:ext uri="{BB962C8B-B14F-4D97-AF65-F5344CB8AC3E}">
        <p14:creationId xmlns:p14="http://schemas.microsoft.com/office/powerpoint/2010/main" val="29233448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353" y="78343"/>
            <a:ext cx="11769212" cy="691153"/>
          </a:xfrm>
        </p:spPr>
        <p:txBody>
          <a:bodyPr>
            <a:noAutofit/>
          </a:bodyPr>
          <a:lstStyle/>
          <a:p>
            <a:r>
              <a:rPr lang="en-US" sz="3600" dirty="0"/>
              <a:t>Examples of Input, Template, and Answer for Different Tasks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Pengfei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Weizhe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Yuan,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Jinlan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Fu,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Zhengbao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Jiang, Hiroaki Hayashi, and Graham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Neubig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(2023) "Pre-train, prompt, and predict: A systematic survey of prompting methods in natural language processing." ACM Computing Surveys 55, no. 9 (2023): 1-35.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2BD6D9-BFB0-EC49-5C40-68A8FDD316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7528" y="768796"/>
            <a:ext cx="9198863" cy="5832799"/>
          </a:xfrm>
        </p:spPr>
      </p:pic>
    </p:spTree>
    <p:extLst>
      <p:ext uri="{BB962C8B-B14F-4D97-AF65-F5344CB8AC3E}">
        <p14:creationId xmlns:p14="http://schemas.microsoft.com/office/powerpoint/2010/main" val="16647357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877824"/>
          </a:xfrm>
        </p:spPr>
        <p:txBody>
          <a:bodyPr>
            <a:normAutofit fontScale="90000"/>
          </a:bodyPr>
          <a:lstStyle/>
          <a:p>
            <a:r>
              <a:rPr lang="en-US" dirty="0"/>
              <a:t>Characteristics of Different Tuning Strategies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Pengfei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Weizhe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Yuan,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Jinlan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Fu,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Zhengbao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Jiang, Hiroaki Hayashi, and Graham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Neubig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(2023) "Pre-train, prompt, and predict: A systematic survey of prompting methods in natural language processing." ACM Computing Surveys 55, no. 9 (2023): 1-35.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6E41CD8-E542-F001-B9BA-F7A48F1833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033" y="1609344"/>
            <a:ext cx="11729434" cy="4443984"/>
          </a:xfrm>
        </p:spPr>
      </p:pic>
    </p:spTree>
    <p:extLst>
      <p:ext uri="{BB962C8B-B14F-4D97-AF65-F5344CB8AC3E}">
        <p14:creationId xmlns:p14="http://schemas.microsoft.com/office/powerpoint/2010/main" val="40379575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2214760"/>
          </a:xfrm>
        </p:spPr>
        <p:txBody>
          <a:bodyPr>
            <a:noAutofit/>
          </a:bodyPr>
          <a:lstStyle/>
          <a:p>
            <a:r>
              <a:rPr lang="en-US" dirty="0"/>
              <a:t>Multi-prompt Learning for </a:t>
            </a:r>
            <a:br>
              <a:rPr lang="en-US" dirty="0"/>
            </a:br>
            <a:r>
              <a:rPr lang="en-US" dirty="0"/>
              <a:t>Multi-task, Multi-domain, </a:t>
            </a:r>
            <a:br>
              <a:rPr lang="en-US" dirty="0"/>
            </a:br>
            <a:r>
              <a:rPr lang="en-US" dirty="0"/>
              <a:t>or Multi-lingual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Pengfei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Weizhe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Yuan,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Jinlan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Fu,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Zhengbao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Jiang, Hiroaki Hayashi, and Graham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Neubig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(2023) "Pre-train, prompt, and predict: A systematic survey of prompting methods in natural language processing." ACM Computing Surveys 55, no. 9 (2023): 1-35.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BC1C71E-E298-6CDC-FC0C-327E0CE17D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633" y="2873128"/>
            <a:ext cx="11518734" cy="2466768"/>
          </a:xfrm>
        </p:spPr>
      </p:pic>
    </p:spTree>
    <p:extLst>
      <p:ext uri="{BB962C8B-B14F-4D97-AF65-F5344CB8AC3E}">
        <p14:creationId xmlns:p14="http://schemas.microsoft.com/office/powerpoint/2010/main" val="4215887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7200" dirty="0">
                <a:solidFill>
                  <a:srgbClr val="C00000"/>
                </a:solidFill>
              </a:rPr>
              <a:t>Reinforcement Learning from Human Feedback (RLHF)</a:t>
            </a:r>
            <a:endParaRPr lang="zh-TW" altLang="en-US" sz="72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06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CBCA8-7231-B9A6-A233-3512084A8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02" y="-3534"/>
            <a:ext cx="11458396" cy="739539"/>
          </a:xfrm>
        </p:spPr>
        <p:txBody>
          <a:bodyPr>
            <a:normAutofit/>
          </a:bodyPr>
          <a:lstStyle/>
          <a:p>
            <a:r>
              <a:rPr lang="en-US" sz="4000" dirty="0" err="1"/>
              <a:t>ChatGPT</a:t>
            </a:r>
            <a:r>
              <a:rPr lang="en-US" sz="4000" dirty="0"/>
              <a:t>: Optimizing Language Models for Dialogue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D3CB92-628A-8AF2-7EED-BB14D6D0B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9A59FB-0B40-6AF7-B0ED-EB961B638F58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https://openai.com/blog/chatgpt/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4C0D1BF-92E5-CE3A-61E9-1CAA9A0CC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8576" y="712853"/>
            <a:ext cx="9854848" cy="58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0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CBCA8-7231-B9A6-A233-3512084A8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02" y="-3534"/>
            <a:ext cx="11458396" cy="739539"/>
          </a:xfrm>
        </p:spPr>
        <p:txBody>
          <a:bodyPr>
            <a:normAutofit/>
          </a:bodyPr>
          <a:lstStyle/>
          <a:p>
            <a:r>
              <a:rPr lang="en-US" sz="3000" dirty="0"/>
              <a:t>Training language models to follow instructions with human feedback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4081C59-A7EC-2E83-B53D-D7E6601602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1278" y="1086739"/>
            <a:ext cx="9489536" cy="564727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D3CB92-628A-8AF2-7EED-BB14D6D0B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9E3DED-29D9-51CC-48BE-A3A538F85B1E}"/>
              </a:ext>
            </a:extLst>
          </p:cNvPr>
          <p:cNvSpPr txBox="1"/>
          <p:nvPr/>
        </p:nvSpPr>
        <p:spPr>
          <a:xfrm>
            <a:off x="2527600" y="563956"/>
            <a:ext cx="61026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</a:rPr>
              <a:t>InstructGPT</a:t>
            </a:r>
            <a:r>
              <a:rPr lang="en-US" sz="3200" b="1" dirty="0">
                <a:solidFill>
                  <a:srgbClr val="C00000"/>
                </a:solidFill>
              </a:rPr>
              <a:t> and GPT 3.5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E7E2E8-FC1B-43C6-19BE-EBCC62AB7A04}"/>
              </a:ext>
            </a:extLst>
          </p:cNvPr>
          <p:cNvSpPr txBox="1"/>
          <p:nvPr/>
        </p:nvSpPr>
        <p:spPr>
          <a:xfrm>
            <a:off x="735795" y="6611779"/>
            <a:ext cx="109089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Ouyang, L., Wu, J., Jiang, X., Almeida, D., Wainwright, C. L., Mishkin, P., ... &amp; Lowe, R. (2022). Training language models to follow instructions with human feedback.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arXiv:2203.02155.</a:t>
            </a:r>
          </a:p>
        </p:txBody>
      </p:sp>
    </p:spTree>
    <p:extLst>
      <p:ext uri="{BB962C8B-B14F-4D97-AF65-F5344CB8AC3E}">
        <p14:creationId xmlns:p14="http://schemas.microsoft.com/office/powerpoint/2010/main" val="370899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98ACD-0AB9-EF2B-3D9F-E398877E7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Reinforcement Learning from Human Feedback (RLHF)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97C14-267C-0D1F-56C5-E73B28FCC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000" dirty="0">
                <a:solidFill>
                  <a:srgbClr val="FF0000"/>
                </a:solidFill>
              </a:rPr>
              <a:t>Pretraining</a:t>
            </a:r>
            <a:r>
              <a:rPr lang="en-US" sz="4000" dirty="0"/>
              <a:t> a </a:t>
            </a:r>
            <a:r>
              <a:rPr lang="en-US" sz="4000" dirty="0">
                <a:solidFill>
                  <a:srgbClr val="FF0000"/>
                </a:solidFill>
              </a:rPr>
              <a:t>Language Model (LM)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/>
              <a:t>Gathering Data and Training a </a:t>
            </a:r>
            <a:r>
              <a:rPr lang="en-US" sz="4000" dirty="0">
                <a:solidFill>
                  <a:srgbClr val="FF0000"/>
                </a:solidFill>
              </a:rPr>
              <a:t>Reward Model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>
                <a:solidFill>
                  <a:srgbClr val="FF0000"/>
                </a:solidFill>
              </a:rPr>
              <a:t>Fine-tuning</a:t>
            </a:r>
            <a:r>
              <a:rPr lang="en-US" sz="4000" dirty="0"/>
              <a:t> the LM with </a:t>
            </a:r>
            <a:r>
              <a:rPr lang="en-US" sz="4000" dirty="0">
                <a:solidFill>
                  <a:srgbClr val="FF0000"/>
                </a:solidFill>
              </a:rPr>
              <a:t>Reinforcement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7B410-274F-1109-CB38-F75E5319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A4A08-3C2C-8EDA-811E-3744E5DB2584}"/>
              </a:ext>
            </a:extLst>
          </p:cNvPr>
          <p:cNvSpPr txBox="1"/>
          <p:nvPr/>
        </p:nvSpPr>
        <p:spPr>
          <a:xfrm>
            <a:off x="3096188" y="6524900"/>
            <a:ext cx="6098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https://huggingface.co/blog/rlhf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22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9065480-F5DA-6CFF-B412-97C0FAAC7D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84" b="3437"/>
          <a:stretch/>
        </p:blipFill>
        <p:spPr>
          <a:xfrm>
            <a:off x="3982001" y="908441"/>
            <a:ext cx="7931930" cy="519609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7B410-274F-1109-CB38-F75E5319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A4A08-3C2C-8EDA-811E-3744E5DB2584}"/>
              </a:ext>
            </a:extLst>
          </p:cNvPr>
          <p:cNvSpPr txBox="1"/>
          <p:nvPr/>
        </p:nvSpPr>
        <p:spPr>
          <a:xfrm>
            <a:off x="3096188" y="6524900"/>
            <a:ext cx="6098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https://huggingface.co/blog/rlhf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0CB9550-3B82-03DA-72A6-554B9944229F}"/>
              </a:ext>
            </a:extLst>
          </p:cNvPr>
          <p:cNvSpPr txBox="1">
            <a:spLocks/>
          </p:cNvSpPr>
          <p:nvPr/>
        </p:nvSpPr>
        <p:spPr>
          <a:xfrm>
            <a:off x="69443" y="245676"/>
            <a:ext cx="4006613" cy="5988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sz="3600" dirty="0"/>
              <a:t>Reinforcement Learning </a:t>
            </a:r>
            <a:br>
              <a:rPr lang="en-US" sz="3600" dirty="0"/>
            </a:br>
            <a:r>
              <a:rPr lang="en-US" sz="3600" dirty="0"/>
              <a:t>from Human Feedback (RLHF)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>
                <a:solidFill>
                  <a:srgbClr val="FF0000"/>
                </a:solidFill>
              </a:rPr>
              <a:t>Step 1. Pretraining</a:t>
            </a:r>
            <a:r>
              <a:rPr lang="en-US" sz="3600" dirty="0"/>
              <a:t> a </a:t>
            </a:r>
            <a:r>
              <a:rPr lang="en-US" sz="3600" dirty="0">
                <a:solidFill>
                  <a:srgbClr val="FF0000"/>
                </a:solidFill>
              </a:rPr>
              <a:t>Language Model (LM)</a:t>
            </a:r>
          </a:p>
        </p:txBody>
      </p:sp>
    </p:spTree>
    <p:extLst>
      <p:ext uri="{BB962C8B-B14F-4D97-AF65-F5344CB8AC3E}">
        <p14:creationId xmlns:p14="http://schemas.microsoft.com/office/powerpoint/2010/main" val="140096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F99424-3866-5804-6570-B0F90B8A3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53" b="6629"/>
          <a:stretch/>
        </p:blipFill>
        <p:spPr>
          <a:xfrm>
            <a:off x="3285641" y="500105"/>
            <a:ext cx="8906360" cy="592082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7B410-274F-1109-CB38-F75E5319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A4A08-3C2C-8EDA-811E-3744E5DB2584}"/>
              </a:ext>
            </a:extLst>
          </p:cNvPr>
          <p:cNvSpPr txBox="1"/>
          <p:nvPr/>
        </p:nvSpPr>
        <p:spPr>
          <a:xfrm>
            <a:off x="3096188" y="6524900"/>
            <a:ext cx="6098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https://huggingface.co/blog/rlhf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401EF5D-7540-EE86-FC78-FF6D41FFE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43" y="245676"/>
            <a:ext cx="4006613" cy="5988807"/>
          </a:xfrm>
        </p:spPr>
        <p:txBody>
          <a:bodyPr>
            <a:normAutofit/>
          </a:bodyPr>
          <a:lstStyle/>
          <a:p>
            <a:r>
              <a:rPr lang="en-US" sz="3600" dirty="0"/>
              <a:t>Reinforcement Learning </a:t>
            </a:r>
            <a:br>
              <a:rPr lang="en-US" sz="3600" dirty="0"/>
            </a:br>
            <a:r>
              <a:rPr lang="en-US" sz="3600" dirty="0"/>
              <a:t>from Human Feedback (RLHF)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>
                <a:solidFill>
                  <a:srgbClr val="FF0000"/>
                </a:solidFill>
              </a:rPr>
              <a:t>Step 2. </a:t>
            </a:r>
            <a:r>
              <a:rPr lang="en-US" sz="3600" dirty="0"/>
              <a:t>Gathering Data and </a:t>
            </a:r>
            <a:br>
              <a:rPr lang="en-US" sz="3600" dirty="0"/>
            </a:br>
            <a:r>
              <a:rPr lang="en-US" sz="3600" dirty="0"/>
              <a:t>Training a </a:t>
            </a:r>
            <a:br>
              <a:rPr lang="en-US" sz="3600" dirty="0"/>
            </a:br>
            <a:r>
              <a:rPr lang="en-US" sz="3600" dirty="0">
                <a:solidFill>
                  <a:srgbClr val="FF0000"/>
                </a:solidFill>
              </a:rPr>
              <a:t>Reward Model</a:t>
            </a:r>
          </a:p>
        </p:txBody>
      </p:sp>
    </p:spTree>
    <p:extLst>
      <p:ext uri="{BB962C8B-B14F-4D97-AF65-F5344CB8AC3E}">
        <p14:creationId xmlns:p14="http://schemas.microsoft.com/office/powerpoint/2010/main" val="374582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98ACD-0AB9-EF2B-3D9F-E398877E7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933" y="245676"/>
            <a:ext cx="4006613" cy="5988807"/>
          </a:xfrm>
        </p:spPr>
        <p:txBody>
          <a:bodyPr>
            <a:normAutofit/>
          </a:bodyPr>
          <a:lstStyle/>
          <a:p>
            <a:r>
              <a:rPr lang="en-US" sz="3600" dirty="0"/>
              <a:t>Reinforcement Learning </a:t>
            </a:r>
            <a:br>
              <a:rPr lang="en-US" sz="3600" dirty="0"/>
            </a:br>
            <a:r>
              <a:rPr lang="en-US" sz="3600" dirty="0"/>
              <a:t>from Human Feedback (RLHF)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>
                <a:solidFill>
                  <a:srgbClr val="FF0000"/>
                </a:solidFill>
              </a:rPr>
              <a:t>Step 3. Fine-tuning </a:t>
            </a:r>
            <a:r>
              <a:rPr lang="en-US" sz="3600" dirty="0"/>
              <a:t>the LM with </a:t>
            </a:r>
            <a:r>
              <a:rPr lang="en-US" sz="3600" dirty="0">
                <a:solidFill>
                  <a:srgbClr val="FF0000"/>
                </a:solidFill>
              </a:rPr>
              <a:t>Reinforcement Learning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7B410-274F-1109-CB38-F75E5319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A4A08-3C2C-8EDA-811E-3744E5DB2584}"/>
              </a:ext>
            </a:extLst>
          </p:cNvPr>
          <p:cNvSpPr txBox="1"/>
          <p:nvPr/>
        </p:nvSpPr>
        <p:spPr>
          <a:xfrm>
            <a:off x="3096188" y="6524900"/>
            <a:ext cx="6098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https://huggingface.co/blog/rlhf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353AF7-FAC6-D9E0-31FA-2343AFF2C2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77" b="3247"/>
          <a:stretch/>
        </p:blipFill>
        <p:spPr>
          <a:xfrm>
            <a:off x="4139531" y="520595"/>
            <a:ext cx="7671093" cy="5988807"/>
          </a:xfrm>
        </p:spPr>
      </p:pic>
    </p:spTree>
    <p:extLst>
      <p:ext uri="{BB962C8B-B14F-4D97-AF65-F5344CB8AC3E}">
        <p14:creationId xmlns:p14="http://schemas.microsoft.com/office/powerpoint/2010/main" val="230765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64709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C00000"/>
                </a:solidFill>
              </a:rPr>
              <a:t>Generative AI (Gen AI)</a:t>
            </a:r>
            <a:br>
              <a:rPr lang="en-US" sz="6000" dirty="0">
                <a:solidFill>
                  <a:srgbClr val="C00000"/>
                </a:solidFill>
              </a:rPr>
            </a:br>
            <a:r>
              <a:rPr lang="en-US" dirty="0"/>
              <a:t>AI Generated Content (AIGC)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1CD1F7-1AB6-6BEE-6FD8-326AAD8CD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82" y="1639570"/>
            <a:ext cx="11981348" cy="4654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</p:spTree>
    <p:extLst>
      <p:ext uri="{BB962C8B-B14F-4D97-AF65-F5344CB8AC3E}">
        <p14:creationId xmlns:p14="http://schemas.microsoft.com/office/powerpoint/2010/main" val="36518486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rgbClr val="C00000"/>
                </a:solidFill>
              </a:rPr>
              <a:t>Generative AI</a:t>
            </a:r>
            <a:br>
              <a:rPr lang="en-US" altLang="zh-TW" sz="12000" dirty="0">
                <a:solidFill>
                  <a:srgbClr val="C00000"/>
                </a:solidFill>
              </a:rPr>
            </a:br>
            <a:r>
              <a:rPr lang="en-US" altLang="zh-TW" sz="7200" dirty="0">
                <a:solidFill>
                  <a:srgbClr val="C00000"/>
                </a:solidFill>
              </a:rPr>
              <a:t>Text, Image, Video, Audio Applications</a:t>
            </a:r>
            <a:endParaRPr lang="zh-TW" altLang="en-US" sz="72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588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 Models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3F4DED-A25B-48B2-5680-A7C17933F55E}"/>
              </a:ext>
            </a:extLst>
          </p:cNvPr>
          <p:cNvSpPr txBox="1"/>
          <p:nvPr/>
        </p:nvSpPr>
        <p:spPr>
          <a:xfrm>
            <a:off x="933157" y="6577158"/>
            <a:ext cx="108234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Gozalo-Brizuela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Roberto, and Eduardo C. Garrido-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Merchan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(2023).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is not all you need. A State of the Art Review of large Generative AI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arXiv:2301.04655 (2023).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4BF010-6004-8E0B-5D8D-F6CDC81B90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17" y="769294"/>
            <a:ext cx="7599767" cy="58548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F1097B-E369-1B88-BB1F-E0B28973CF2A}"/>
              </a:ext>
            </a:extLst>
          </p:cNvPr>
          <p:cNvSpPr txBox="1"/>
          <p:nvPr/>
        </p:nvSpPr>
        <p:spPr>
          <a:xfrm>
            <a:off x="8698612" y="1709309"/>
            <a:ext cx="3255508" cy="21236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</a:rPr>
              <a:t>ChatGPT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br>
              <a:rPr lang="en-US" sz="4400" b="1" dirty="0">
                <a:solidFill>
                  <a:srgbClr val="C00000"/>
                </a:solidFill>
              </a:rPr>
            </a:br>
            <a:r>
              <a:rPr lang="en-US" sz="4400" b="1" dirty="0">
                <a:solidFill>
                  <a:srgbClr val="C00000"/>
                </a:solidFill>
              </a:rPr>
              <a:t>is not </a:t>
            </a:r>
            <a:br>
              <a:rPr lang="en-US" sz="4400" b="1" dirty="0">
                <a:solidFill>
                  <a:srgbClr val="C00000"/>
                </a:solidFill>
              </a:rPr>
            </a:br>
            <a:r>
              <a:rPr lang="en-US" sz="4400" b="1" dirty="0">
                <a:solidFill>
                  <a:srgbClr val="C00000"/>
                </a:solidFill>
              </a:rPr>
              <a:t>all you need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4631B4-5C5B-DB66-5B68-50FBE100D8C8}"/>
              </a:ext>
            </a:extLst>
          </p:cNvPr>
          <p:cNvSpPr txBox="1"/>
          <p:nvPr/>
        </p:nvSpPr>
        <p:spPr>
          <a:xfrm>
            <a:off x="8698612" y="4336139"/>
            <a:ext cx="3255508" cy="21236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Attention </a:t>
            </a:r>
            <a:br>
              <a:rPr lang="en-US" sz="4400" b="1" dirty="0">
                <a:solidFill>
                  <a:srgbClr val="C00000"/>
                </a:solidFill>
              </a:rPr>
            </a:br>
            <a:r>
              <a:rPr lang="en-US" sz="4400" b="1" dirty="0">
                <a:solidFill>
                  <a:srgbClr val="C00000"/>
                </a:solidFill>
              </a:rPr>
              <a:t>is</a:t>
            </a:r>
            <a:br>
              <a:rPr lang="en-US" sz="4400" b="1" dirty="0">
                <a:solidFill>
                  <a:srgbClr val="C00000"/>
                </a:solidFill>
              </a:rPr>
            </a:br>
            <a:r>
              <a:rPr lang="en-US" sz="4400" b="1" dirty="0">
                <a:solidFill>
                  <a:srgbClr val="C00000"/>
                </a:solidFill>
              </a:rPr>
              <a:t>all you need</a:t>
            </a:r>
          </a:p>
        </p:txBody>
      </p:sp>
    </p:spTree>
    <p:extLst>
      <p:ext uri="{BB962C8B-B14F-4D97-AF65-F5344CB8AC3E}">
        <p14:creationId xmlns:p14="http://schemas.microsoft.com/office/powerpoint/2010/main" val="99268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5" y="1747519"/>
            <a:ext cx="3863571" cy="2172463"/>
          </a:xfrm>
        </p:spPr>
        <p:txBody>
          <a:bodyPr>
            <a:normAutofit/>
          </a:bodyPr>
          <a:lstStyle/>
          <a:p>
            <a:r>
              <a:rPr lang="en-US" dirty="0"/>
              <a:t>Generative AI</a:t>
            </a:r>
            <a:br>
              <a:rPr lang="en-US" dirty="0"/>
            </a:br>
            <a:r>
              <a:rPr lang="en-US" dirty="0"/>
              <a:t>Tech Stack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564012"/>
            <a:ext cx="10995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Matt Bornstein, Guido Appenzeller, and Martin Casado (2023), Who Owns the Generative AI Platform?, https://a16z.com/2023/01/19/who-owns-the-generative-ai-platform/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565008-D06F-BE2B-43D5-58DBC58EC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7906" y="309996"/>
            <a:ext cx="7889622" cy="623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001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12" y="134017"/>
            <a:ext cx="11896975" cy="927757"/>
          </a:xfrm>
        </p:spPr>
        <p:txBody>
          <a:bodyPr>
            <a:normAutofit/>
          </a:bodyPr>
          <a:lstStyle/>
          <a:p>
            <a:r>
              <a:rPr lang="en-US" dirty="0"/>
              <a:t>Generative AI Software and Business Factors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564012"/>
            <a:ext cx="10995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(2023), AI is Eating The World,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txt.cohere.com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/ai-is-eating-the-world/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CDC98B-7FAD-05A3-1042-03F4BCD4E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67" y="1613663"/>
            <a:ext cx="11432466" cy="453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1984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12" y="134017"/>
            <a:ext cx="11896975" cy="2017261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</a:t>
            </a:r>
            <a:br>
              <a:rPr lang="en-US" dirty="0"/>
            </a:br>
            <a:r>
              <a:rPr lang="en-US" dirty="0"/>
              <a:t>1. Pre-training Foundation (Pre-trained) Model</a:t>
            </a:r>
            <a:br>
              <a:rPr lang="en-US" dirty="0"/>
            </a:br>
            <a:r>
              <a:rPr lang="en-US" dirty="0"/>
              <a:t>2. Fine-turning Custom (Fine-tuned) Model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564012"/>
            <a:ext cx="10995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(2023), AI is Eating The World,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txt.cohere.com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/ai-is-eating-the-world/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50651A-9FFA-4442-B8DF-7AB486085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12" y="2151278"/>
            <a:ext cx="11903287" cy="426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773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12" y="47767"/>
            <a:ext cx="11896975" cy="1014007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Generative AI </a:t>
            </a:r>
            <a:br>
              <a:rPr lang="en-US" sz="4000" dirty="0"/>
            </a:br>
            <a:r>
              <a:rPr lang="en-US" sz="4000" dirty="0"/>
              <a:t>Fine-tune Custom Models using Proprietary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564012"/>
            <a:ext cx="10995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(2023), AI is Eating The World,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txt.cohere.com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/ai-is-eating-the-world/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630F5C-CBD0-6DA1-AB63-C68EB3453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93" y="1075842"/>
            <a:ext cx="11460283" cy="553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419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12" y="47767"/>
            <a:ext cx="11896975" cy="1014007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Generative AI </a:t>
            </a:r>
            <a:br>
              <a:rPr lang="en-US" sz="4000" dirty="0"/>
            </a:br>
            <a:r>
              <a:rPr lang="en-US" sz="4000" dirty="0"/>
              <a:t>Fine-tune Custom Models using Proprietary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564012"/>
            <a:ext cx="10995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(2023), AI is Eating The World,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txt.cohere.com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/ai-is-eating-the-world/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806F66-48B7-1ABA-38E0-1A7364F2E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731" y="1169332"/>
            <a:ext cx="10094536" cy="539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548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12" y="47767"/>
            <a:ext cx="11896975" cy="755245"/>
          </a:xfrm>
        </p:spPr>
        <p:txBody>
          <a:bodyPr>
            <a:normAutofit/>
          </a:bodyPr>
          <a:lstStyle/>
          <a:p>
            <a:r>
              <a:rPr lang="en-US" sz="4000" dirty="0"/>
              <a:t>Pipeline of Instruction Tuning LLMs.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597262"/>
            <a:ext cx="1099500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Wang,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Yidong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Zhuohao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Zhengran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Zeng, Linyi Yang,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Cunxiang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Wang, Hao Chen,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Chaoya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Jiang et al. "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PandaLM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 An Automatic Evaluation Benchmark for LLM Instruction Tuning Optimization."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arXiv:2306.05087 (2023).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CAB66B-9AF5-7EE6-F797-B5E7C0ABD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473" y="811346"/>
            <a:ext cx="9015241" cy="575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2479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F8EAF-9086-3AAD-C4DC-1FAC07758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79049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QLoRA</a:t>
            </a:r>
            <a:r>
              <a:rPr lang="en-US" dirty="0"/>
              <a:t>: Efficient Finetuning of Quantized LLMs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B73AF-0C99-4CE6-68C8-FAD8ACE4B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7F067A-D0FC-9E09-78F2-B89AA3691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67" y="1302693"/>
            <a:ext cx="11479242" cy="49710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308FAD-B353-0231-59C5-9DB4920A9B8D}"/>
              </a:ext>
            </a:extLst>
          </p:cNvPr>
          <p:cNvSpPr txBox="1"/>
          <p:nvPr/>
        </p:nvSpPr>
        <p:spPr>
          <a:xfrm>
            <a:off x="534389" y="6564012"/>
            <a:ext cx="10995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Dettmers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Tim,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Artidoro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Pagnoni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Ari Holtzman, and Luke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Zettlemoyer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QLoRA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Efficient Finetuning of Quantized LLMs."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arXiv:2305.14314 (2023).</a:t>
            </a:r>
          </a:p>
        </p:txBody>
      </p:sp>
    </p:spTree>
    <p:extLst>
      <p:ext uri="{BB962C8B-B14F-4D97-AF65-F5344CB8AC3E}">
        <p14:creationId xmlns:p14="http://schemas.microsoft.com/office/powerpoint/2010/main" val="42218658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F8EAF-9086-3AAD-C4DC-1FAC07758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2917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QLoRA</a:t>
            </a:r>
            <a:r>
              <a:rPr lang="en-US" dirty="0"/>
              <a:t>: Efficient Finetuning of Quantized LLMs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B73AF-0C99-4CE6-68C8-FAD8ACE4B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54E77A-001A-78F8-A7CB-D749AEB78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240" y="2024870"/>
            <a:ext cx="6229004" cy="45409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A30571-8276-CD38-B5E8-67A0A0F9D29B}"/>
              </a:ext>
            </a:extLst>
          </p:cNvPr>
          <p:cNvSpPr txBox="1"/>
          <p:nvPr/>
        </p:nvSpPr>
        <p:spPr>
          <a:xfrm>
            <a:off x="769519" y="964277"/>
            <a:ext cx="109870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/>
              <a:t>QL</a:t>
            </a:r>
            <a:r>
              <a:rPr lang="en-US" altLang="zh-TW" sz="3200" dirty="0" err="1"/>
              <a:t>o</a:t>
            </a:r>
            <a:r>
              <a:rPr lang="en-US" sz="3200" dirty="0" err="1"/>
              <a:t>RA</a:t>
            </a:r>
            <a:r>
              <a:rPr lang="en-US" sz="3200" dirty="0"/>
              <a:t> reduces the average memory requirements of finetuning a </a:t>
            </a:r>
            <a:r>
              <a:rPr lang="en-US" sz="3200" b="1" dirty="0">
                <a:solidFill>
                  <a:srgbClr val="C00000"/>
                </a:solidFill>
              </a:rPr>
              <a:t>65B</a:t>
            </a:r>
            <a:r>
              <a:rPr lang="en-US" sz="3200" dirty="0"/>
              <a:t> parameter model from &gt;780GB of </a:t>
            </a:r>
            <a:r>
              <a:rPr lang="en-US" sz="3200" b="1" dirty="0">
                <a:solidFill>
                  <a:srgbClr val="C00000"/>
                </a:solidFill>
              </a:rPr>
              <a:t>GPU memory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/>
              <a:t>to </a:t>
            </a:r>
            <a:r>
              <a:rPr lang="en-US" sz="3200" b="1" dirty="0">
                <a:solidFill>
                  <a:srgbClr val="C00000"/>
                </a:solidFill>
              </a:rPr>
              <a:t>&lt;48GB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BC1BE8-5CA1-3C59-3F73-5E0B4BE7692D}"/>
              </a:ext>
            </a:extLst>
          </p:cNvPr>
          <p:cNvSpPr txBox="1"/>
          <p:nvPr/>
        </p:nvSpPr>
        <p:spPr>
          <a:xfrm>
            <a:off x="534389" y="6564012"/>
            <a:ext cx="10995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Dettmers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Tim,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Artidoro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Pagnoni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Ari Holtzman, and Luke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Zettlemoyer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QLoRA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Efficient Finetuning of Quantized LLMs."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arXiv:2305.14314 (2023).</a:t>
            </a:r>
          </a:p>
        </p:txBody>
      </p:sp>
    </p:spTree>
    <p:extLst>
      <p:ext uri="{BB962C8B-B14F-4D97-AF65-F5344CB8AC3E}">
        <p14:creationId xmlns:p14="http://schemas.microsoft.com/office/powerpoint/2010/main" val="301298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558184"/>
          </a:xfrm>
        </p:spPr>
        <p:txBody>
          <a:bodyPr>
            <a:normAutofit/>
          </a:bodyPr>
          <a:lstStyle/>
          <a:p>
            <a:r>
              <a:rPr lang="en-US" dirty="0"/>
              <a:t>The history of Generative AI </a:t>
            </a:r>
            <a:br>
              <a:rPr lang="en-US" dirty="0"/>
            </a:br>
            <a:r>
              <a:rPr lang="en-US" dirty="0"/>
              <a:t>in CV, NLP and VL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EBF675-AEEE-F770-691A-840B8CEC6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07" y="1827684"/>
            <a:ext cx="11905585" cy="425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722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F8EAF-9086-3AAD-C4DC-1FAC07758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79049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QLoRA</a:t>
            </a:r>
            <a:r>
              <a:rPr lang="en-US" dirty="0"/>
              <a:t>: Efficient Finetuning of Quantized LLMs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B73AF-0C99-4CE6-68C8-FAD8ACE4B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920F3E-A768-488C-3291-D928A31CE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40" y="1014153"/>
            <a:ext cx="9257477" cy="55480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B311C6-87A5-501C-51AA-4CEE51CD1BC8}"/>
              </a:ext>
            </a:extLst>
          </p:cNvPr>
          <p:cNvSpPr txBox="1"/>
          <p:nvPr/>
        </p:nvSpPr>
        <p:spPr>
          <a:xfrm>
            <a:off x="534389" y="6564012"/>
            <a:ext cx="10995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Dettmers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Tim,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Artidoro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Pagnoni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Ari Holtzman, and Luke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Zettlemoyer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QLoRA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Efficient Finetuning of Quantized LLMs."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arXiv:2305.14314 (2023).</a:t>
            </a:r>
          </a:p>
        </p:txBody>
      </p:sp>
    </p:spTree>
    <p:extLst>
      <p:ext uri="{BB962C8B-B14F-4D97-AF65-F5344CB8AC3E}">
        <p14:creationId xmlns:p14="http://schemas.microsoft.com/office/powerpoint/2010/main" val="368979780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F8EAF-9086-3AAD-C4DC-1FAC07758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11743"/>
          </a:xfrm>
        </p:spPr>
        <p:txBody>
          <a:bodyPr>
            <a:normAutofit fontScale="90000"/>
          </a:bodyPr>
          <a:lstStyle/>
          <a:p>
            <a:r>
              <a:rPr lang="en-US" dirty="0"/>
              <a:t>Orca: Progressive Learning </a:t>
            </a:r>
            <a:br>
              <a:rPr lang="en-US" dirty="0"/>
            </a:br>
            <a:r>
              <a:rPr lang="en-US" dirty="0"/>
              <a:t>from Complex Explanation Traces of GPT-4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B73AF-0C99-4CE6-68C8-FAD8ACE4B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0341B0-BCED-C733-7991-697A8549B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99" y="1463041"/>
            <a:ext cx="11785601" cy="48213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0622B5-633F-6114-635F-F0EE51EDD311}"/>
              </a:ext>
            </a:extLst>
          </p:cNvPr>
          <p:cNvSpPr txBox="1"/>
          <p:nvPr/>
        </p:nvSpPr>
        <p:spPr>
          <a:xfrm>
            <a:off x="534389" y="6602649"/>
            <a:ext cx="1099500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Mukherjee,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Subhabrata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Arindam Mitra, Ganesh Jawahar, Sahaj Agarwal, Hamid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Palangi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and Ahmed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Awadallah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"Orca: Progressive Learning from Complex Explanation Traces of GPT-4."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arXiv:2306.02707 (2023).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CE093B-3019-EDD7-5EEE-93E2F5152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830" y="11292"/>
            <a:ext cx="929794" cy="89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9398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F8EAF-9086-3AAD-C4DC-1FAC07758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79049"/>
          </a:xfrm>
        </p:spPr>
        <p:txBody>
          <a:bodyPr>
            <a:normAutofit/>
          </a:bodyPr>
          <a:lstStyle/>
          <a:p>
            <a:r>
              <a:rPr lang="en-US" dirty="0"/>
              <a:t>Orca-13B and </a:t>
            </a:r>
            <a:r>
              <a:rPr lang="en-US" dirty="0" err="1"/>
              <a:t>ChatGPT</a:t>
            </a:r>
            <a:r>
              <a:rPr lang="en-US" dirty="0"/>
              <a:t> for GRE and GMAT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B73AF-0C99-4CE6-68C8-FAD8ACE4B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B311C6-87A5-501C-51AA-4CEE51CD1BC8}"/>
              </a:ext>
            </a:extLst>
          </p:cNvPr>
          <p:cNvSpPr txBox="1"/>
          <p:nvPr/>
        </p:nvSpPr>
        <p:spPr>
          <a:xfrm>
            <a:off x="534389" y="6602649"/>
            <a:ext cx="1099500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Mukherjee,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Subhabrata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Arindam Mitra, Ganesh Jawahar, Sahaj Agarwal, Hamid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Palangi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and Ahmed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Awadallah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"Orca: Progressive Learning from Complex Explanation Traces of GPT-4."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arXiv:2306.02707 (2023).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692AD2-B540-DFF4-EA49-8E12556FB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47" y="1580804"/>
            <a:ext cx="11067644" cy="4354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71FEEB-1EE9-90F9-7FC3-F6D0643A3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1292" y="3849196"/>
            <a:ext cx="929794" cy="89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97909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3F4DED-A25B-48B2-5680-A7C17933F55E}"/>
              </a:ext>
            </a:extLst>
          </p:cNvPr>
          <p:cNvSpPr txBox="1"/>
          <p:nvPr/>
        </p:nvSpPr>
        <p:spPr>
          <a:xfrm>
            <a:off x="933157" y="6577158"/>
            <a:ext cx="1032568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https://base10.vc/post/generative-ai-mission-critical/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E284E4-6818-97FA-2422-687E9AB11F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872" y="1033669"/>
            <a:ext cx="11796256" cy="531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68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3F4DED-A25B-48B2-5680-A7C17933F55E}"/>
              </a:ext>
            </a:extLst>
          </p:cNvPr>
          <p:cNvSpPr txBox="1"/>
          <p:nvPr/>
        </p:nvSpPr>
        <p:spPr>
          <a:xfrm>
            <a:off x="933157" y="6577158"/>
            <a:ext cx="1032568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https://base10.vc/post/generative-ai-mission-critical/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E284E4-6818-97FA-2422-687E9AB11F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664" y="1571498"/>
            <a:ext cx="11756671" cy="452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86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3F4DED-A25B-48B2-5680-A7C17933F55E}"/>
              </a:ext>
            </a:extLst>
          </p:cNvPr>
          <p:cNvSpPr txBox="1"/>
          <p:nvPr/>
        </p:nvSpPr>
        <p:spPr>
          <a:xfrm>
            <a:off x="933157" y="6577158"/>
            <a:ext cx="1032568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https://base10.vc/post/generative-ai-mission-critical/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E284E4-6818-97FA-2422-687E9AB11F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664" y="1888437"/>
            <a:ext cx="11756671" cy="406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06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6"/>
            <a:ext cx="11222181" cy="1307709"/>
          </a:xfrm>
        </p:spPr>
        <p:txBody>
          <a:bodyPr>
            <a:normAutofit fontScale="90000"/>
          </a:bodyPr>
          <a:lstStyle/>
          <a:p>
            <a:r>
              <a:rPr lang="en-US" dirty="0"/>
              <a:t>DALL·E 2</a:t>
            </a:r>
            <a:br>
              <a:rPr lang="en-US" dirty="0"/>
            </a:br>
            <a:r>
              <a:rPr lang="en-US" sz="2700" b="0" dirty="0"/>
              <a:t>Create original, realistic images and art from a text description. </a:t>
            </a:r>
            <a:br>
              <a:rPr lang="en-US" sz="2700" b="0" dirty="0"/>
            </a:br>
            <a:r>
              <a:rPr lang="en-US" sz="2700" b="0" dirty="0"/>
              <a:t>It can combine concepts, attributes, and styles.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72323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https://openai.com/dall-e-2/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137F8C-B0BC-77DD-DD2B-365FE8DE185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0166" y="1440438"/>
            <a:ext cx="8570626" cy="511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5173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38" y="56101"/>
            <a:ext cx="11775939" cy="1037203"/>
          </a:xfrm>
        </p:spPr>
        <p:txBody>
          <a:bodyPr>
            <a:normAutofit/>
          </a:bodyPr>
          <a:lstStyle/>
          <a:p>
            <a:r>
              <a:rPr lang="en-US" dirty="0"/>
              <a:t>The Model Structure of DALL-E-2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A1F62C-748C-6495-A394-DC43F5336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86" y="1606984"/>
            <a:ext cx="11235827" cy="47948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A1D247-BC64-18FE-B967-0DAA8B39544C}"/>
              </a:ext>
            </a:extLst>
          </p:cNvPr>
          <p:cNvSpPr txBox="1"/>
          <p:nvPr/>
        </p:nvSpPr>
        <p:spPr>
          <a:xfrm>
            <a:off x="534390" y="1526040"/>
            <a:ext cx="39183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CLIP Pre-training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C4B87A-5700-78CC-682E-B2060AB82DCB}"/>
              </a:ext>
            </a:extLst>
          </p:cNvPr>
          <p:cNvSpPr txBox="1"/>
          <p:nvPr/>
        </p:nvSpPr>
        <p:spPr>
          <a:xfrm>
            <a:off x="478086" y="5637552"/>
            <a:ext cx="39746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Image Generation</a:t>
            </a:r>
          </a:p>
        </p:txBody>
      </p:sp>
    </p:spTree>
    <p:extLst>
      <p:ext uri="{BB962C8B-B14F-4D97-AF65-F5344CB8AC3E}">
        <p14:creationId xmlns:p14="http://schemas.microsoft.com/office/powerpoint/2010/main" val="331993785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Stable Diffusion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32567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https://huggingface.co/spaces/stabilityai/stable-diffusion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C78147-DE36-C043-1D08-02DD89F6D2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6767" y="758167"/>
            <a:ext cx="8617424" cy="572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5475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Stable Diffusion </a:t>
            </a:r>
            <a:r>
              <a:rPr lang="en-US" dirty="0" err="1"/>
              <a:t>Colab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32567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https://github.com/woctezuma/stable-diffusion-colab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B7F582-EE2A-0807-6242-54F148398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89" y="859041"/>
            <a:ext cx="11271763" cy="5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81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1764857"/>
          </a:xfrm>
        </p:spPr>
        <p:txBody>
          <a:bodyPr>
            <a:normAutofit/>
          </a:bodyPr>
          <a:lstStyle/>
          <a:p>
            <a:r>
              <a:rPr lang="en-US" dirty="0"/>
              <a:t>Generative AI </a:t>
            </a:r>
            <a:br>
              <a:rPr lang="en-US" dirty="0"/>
            </a:br>
            <a:r>
              <a:rPr lang="en-US" dirty="0"/>
              <a:t>Foundation Models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DFE21F-BCF9-326B-9959-AF9A11BA0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4" y="1920348"/>
            <a:ext cx="11966009" cy="440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7641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Stable Diffusion Reimagine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32567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https://clipdrop.co/stable-diffusion-reimagine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9D3BAA-C4D5-E982-A16C-07D0EBD7BF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1499" y="757117"/>
            <a:ext cx="9309001" cy="573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55065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65894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Lexica Art: Search Stable Diffusion images and prompts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59863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https://lexica.art/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6D22AE-436A-3DD8-59B1-CA3EA840B4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561" y="712162"/>
            <a:ext cx="10296912" cy="574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2915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658945"/>
          </a:xfrm>
        </p:spPr>
        <p:txBody>
          <a:bodyPr>
            <a:normAutofit fontScale="90000"/>
          </a:bodyPr>
          <a:lstStyle/>
          <a:p>
            <a:r>
              <a:rPr lang="en-US" sz="4000" dirty="0" err="1">
                <a:solidFill>
                  <a:schemeClr val="accent1"/>
                </a:solidFill>
              </a:rPr>
              <a:t>Civitai</a:t>
            </a:r>
            <a:r>
              <a:rPr lang="en-US" sz="4000" dirty="0">
                <a:solidFill>
                  <a:schemeClr val="accent1"/>
                </a:solidFill>
              </a:rPr>
              <a:t>: Stable Diffusion AI Art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59863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https://civitai.com/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1B8C8E-F76E-CF12-59A0-C6DD3C304A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972" y="764152"/>
            <a:ext cx="10083300" cy="570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52253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8B333-4443-4199-AC8D-75788F772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82834"/>
          </a:xfrm>
        </p:spPr>
        <p:txBody>
          <a:bodyPr>
            <a:normAutofit fontScale="90000"/>
          </a:bodyPr>
          <a:lstStyle/>
          <a:p>
            <a:r>
              <a:rPr lang="en-US" dirty="0"/>
              <a:t>NLG from a Multilingual, </a:t>
            </a:r>
            <a:br>
              <a:rPr lang="en-US" dirty="0"/>
            </a:br>
            <a:r>
              <a:rPr lang="en-US" dirty="0"/>
              <a:t>Multimodal and Multi-task perspective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BF2EC-7ACA-703E-808D-85C84FB9B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6C63C7-DD60-DDA3-51DD-8FCDDB9014CC}"/>
              </a:ext>
            </a:extLst>
          </p:cNvPr>
          <p:cNvSpPr txBox="1"/>
          <p:nvPr/>
        </p:nvSpPr>
        <p:spPr>
          <a:xfrm>
            <a:off x="834189" y="6480118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Erdem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Erkut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Menekse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Semih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Yagcioglu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Anette Frank, Letitia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Parcalabescu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Barbara Plank, Andrii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Babii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et al.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"Neural Natural Language Generation: A Survey on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Multilinguality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Multimodality, Controllability and Learning." Journal of Artificial Intelligence Research 73 (2022): 1131-1207.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065A38-D125-7CA7-9330-22DF854F1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1341898"/>
            <a:ext cx="11345732" cy="513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8424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8B333-4443-4199-AC8D-75788F772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82834"/>
          </a:xfrm>
        </p:spPr>
        <p:txBody>
          <a:bodyPr>
            <a:normAutofit fontScale="90000"/>
          </a:bodyPr>
          <a:lstStyle/>
          <a:p>
            <a:r>
              <a:rPr lang="en-US" dirty="0"/>
              <a:t>Text-and-Video Dialog Generation Models </a:t>
            </a:r>
            <a:br>
              <a:rPr lang="en-US" dirty="0"/>
            </a:br>
            <a:r>
              <a:rPr lang="en-US" dirty="0"/>
              <a:t>with Hierarchical Attention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BF2EC-7ACA-703E-808D-85C84FB9B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6C63C7-DD60-DDA3-51DD-8FCDDB9014CC}"/>
              </a:ext>
            </a:extLst>
          </p:cNvPr>
          <p:cNvSpPr txBox="1"/>
          <p:nvPr/>
        </p:nvSpPr>
        <p:spPr>
          <a:xfrm>
            <a:off x="834189" y="6480118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Erdem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Erkut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Menekse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Semih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Yagcioglu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Anette Frank, Letitia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Parcalabescu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Barbara Plank, Andrii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Babii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et al.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"Neural Natural Language Generation: A Survey on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Multilinguality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Multimodality, Controllability and Learning." Journal of Artificial Intelligence Research 73 (2022): 1131-1207.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EA5D4C-97C8-66E3-5299-26D75152E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58" y="1585857"/>
            <a:ext cx="10876136" cy="489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6143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13460"/>
            <a:ext cx="11222181" cy="1166669"/>
          </a:xfrm>
        </p:spPr>
        <p:txBody>
          <a:bodyPr>
            <a:normAutofit fontScale="90000"/>
          </a:bodyPr>
          <a:lstStyle/>
          <a:p>
            <a:r>
              <a:rPr lang="en-US" dirty="0"/>
              <a:t>Multimodal Few-Shot Learning with </a:t>
            </a:r>
            <a:br>
              <a:rPr lang="en-US" dirty="0"/>
            </a:br>
            <a:r>
              <a:rPr lang="en-US" dirty="0"/>
              <a:t>Frozen Language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85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752432" y="6457890"/>
            <a:ext cx="106871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Maria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Tsimpoukelli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Jacob L.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Menick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Serkan Cabi, S. M.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Eslami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Oriol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Vinyals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Felix Hill (2021). "Multimodal few-shot learning with frozen language models."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Advances in Neural Information Processing Systems 34 (2021): 200-212.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E6C29E-666D-5465-B64E-84E0FCE77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96" y="1322994"/>
            <a:ext cx="11759610" cy="4000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8F3DB6-1740-861B-AC18-8348DE267D20}"/>
              </a:ext>
            </a:extLst>
          </p:cNvPr>
          <p:cNvSpPr txBox="1"/>
          <p:nvPr/>
        </p:nvSpPr>
        <p:spPr>
          <a:xfrm>
            <a:off x="357915" y="5272663"/>
            <a:ext cx="114761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Curated samples with about five seeds required to get past well-known language model failure modes of either repeating text for the prompt or emitting text that does not pertain to the image. </a:t>
            </a:r>
          </a:p>
          <a:p>
            <a:r>
              <a:rPr lang="en-US" dirty="0">
                <a:solidFill>
                  <a:schemeClr val="accent1"/>
                </a:solidFill>
              </a:rPr>
              <a:t>These samples demonstrate the ability to generate open-ended outputs that adapt to both images and text, and to make use of facts that it has learned during language-only pre-training.</a:t>
            </a:r>
          </a:p>
        </p:txBody>
      </p:sp>
    </p:spTree>
    <p:extLst>
      <p:ext uri="{BB962C8B-B14F-4D97-AF65-F5344CB8AC3E}">
        <p14:creationId xmlns:p14="http://schemas.microsoft.com/office/powerpoint/2010/main" val="333595473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6"/>
            <a:ext cx="10447606" cy="1167359"/>
          </a:xfrm>
        </p:spPr>
        <p:txBody>
          <a:bodyPr>
            <a:noAutofit/>
          </a:bodyPr>
          <a:lstStyle/>
          <a:p>
            <a:r>
              <a:rPr lang="en-US" dirty="0"/>
              <a:t>Multimodal Pipeline </a:t>
            </a:r>
            <a:br>
              <a:rPr lang="en-US" sz="3800" dirty="0"/>
            </a:br>
            <a:r>
              <a:rPr lang="en-US" sz="3200" b="0" dirty="0"/>
              <a:t>that includes three different modalities (Image, Text. Audio)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7CB9B4-F92E-140E-F35E-EA60ADDA6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020" y="1261230"/>
            <a:ext cx="6679882" cy="513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9862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6"/>
            <a:ext cx="10447606" cy="1167359"/>
          </a:xfrm>
        </p:spPr>
        <p:txBody>
          <a:bodyPr>
            <a:noAutofit/>
          </a:bodyPr>
          <a:lstStyle/>
          <a:p>
            <a:r>
              <a:rPr lang="en-US" dirty="0"/>
              <a:t>Video and Audio Multimodal Fusion 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5A881A-4B39-65AF-3692-E2A1B187C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35" y="2144151"/>
            <a:ext cx="11881527" cy="312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0402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6"/>
            <a:ext cx="10447606" cy="1167359"/>
          </a:xfrm>
        </p:spPr>
        <p:txBody>
          <a:bodyPr>
            <a:noAutofit/>
          </a:bodyPr>
          <a:lstStyle/>
          <a:p>
            <a:r>
              <a:rPr lang="en-US" dirty="0"/>
              <a:t>Visual and Textual Representation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40D961-513F-15B0-73B7-1F8C5F322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866" y="1195495"/>
            <a:ext cx="8356265" cy="496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92490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7"/>
            <a:ext cx="10447606" cy="918996"/>
          </a:xfrm>
        </p:spPr>
        <p:txBody>
          <a:bodyPr>
            <a:noAutofit/>
          </a:bodyPr>
          <a:lstStyle/>
          <a:p>
            <a:r>
              <a:rPr lang="en-US" dirty="0"/>
              <a:t>Hybrid Multimodal Data Fusion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26A135-8C70-7EC2-5B11-0DA878C56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309" y="928990"/>
            <a:ext cx="5371382" cy="5528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E5B78B-52EB-8F20-77A2-91F780D4C727}"/>
              </a:ext>
            </a:extLst>
          </p:cNvPr>
          <p:cNvSpPr txBox="1"/>
          <p:nvPr/>
        </p:nvSpPr>
        <p:spPr>
          <a:xfrm>
            <a:off x="1709847" y="1195495"/>
            <a:ext cx="170046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Text</a:t>
            </a:r>
          </a:p>
          <a:p>
            <a:endParaRPr lang="en-US" sz="2800" b="1" dirty="0">
              <a:solidFill>
                <a:schemeClr val="accent1"/>
              </a:solidFill>
            </a:endParaRPr>
          </a:p>
          <a:p>
            <a:r>
              <a:rPr lang="en-US" sz="2800" b="1" dirty="0">
                <a:solidFill>
                  <a:schemeClr val="accent1"/>
                </a:solidFill>
              </a:rPr>
              <a:t>Audio</a:t>
            </a:r>
          </a:p>
          <a:p>
            <a:endParaRPr lang="en-US" sz="2800" b="1" dirty="0">
              <a:solidFill>
                <a:schemeClr val="accent1"/>
              </a:solidFill>
            </a:endParaRPr>
          </a:p>
          <a:p>
            <a:r>
              <a:rPr lang="en-US" sz="2800" b="1" dirty="0">
                <a:solidFill>
                  <a:schemeClr val="accent1"/>
                </a:solidFill>
              </a:rPr>
              <a:t>Image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8D8346-BE1B-CE5A-6675-5001F4822096}"/>
              </a:ext>
            </a:extLst>
          </p:cNvPr>
          <p:cNvSpPr txBox="1"/>
          <p:nvPr/>
        </p:nvSpPr>
        <p:spPr>
          <a:xfrm>
            <a:off x="1709847" y="3962758"/>
            <a:ext cx="170046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Text</a:t>
            </a:r>
          </a:p>
          <a:p>
            <a:endParaRPr lang="en-US" sz="2800" b="1" dirty="0"/>
          </a:p>
          <a:p>
            <a:r>
              <a:rPr lang="en-US" sz="2800" b="1" dirty="0"/>
              <a:t>Speech</a:t>
            </a:r>
          </a:p>
          <a:p>
            <a:endParaRPr lang="en-US" sz="2800" b="1" dirty="0"/>
          </a:p>
          <a:p>
            <a:r>
              <a:rPr lang="en-US" sz="2800" b="1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4200321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2"/>
            <a:ext cx="11222181" cy="833470"/>
          </a:xfrm>
        </p:spPr>
        <p:txBody>
          <a:bodyPr>
            <a:normAutofit/>
          </a:bodyPr>
          <a:lstStyle/>
          <a:p>
            <a:r>
              <a:rPr lang="en-US" dirty="0"/>
              <a:t>Categories of Vision Generative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036D6D-9DB9-845E-E9A4-4B79EE8D7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140" y="910880"/>
            <a:ext cx="10057657" cy="559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9850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6"/>
            <a:ext cx="10447606" cy="926289"/>
          </a:xfrm>
        </p:spPr>
        <p:txBody>
          <a:bodyPr>
            <a:noAutofit/>
          </a:bodyPr>
          <a:lstStyle/>
          <a:p>
            <a:r>
              <a:rPr lang="en-US" dirty="0"/>
              <a:t>Multimodal Transfer Learning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74AEB9-B908-04B1-A05F-2C05DC355C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222" y="954425"/>
            <a:ext cx="5661554" cy="550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5055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16" y="139061"/>
            <a:ext cx="10803248" cy="1431696"/>
          </a:xfrm>
        </p:spPr>
        <p:txBody>
          <a:bodyPr>
            <a:noAutofit/>
          </a:bodyPr>
          <a:lstStyle/>
          <a:p>
            <a:r>
              <a:rPr lang="en-US" sz="4400" dirty="0"/>
              <a:t>CLIP: Learning Transferable Visual Models From Natural Language Supervision</a:t>
            </a:r>
            <a:endParaRPr lang="en-US" sz="4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Radford, Alec, Jong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Wook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Kim, Chris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Hallacy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Aditya Ramesh, Gabriel Goh,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Sandhini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Agarwal, Girish Sastry et al. (2021) "Learning transferable visual models from natural language supervision." In International Conference on Machine Learning, pp. 8748-8763. PMLR.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DEC82E-2738-C10D-C46F-D688D4849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12" y="1921083"/>
            <a:ext cx="11776973" cy="429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0442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16" y="139061"/>
            <a:ext cx="10803248" cy="1431696"/>
          </a:xfrm>
        </p:spPr>
        <p:txBody>
          <a:bodyPr>
            <a:noAutofit/>
          </a:bodyPr>
          <a:lstStyle/>
          <a:p>
            <a:r>
              <a:rPr lang="en-US" sz="4400" dirty="0" err="1"/>
              <a:t>ViLT</a:t>
            </a:r>
            <a:r>
              <a:rPr lang="en-US" sz="4400" dirty="0"/>
              <a:t>: Vision-and-Language Transformer Without Convolution or Region Supervision</a:t>
            </a:r>
            <a:endParaRPr lang="en-US" sz="4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Kim,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Wonjae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Bokyung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Son,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Ildoo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Kim (2021).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Vilt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Vision-and-language transformer without convolution or region supervision."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In International Conference on Machine Learning, pp. 5583-5594. PMLR.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C239B9-2565-58A6-5498-22ECF5800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90" y="2240987"/>
            <a:ext cx="11979818" cy="344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0852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20817"/>
            <a:ext cx="11222181" cy="1136484"/>
          </a:xfrm>
        </p:spPr>
        <p:txBody>
          <a:bodyPr>
            <a:normAutofit fontScale="90000"/>
          </a:bodyPr>
          <a:lstStyle/>
          <a:p>
            <a:r>
              <a:rPr lang="en-US" dirty="0"/>
              <a:t>wav2vec 2.0: </a:t>
            </a:r>
            <a:br>
              <a:rPr lang="en-US" dirty="0"/>
            </a:br>
            <a:r>
              <a:rPr lang="en-US" sz="3300" dirty="0"/>
              <a:t>A framework for self-supervised learning of speech representations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4189" y="6480118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Baevski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Alexei,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Abdelrahman Mohamed, and Michael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Auli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"wav2vec 2.0: A framework for self-supervised learning of speech representations." Advances in Neural Information Processing Systems 33 (2020): 12449-12460.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3160C12-6EF0-BE7B-771E-2E8505018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9959" y="1555538"/>
            <a:ext cx="9148333" cy="4708468"/>
          </a:xfrm>
        </p:spPr>
      </p:pic>
    </p:spTree>
    <p:extLst>
      <p:ext uri="{BB962C8B-B14F-4D97-AF65-F5344CB8AC3E}">
        <p14:creationId xmlns:p14="http://schemas.microsoft.com/office/powerpoint/2010/main" val="377767911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15" y="60872"/>
            <a:ext cx="11604170" cy="948389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Whisper: </a:t>
            </a:r>
            <a:br>
              <a:rPr lang="en-US" sz="3300" dirty="0"/>
            </a:br>
            <a:r>
              <a:rPr lang="en-US" sz="3300" dirty="0"/>
              <a:t>Robust Speech Recognition via Large-Scale Weak Supervision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534389" y="6628390"/>
            <a:ext cx="109196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Radford, Alec, Jong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Wook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Kim, Tao Xu, Greg Brockman, Christine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McLeavey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Ilya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Sutskever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Robust speech recognition via large-scale weak supervision. Tech. Rep., Technical report,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OpenAI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2022.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CD7758-6159-BAFD-E5B4-0B7B594EC9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5829" y="1023117"/>
            <a:ext cx="7559117" cy="565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53434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177116"/>
          </a:xfrm>
        </p:spPr>
        <p:txBody>
          <a:bodyPr>
            <a:normAutofit fontScale="90000"/>
          </a:bodyPr>
          <a:lstStyle/>
          <a:p>
            <a:r>
              <a:rPr lang="en-US" dirty="0"/>
              <a:t>Microsoft Azure </a:t>
            </a:r>
            <a:br>
              <a:rPr lang="en-US" dirty="0"/>
            </a:br>
            <a:r>
              <a:rPr lang="en-US" dirty="0"/>
              <a:t>Text to Speech (TTS)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https://azure.microsoft.com/en-gb/products/cognitive-services/text-to-speech/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EBF9B8-17A1-4251-35AA-D66276E3F4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527" y="1310542"/>
            <a:ext cx="10410889" cy="521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4883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0DAB6D-BEE4-494C-9FA9-379DC158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4EDD3B-FA6F-F948-B1A9-0C0567BAA6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66" y="995184"/>
            <a:ext cx="11375880" cy="567815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8AE3BB1-5239-D646-81BD-3D786715A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3598"/>
          </a:xfrm>
        </p:spPr>
        <p:txBody>
          <a:bodyPr/>
          <a:lstStyle/>
          <a:p>
            <a:r>
              <a:rPr lang="en-US" dirty="0"/>
              <a:t>Hugging Face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93AD6C-28F2-7246-B0FA-FA565B6E7EF1}"/>
              </a:ext>
            </a:extLst>
          </p:cNvPr>
          <p:cNvSpPr txBox="1"/>
          <p:nvPr/>
        </p:nvSpPr>
        <p:spPr>
          <a:xfrm>
            <a:off x="2693551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https://huggingface.co/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98690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072031"/>
          </a:xfrm>
        </p:spPr>
        <p:txBody>
          <a:bodyPr>
            <a:normAutofit fontScale="90000"/>
          </a:bodyPr>
          <a:lstStyle/>
          <a:p>
            <a:r>
              <a:rPr lang="en-US" dirty="0"/>
              <a:t>BLOOM</a:t>
            </a:r>
            <a:br>
              <a:rPr lang="en-US" dirty="0"/>
            </a:br>
            <a:r>
              <a:rPr lang="en-US" sz="2900" dirty="0" err="1"/>
              <a:t>BigScience</a:t>
            </a:r>
            <a:r>
              <a:rPr lang="en-US" sz="2900" dirty="0"/>
              <a:t> Large Open-science Open-access Multilingual Language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https://huggingface.co/bigscience/bloom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D15ACA-4FE4-2F82-32F2-9B58F6FB80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348" y="1192848"/>
            <a:ext cx="11123222" cy="528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2103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72785"/>
          </a:xfrm>
        </p:spPr>
        <p:txBody>
          <a:bodyPr>
            <a:normAutofit/>
          </a:bodyPr>
          <a:lstStyle/>
          <a:p>
            <a:r>
              <a:rPr lang="en-US" dirty="0" err="1"/>
              <a:t>OpenAI</a:t>
            </a:r>
            <a:r>
              <a:rPr lang="en-US" dirty="0"/>
              <a:t> Whisper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https://huggingface.co/spaces/openai/whisper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CCD813-1904-245A-B249-99712C328B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89" y="928886"/>
            <a:ext cx="11528240" cy="555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1302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39" y="56101"/>
            <a:ext cx="4346806" cy="6345688"/>
          </a:xfrm>
        </p:spPr>
        <p:txBody>
          <a:bodyPr>
            <a:normAutofit/>
          </a:bodyPr>
          <a:lstStyle/>
          <a:p>
            <a:r>
              <a:rPr lang="en-US" dirty="0"/>
              <a:t>Generative AI</a:t>
            </a:r>
            <a:br>
              <a:rPr lang="en-US" dirty="0"/>
            </a:br>
            <a:r>
              <a:rPr lang="en-US" dirty="0"/>
              <a:t>Research Areas, </a:t>
            </a:r>
            <a:br>
              <a:rPr lang="en-US" dirty="0"/>
            </a:br>
            <a:r>
              <a:rPr lang="en-US" dirty="0"/>
              <a:t>Applications and </a:t>
            </a:r>
            <a:br>
              <a:rPr lang="en-US" dirty="0"/>
            </a:br>
            <a:r>
              <a:rPr lang="en-US" dirty="0"/>
              <a:t>Companies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2817F3-2DD5-4399-4CDE-2AD01CDD5D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6514" y="396134"/>
            <a:ext cx="7474348" cy="602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723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45365</TotalTime>
  <Words>7170</Words>
  <Application>Microsoft Macintosh PowerPoint</Application>
  <PresentationFormat>Widescreen</PresentationFormat>
  <Paragraphs>642</Paragraphs>
  <Slides>142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142</vt:i4>
      </vt:variant>
    </vt:vector>
  </HeadingPairs>
  <TitlesOfParts>
    <vt:vector size="149" baseType="lpstr">
      <vt:lpstr>HEITI TC MEDIUM</vt:lpstr>
      <vt:lpstr>Arial</vt:lpstr>
      <vt:lpstr>Barlow</vt:lpstr>
      <vt:lpstr>Calibri</vt:lpstr>
      <vt:lpstr>Helvetica Neue LT Std 65 Medium</vt:lpstr>
      <vt:lpstr>Source Sans Pro</vt:lpstr>
      <vt:lpstr>Office Theme</vt:lpstr>
      <vt:lpstr>ChatGPT和生成式AI 在綠色金融與ESG的應用 ChatGPT and Generative AI for Green Finance and ESG Applications</vt:lpstr>
      <vt:lpstr>戴敏育 博士 Min-Yuh Day, Ph.D.</vt:lpstr>
      <vt:lpstr>Outline</vt:lpstr>
      <vt:lpstr>ChatGPT  and Generative AI</vt:lpstr>
      <vt:lpstr>PowerPoint Presentation</vt:lpstr>
      <vt:lpstr>Generative AI (Gen AI) AI Generated Content (AIGC)</vt:lpstr>
      <vt:lpstr>The history of Generative AI  in CV, NLP and VL</vt:lpstr>
      <vt:lpstr>Generative AI  Foundation Models </vt:lpstr>
      <vt:lpstr>Categories of Vision Generative Models</vt:lpstr>
      <vt:lpstr>The General Structure of  Generative Vision Language</vt:lpstr>
      <vt:lpstr>Two Types of Vision Language Encoders: Concatenated Encoders and Cross-aligned Encoders</vt:lpstr>
      <vt:lpstr>Two Types of to-language Decoder Models: Jointly-trained Models and Frozen Models</vt:lpstr>
      <vt:lpstr>ChatGPT Large Language Models (LLM) Foundation Models </vt:lpstr>
      <vt:lpstr>Large Language Models (LLM)  (GPT-3, ChatGPT, PaLM, BLOOM, OPT-175B, LLaMA)</vt:lpstr>
      <vt:lpstr> The Transformers Timeline</vt:lpstr>
      <vt:lpstr>Transformer Models</vt:lpstr>
      <vt:lpstr>OpenAI ChatGPT</vt:lpstr>
      <vt:lpstr>Conversational AI  to deliver contextual and personal experience to users</vt:lpstr>
      <vt:lpstr>ChatGPT and GPT-3 Family (GPT-3, InstructGPT, GPT-3.5, ChatGPT)</vt:lpstr>
      <vt:lpstr>Evolutionary of ChatGPT Models</vt:lpstr>
      <vt:lpstr>OpenAI ChatGPT and Open LLM GPT-4, LLaMA, Alpaca, Dolly, Cerebras-GPT,  GPT4All, Vicuna, ColossalChat, Koala, Phoenix</vt:lpstr>
      <vt:lpstr>Large Language Models (LMM) Openness and Training Philosophy</vt:lpstr>
      <vt:lpstr>Phoenix: Democratizing ChatGPT across Languages</vt:lpstr>
      <vt:lpstr>Stanford Alpaca:  A Strong, Replicable Instruction-Following Model</vt:lpstr>
      <vt:lpstr>GPT4All:  Training an Assistant-style Chatbot with Large Scale Data Distillation from GPT-3.5-Turbo</vt:lpstr>
      <vt:lpstr>GPT4All-J An Apache-2 Licensed Assistant-Style Chatbot</vt:lpstr>
      <vt:lpstr>Vicuna: An Open-Source Chatbot  Impressing GPT-4 with 90%* ChatGPT Quality by the Team with members from UC Berkeley, CMU, Stanford, and UC San Diego</vt:lpstr>
      <vt:lpstr>Chinese-Vicuna:  A Chinese Instruction-following LLaMA-based Model  一個中文低資源的 llama+lora方案</vt:lpstr>
      <vt:lpstr>StableLM Stability AI Language Models</vt:lpstr>
      <vt:lpstr>RedPajama a project to create leading open-source models,  starts by reproducing LLaMA training dataset of over 1.2 trillion tokens</vt:lpstr>
      <vt:lpstr>MiniGPT-4: Enhancing Vision-language Understanding with Advanced Large Language Models</vt:lpstr>
      <vt:lpstr>LLaVA: Large Language and Vision Assistant</vt:lpstr>
      <vt:lpstr>Visual Instruction Tuning LLaVA: Large Language and Vision Assistant University of Wisconsin-Madison, Microsoft Research, Columbia University</vt:lpstr>
      <vt:lpstr>Large Language Models (LLMs) Foundation Models </vt:lpstr>
      <vt:lpstr>Large Language Models (LLMs) (larger than 10B) </vt:lpstr>
      <vt:lpstr>Large Language Models (LLMs) (larger than 10B) </vt:lpstr>
      <vt:lpstr>Large Language Models (LLMs) (larger than 10B) </vt:lpstr>
      <vt:lpstr>Statistics of Commonly-used Data Sources for LLMs</vt:lpstr>
      <vt:lpstr> Ratios of various data sources in the  pre-training data for existing LLMs</vt:lpstr>
      <vt:lpstr>Typical Data Preprocessing Pipeline for  Pre-training Large Language Models (LLMs)</vt:lpstr>
      <vt:lpstr>LLMs with Public Configuration Details</vt:lpstr>
      <vt:lpstr>Detailed Optimization Settings of LLMs</vt:lpstr>
      <vt:lpstr>Available Task Collections for Instruction Tuning</vt:lpstr>
      <vt:lpstr>Instance Formatting and Two Different Methods for Constructing the  Instruction-formatted Instances</vt:lpstr>
      <vt:lpstr>In-context Learning (ICL) and  Chain-of-thought (CoT) Prompting</vt:lpstr>
      <vt:lpstr>Pre-train,  Prompt, and Predict:  Prompting Methods  in Natural Language Processing (LLMs)</vt:lpstr>
      <vt:lpstr>Four Paradigms in NLP</vt:lpstr>
      <vt:lpstr>Typology of Prompting Methods</vt:lpstr>
      <vt:lpstr>Different Multi-Prompt Learning Strategies</vt:lpstr>
      <vt:lpstr>Examples of Input, Template, and Answer for Different Tasks</vt:lpstr>
      <vt:lpstr>Characteristics of Different Tuning Strategies</vt:lpstr>
      <vt:lpstr>Multi-prompt Learning for  Multi-task, Multi-domain,  or Multi-lingual Learning</vt:lpstr>
      <vt:lpstr>Reinforcement Learning from Human Feedback (RLHF)</vt:lpstr>
      <vt:lpstr>ChatGPT: Optimizing Language Models for Dialogue</vt:lpstr>
      <vt:lpstr>Training language models to follow instructions with human feedback</vt:lpstr>
      <vt:lpstr>Reinforcement Learning from Human Feedback (RLHF)</vt:lpstr>
      <vt:lpstr>PowerPoint Presentation</vt:lpstr>
      <vt:lpstr>Reinforcement Learning  from Human Feedback (RLHF)  Step 2. Gathering Data and  Training a  Reward Model</vt:lpstr>
      <vt:lpstr>Reinforcement Learning  from Human Feedback (RLHF)  Step 3. Fine-tuning the LM with Reinforcement Learning </vt:lpstr>
      <vt:lpstr>Generative AI Text, Image, Video, Audio Applications</vt:lpstr>
      <vt:lpstr>Generative AI Models</vt:lpstr>
      <vt:lpstr>Generative AI Tech Stack</vt:lpstr>
      <vt:lpstr>Generative AI Software and Business Factors</vt:lpstr>
      <vt:lpstr>Generative AI 1. Pre-training Foundation (Pre-trained) Model 2. Fine-turning Custom (Fine-tuned) Model</vt:lpstr>
      <vt:lpstr>Generative AI  Fine-tune Custom Models using Proprietary Data</vt:lpstr>
      <vt:lpstr>Generative AI  Fine-tune Custom Models using Proprietary Data</vt:lpstr>
      <vt:lpstr>Pipeline of Instruction Tuning LLMs.</vt:lpstr>
      <vt:lpstr>QLoRA: Efficient Finetuning of Quantized LLMs</vt:lpstr>
      <vt:lpstr>QLoRA: Efficient Finetuning of Quantized LLMs</vt:lpstr>
      <vt:lpstr>QLoRA: Efficient Finetuning of Quantized LLMs</vt:lpstr>
      <vt:lpstr>Orca: Progressive Learning  from Complex Explanation Traces of GPT-4</vt:lpstr>
      <vt:lpstr>Orca-13B and ChatGPT for GRE and GMAT</vt:lpstr>
      <vt:lpstr>Generative AI</vt:lpstr>
      <vt:lpstr>Generative AI</vt:lpstr>
      <vt:lpstr>Generative AI</vt:lpstr>
      <vt:lpstr>DALL·E 2 Create original, realistic images and art from a text description.  It can combine concepts, attributes, and styles.</vt:lpstr>
      <vt:lpstr>The Model Structure of DALL-E-2</vt:lpstr>
      <vt:lpstr>Stable Diffusion</vt:lpstr>
      <vt:lpstr>Stable Diffusion Colab</vt:lpstr>
      <vt:lpstr>Stable Diffusion Reimagine</vt:lpstr>
      <vt:lpstr>Lexica Art: Search Stable Diffusion images and prompts</vt:lpstr>
      <vt:lpstr>Civitai: Stable Diffusion AI Art Models</vt:lpstr>
      <vt:lpstr>NLG from a Multilingual,  Multimodal and Multi-task perspective</vt:lpstr>
      <vt:lpstr>Text-and-Video Dialog Generation Models  with Hierarchical Attention</vt:lpstr>
      <vt:lpstr>Multimodal Few-Shot Learning with  Frozen Language Models</vt:lpstr>
      <vt:lpstr>Multimodal Pipeline  that includes three different modalities (Image, Text. Audio)</vt:lpstr>
      <vt:lpstr>Video and Audio Multimodal Fusion </vt:lpstr>
      <vt:lpstr>Visual and Textual Representation</vt:lpstr>
      <vt:lpstr>Hybrid Multimodal Data Fusion</vt:lpstr>
      <vt:lpstr>Multimodal Transfer Learning</vt:lpstr>
      <vt:lpstr>CLIP: Learning Transferable Visual Models From Natural Language Supervision</vt:lpstr>
      <vt:lpstr>ViLT: Vision-and-Language Transformer Without Convolution or Region Supervision</vt:lpstr>
      <vt:lpstr>wav2vec 2.0:  A framework for self-supervised learning of speech representations</vt:lpstr>
      <vt:lpstr>Whisper:  Robust Speech Recognition via Large-Scale Weak Supervision</vt:lpstr>
      <vt:lpstr>Microsoft Azure  Text to Speech (TTS)</vt:lpstr>
      <vt:lpstr>Hugging Face</vt:lpstr>
      <vt:lpstr>BLOOM BigScience Large Open-science Open-access Multilingual Language Model</vt:lpstr>
      <vt:lpstr>OpenAI Whisper</vt:lpstr>
      <vt:lpstr>Generative AI Research Areas,  Applications and  Companies</vt:lpstr>
      <vt:lpstr>Applications of Generative AI Models</vt:lpstr>
      <vt:lpstr>Green Finance  and  Sustainable Finance </vt:lpstr>
      <vt:lpstr>AI for  Environmental,  Social, and  Governance (AI4ESG)</vt:lpstr>
      <vt:lpstr>AI for  Social Good (AI4SG)</vt:lpstr>
      <vt:lpstr>Sustainability SDGs CSR ESG</vt:lpstr>
      <vt:lpstr>Sustainable Development Goals (SDGs)</vt:lpstr>
      <vt:lpstr>Sustainable Development Goals (SDGs) and 5P</vt:lpstr>
      <vt:lpstr>Evolution of Sustainable Finance Research</vt:lpstr>
      <vt:lpstr>Green Finance Generic term  implying use or diversion  of financial resources  to deploy and support projects  with long term positive impact  on the environment</vt:lpstr>
      <vt:lpstr>Sustainable Finance Finances  deployed in support of projects  that ensure just, sustainable and inclusive growth  or attainment of one or more  sustainable development goals</vt:lpstr>
      <vt:lpstr>Carbon Finance</vt:lpstr>
      <vt:lpstr>Climate Finance</vt:lpstr>
      <vt:lpstr>ESG Investing</vt:lpstr>
      <vt:lpstr>Impact Investing</vt:lpstr>
      <vt:lpstr>Dynamic Trends of Green Finance and Energy Policy</vt:lpstr>
      <vt:lpstr>ESG: Environmental Social Governance</vt:lpstr>
      <vt:lpstr>CSR: Corporate Social Responsibility</vt:lpstr>
      <vt:lpstr>ESG to 17 SDGs</vt:lpstr>
      <vt:lpstr>ESG to 17 SDGs</vt:lpstr>
      <vt:lpstr>Generative AI  for  ESG Applications</vt:lpstr>
      <vt:lpstr>AI and Sustainability Development Goals (SDGs)</vt:lpstr>
      <vt:lpstr>AI  for Sustainability</vt:lpstr>
      <vt:lpstr>Sustainable Productivity: Finance ESG</vt:lpstr>
      <vt:lpstr>Sustainable Resilient Manufacturing ESG</vt:lpstr>
      <vt:lpstr>ESG Indexes</vt:lpstr>
      <vt:lpstr>MSCI ESG Rating Framework</vt:lpstr>
      <vt:lpstr>MSCI ESG Key Issue Hierarchy</vt:lpstr>
      <vt:lpstr>MSCI Governance Model Structure</vt:lpstr>
      <vt:lpstr>MSCI Hierarchy of ESG Scores</vt:lpstr>
      <vt:lpstr>DJSI S&amp;P Global ESG Score</vt:lpstr>
      <vt:lpstr>FTSE Russell ESG Ratings</vt:lpstr>
      <vt:lpstr>Sustainalytics  ESG Risk Ratings</vt:lpstr>
      <vt:lpstr>Truvalue  ESG Ranks</vt:lpstr>
      <vt:lpstr>Analyst-driven vs. AI-driven ESG</vt:lpstr>
      <vt:lpstr>Analyst based  ESG Research  AI based  ESG Research</vt:lpstr>
      <vt:lpstr>ESG Analytics: NLP Taxonomy</vt:lpstr>
      <vt:lpstr>Top  ESG Reporting Software</vt:lpstr>
      <vt:lpstr>Emitwise</vt:lpstr>
      <vt:lpstr>Workiva ESG</vt:lpstr>
      <vt:lpstr>Acknowledgments: Research Projects</vt:lpstr>
      <vt:lpstr>Summary</vt:lpstr>
      <vt:lpstr>References</vt:lpstr>
      <vt:lpstr>ChatGPT和生成式AI 在綠色金融與ESG的應用 ChatGPT and Generative AI for Green Finance and ESG Applications</vt:lpstr>
    </vt:vector>
  </TitlesOfParts>
  <Manager/>
  <Company>National Taipei University (NTPU)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Generative AI and ChatGPT for ESG and Sustainable Development</dc:title>
  <dc:subject/>
  <dc:creator>Min-Yuh Day</dc:creator>
  <cp:keywords>Generative AI, ChatGPT, ESG, Sustainable Development</cp:keywords>
  <dc:description>Generative AI and ChatGPT for ESG and Sustainable Development</dc:description>
  <cp:lastModifiedBy>MY DAY</cp:lastModifiedBy>
  <cp:revision>1615</cp:revision>
  <cp:lastPrinted>2020-12-23T14:44:17Z</cp:lastPrinted>
  <dcterms:created xsi:type="dcterms:W3CDTF">2019-09-12T03:09:52Z</dcterms:created>
  <dcterms:modified xsi:type="dcterms:W3CDTF">2023-06-14T03:27:54Z</dcterms:modified>
  <cp:category/>
</cp:coreProperties>
</file>