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871" r:id="rId2"/>
    <p:sldId id="273" r:id="rId3"/>
    <p:sldId id="3823" r:id="rId4"/>
    <p:sldId id="3825" r:id="rId5"/>
    <p:sldId id="3833" r:id="rId6"/>
    <p:sldId id="4134" r:id="rId7"/>
    <p:sldId id="4135" r:id="rId8"/>
    <p:sldId id="4136" r:id="rId9"/>
    <p:sldId id="4137" r:id="rId10"/>
    <p:sldId id="4138" r:id="rId11"/>
    <p:sldId id="3899" r:id="rId12"/>
    <p:sldId id="4142" r:id="rId13"/>
    <p:sldId id="3902" r:id="rId14"/>
    <p:sldId id="3903" r:id="rId15"/>
    <p:sldId id="3904" r:id="rId16"/>
    <p:sldId id="3905" r:id="rId17"/>
    <p:sldId id="3906" r:id="rId18"/>
    <p:sldId id="3907" r:id="rId19"/>
    <p:sldId id="3908" r:id="rId20"/>
    <p:sldId id="3909" r:id="rId21"/>
    <p:sldId id="3910" r:id="rId22"/>
    <p:sldId id="3911" r:id="rId23"/>
    <p:sldId id="4143" r:id="rId24"/>
    <p:sldId id="4144" r:id="rId25"/>
    <p:sldId id="4145" r:id="rId26"/>
    <p:sldId id="4146" r:id="rId27"/>
    <p:sldId id="4139" r:id="rId28"/>
    <p:sldId id="4125" r:id="rId29"/>
    <p:sldId id="3820" r:id="rId30"/>
    <p:sldId id="3821" r:id="rId31"/>
    <p:sldId id="4147" r:id="rId32"/>
    <p:sldId id="39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5493"/>
    <a:srgbClr val="FFD579"/>
    <a:srgbClr val="A9D18E"/>
    <a:srgbClr val="D883FF"/>
    <a:srgbClr val="FF8AD8"/>
    <a:srgbClr val="FF2600"/>
    <a:srgbClr val="FF7E79"/>
    <a:srgbClr val="C00000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5"/>
    <p:restoredTop sz="90655"/>
  </p:normalViewPr>
  <p:slideViewPr>
    <p:cSldViewPr snapToGrid="0" snapToObjects="1">
      <p:cViewPr varScale="1">
        <p:scale>
          <a:sx n="84" d="100"/>
          <a:sy n="84" d="100"/>
        </p:scale>
        <p:origin x="20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mis.ntpu.edu.tw/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hyperlink" Target="https://www.ntpu.edu.tw/" TargetMode="External"/><Relationship Id="rId17" Type="http://schemas.openxmlformats.org/officeDocument/2006/relationships/image" Target="../media/image9.jpg"/><Relationship Id="rId2" Type="http://schemas.openxmlformats.org/officeDocument/2006/relationships/image" Target="../media/image1.jpeg"/><Relationship Id="rId16" Type="http://schemas.openxmlformats.org/officeDocument/2006/relationships/hyperlink" Target="https://web.ntpu.edu.tw/~myd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eb.ntpu.edu.tw/~myday/" TargetMode="External"/><Relationship Id="rId5" Type="http://schemas.openxmlformats.org/officeDocument/2006/relationships/image" Target="../media/image4.tiff"/><Relationship Id="rId15" Type="http://schemas.openxmlformats.org/officeDocument/2006/relationships/hyperlink" Target="http://mail.im.tku.edu.tw/~myday/" TargetMode="External"/><Relationship Id="rId10" Type="http://schemas.openxmlformats.org/officeDocument/2006/relationships/hyperlink" Target="https://web.ntpu.edu.tw/~myday/cindex.ht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www.mis.ntpu.edu.tw/e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oOeHTp2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oOeHTp2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jpeg"/><Relationship Id="rId5" Type="http://schemas.openxmlformats.org/officeDocument/2006/relationships/image" Target="../media/image2.jp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3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3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s3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s3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mis.ntpu.edu.tw/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hyperlink" Target="https://www.ntpu.edu.tw/" TargetMode="External"/><Relationship Id="rId17" Type="http://schemas.openxmlformats.org/officeDocument/2006/relationships/image" Target="../media/image9.jpg"/><Relationship Id="rId2" Type="http://schemas.openxmlformats.org/officeDocument/2006/relationships/image" Target="../media/image1.jpeg"/><Relationship Id="rId16" Type="http://schemas.openxmlformats.org/officeDocument/2006/relationships/hyperlink" Target="https://web.ntpu.edu.tw/~myd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eb.ntpu.edu.tw/~myday/" TargetMode="External"/><Relationship Id="rId5" Type="http://schemas.openxmlformats.org/officeDocument/2006/relationships/image" Target="../media/image4.tiff"/><Relationship Id="rId15" Type="http://schemas.openxmlformats.org/officeDocument/2006/relationships/hyperlink" Target="http://mail.im.tku.edu.tw/~myday/" TargetMode="External"/><Relationship Id="rId10" Type="http://schemas.openxmlformats.org/officeDocument/2006/relationships/hyperlink" Target="https://web.ntpu.edu.tw/~myday/cindex.ht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www.mis.ntpu.edu.tw/e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doc/reprints?id=1-271OE4VR&amp;ct=2108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D42-C071-0746-9E64-B1C0514B9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4" y="1406654"/>
            <a:ext cx="11305310" cy="19637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永續資訊數位申報技術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Sustainability Information Digital Reporting Technology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75702-275C-EC48-88A7-DE704319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B70FF53B-DC87-8947-814D-5F9D6A8F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527" t="1544" r="10527" b="25148"/>
          <a:stretch>
            <a:fillRect/>
          </a:stretch>
        </p:blipFill>
        <p:spPr bwMode="auto">
          <a:xfrm>
            <a:off x="1293466" y="4467459"/>
            <a:ext cx="1061722" cy="131451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3D206-BC99-514C-B5C0-F6D5C1296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060C21-0FBF-B146-9B75-B6BC75ABE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7B0886-1BC9-EB4E-BC19-DB63E8DC7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AFF68-55EF-E644-899B-629CA3F69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62" y="4869076"/>
            <a:ext cx="421513" cy="511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AD5AA-B6EC-A04D-81ED-A4C974583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47" y="5301392"/>
            <a:ext cx="511280" cy="511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598370-D331-5E4F-99AD-2E8F20E16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42" y="5296698"/>
            <a:ext cx="511280" cy="511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B14793-FA5C-C64B-8D83-F964E12EC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309" y="4397487"/>
            <a:ext cx="953813" cy="430151"/>
          </a:xfrm>
          <a:prstGeom prst="rect">
            <a:avLst/>
          </a:prstGeom>
        </p:spPr>
      </p:pic>
      <p:sp>
        <p:nvSpPr>
          <p:cNvPr id="21" name="文字方塊 5">
            <a:extLst>
              <a:ext uri="{FF2B5EF4-FFF2-40B4-BE49-F238E27FC236}">
                <a16:creationId xmlns:a16="http://schemas.microsoft.com/office/drawing/2014/main" id="{C694E8BC-63ED-2449-86D8-D3A9F807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32" y="3459614"/>
            <a:ext cx="9973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7F7F7F"/>
                </a:solidFill>
              </a:rPr>
              <a:t>Time: 2022/10/28 (Fri.) 16:30-16:45</a:t>
            </a:r>
            <a:br>
              <a:rPr lang="en-US" altLang="zh-TW" sz="1800" dirty="0">
                <a:solidFill>
                  <a:srgbClr val="7F7F7F"/>
                </a:solidFill>
              </a:rPr>
            </a:br>
            <a:r>
              <a:rPr lang="en-US" altLang="zh-TW" sz="1800" dirty="0">
                <a:solidFill>
                  <a:srgbClr val="7F7F7F"/>
                </a:solidFill>
              </a:rPr>
              <a:t>Place: 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台北世貿一館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1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樓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 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財金館研討會專區 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(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攤位編號：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A0334) </a:t>
            </a:r>
            <a:endParaRPr lang="zh-TW" altLang="en-US" sz="1400" dirty="0">
              <a:solidFill>
                <a:srgbClr val="7F7F7F"/>
              </a:solidFill>
              <a:latin typeface="+mn-lt"/>
              <a:ea typeface="Heiti TC Medium" pitchFamily="2" charset="-128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2C23060F-0A47-D24C-9F7A-0C2FB4D1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61" y="4146219"/>
            <a:ext cx="7686279" cy="265984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10"/>
              </a:rPr>
              <a:t>戴敏育</a:t>
            </a:r>
            <a:r>
              <a:rPr lang="en-US" altLang="zh-TW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4000" b="1" dirty="0">
                <a:solidFill>
                  <a:srgbClr val="898989"/>
                </a:solidFill>
                <a:cs typeface="Calibri" panose="020F0502020204030204" pitchFamily="34" charset="0"/>
                <a:hlinkClick r:id="rId11"/>
              </a:rPr>
              <a:t>Min-Yuh Day</a:t>
            </a:r>
            <a:r>
              <a:rPr lang="en-US" altLang="zh-TW" sz="140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0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  <a:endParaRPr kumimoji="0" lang="en-US" altLang="zh-TW" sz="140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12"/>
              </a:rPr>
              <a:t>國立臺北大學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13"/>
              </a:rPr>
              <a:t>資訊管理研究所</a:t>
            </a:r>
            <a:endParaRPr lang="en-US" altLang="zh-TW" sz="14400" b="1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Institute of Information Management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National Taipei University</a:t>
            </a:r>
            <a:endParaRPr lang="en-US" altLang="zh-TW" sz="8000" b="1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5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https://web.ntpu.edu.tw/~myday</a:t>
            </a:r>
            <a:endParaRPr 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3700" dirty="0">
                <a:solidFill>
                  <a:srgbClr val="898989"/>
                </a:solidFill>
                <a:cs typeface="Times New Roman" pitchFamily="18" charset="0"/>
              </a:rPr>
              <a:t>2022-10-28</a:t>
            </a:r>
            <a:endParaRPr lang="en-US" sz="37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28CDAB-764B-B5FB-D010-BEE0F7A6B7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039" y="314933"/>
            <a:ext cx="2466975" cy="449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9F828-9300-2D37-AEDB-8C45F87E9F10}"/>
              </a:ext>
            </a:extLst>
          </p:cNvPr>
          <p:cNvSpPr txBox="1"/>
          <p:nvPr/>
        </p:nvSpPr>
        <p:spPr>
          <a:xfrm>
            <a:off x="2849878" y="773605"/>
            <a:ext cx="6492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大師開講：綠色金融永續發展論壇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E2294-5DD6-4A10-DE83-DE3526287C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03163" y="101833"/>
            <a:ext cx="1185669" cy="6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9AF941-9BF4-4C62-80CF-224638D0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7144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Google Shape;1332;p40">
            <a:extLst>
              <a:ext uri="{FF2B5EF4-FFF2-40B4-BE49-F238E27FC236}">
                <a16:creationId xmlns:a16="http://schemas.microsoft.com/office/drawing/2014/main" id="{C2EDC800-5174-4854-AA26-7AAC21C70F02}"/>
              </a:ext>
            </a:extLst>
          </p:cNvPr>
          <p:cNvSpPr/>
          <p:nvPr/>
        </p:nvSpPr>
        <p:spPr>
          <a:xfrm>
            <a:off x="5102601" y="924543"/>
            <a:ext cx="2125623" cy="2155679"/>
          </a:xfrm>
          <a:custGeom>
            <a:avLst/>
            <a:gdLst/>
            <a:ahLst/>
            <a:cxnLst/>
            <a:rect l="l" t="t" r="r" b="b"/>
            <a:pathLst>
              <a:path w="26230" h="22694" extrusionOk="0">
                <a:moveTo>
                  <a:pt x="13109" y="0"/>
                </a:moveTo>
                <a:lnTo>
                  <a:pt x="0" y="22694"/>
                </a:lnTo>
                <a:lnTo>
                  <a:pt x="26230" y="22694"/>
                </a:lnTo>
                <a:lnTo>
                  <a:pt x="131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338;p40">
            <a:extLst>
              <a:ext uri="{FF2B5EF4-FFF2-40B4-BE49-F238E27FC236}">
                <a16:creationId xmlns:a16="http://schemas.microsoft.com/office/drawing/2014/main" id="{CFC45067-84E5-48EB-A5DF-4D052BE2845E}"/>
              </a:ext>
            </a:extLst>
          </p:cNvPr>
          <p:cNvSpPr/>
          <p:nvPr/>
        </p:nvSpPr>
        <p:spPr>
          <a:xfrm>
            <a:off x="3981484" y="3163920"/>
            <a:ext cx="4367860" cy="1884646"/>
          </a:xfrm>
          <a:custGeom>
            <a:avLst/>
            <a:gdLst/>
            <a:ahLst/>
            <a:cxnLst/>
            <a:rect l="l" t="t" r="r" b="b"/>
            <a:pathLst>
              <a:path w="52436" h="22694" extrusionOk="0">
                <a:moveTo>
                  <a:pt x="13097" y="1"/>
                </a:moveTo>
                <a:lnTo>
                  <a:pt x="0" y="22694"/>
                </a:lnTo>
                <a:lnTo>
                  <a:pt x="52436" y="22694"/>
                </a:lnTo>
                <a:lnTo>
                  <a:pt x="393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344;p40">
            <a:extLst>
              <a:ext uri="{FF2B5EF4-FFF2-40B4-BE49-F238E27FC236}">
                <a16:creationId xmlns:a16="http://schemas.microsoft.com/office/drawing/2014/main" id="{B21F53F6-BA9D-48FC-805C-FFEA3179DE50}"/>
              </a:ext>
            </a:extLst>
          </p:cNvPr>
          <p:cNvSpPr/>
          <p:nvPr/>
        </p:nvSpPr>
        <p:spPr>
          <a:xfrm>
            <a:off x="2797631" y="5112680"/>
            <a:ext cx="6735561" cy="1603806"/>
          </a:xfrm>
          <a:custGeom>
            <a:avLst/>
            <a:gdLst/>
            <a:ahLst/>
            <a:cxnLst/>
            <a:rect l="l" t="t" r="r" b="b"/>
            <a:pathLst>
              <a:path w="78642" h="22694" extrusionOk="0">
                <a:moveTo>
                  <a:pt x="13109" y="1"/>
                </a:moveTo>
                <a:lnTo>
                  <a:pt x="1" y="22694"/>
                </a:lnTo>
                <a:lnTo>
                  <a:pt x="78641" y="22694"/>
                </a:lnTo>
                <a:lnTo>
                  <a:pt x="6554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F8D4037-FD1A-412E-91A3-7D1EDF41445E}"/>
              </a:ext>
            </a:extLst>
          </p:cNvPr>
          <p:cNvSpPr txBox="1"/>
          <p:nvPr/>
        </p:nvSpPr>
        <p:spPr>
          <a:xfrm>
            <a:off x="3555791" y="5252863"/>
            <a:ext cx="5479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AWS</a:t>
            </a:r>
            <a:r>
              <a:rPr lang="zh-TW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 雲端服務</a:t>
            </a:r>
            <a:endParaRPr lang="en-US" altLang="zh-TW" sz="40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AWS</a:t>
            </a:r>
            <a:r>
              <a:rPr lang="zh-TW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 全球基礎設施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D963944-12CB-489E-8DA9-4FC5BDEB4EC0}"/>
              </a:ext>
            </a:extLst>
          </p:cNvPr>
          <p:cNvSpPr txBox="1"/>
          <p:nvPr/>
        </p:nvSpPr>
        <p:spPr>
          <a:xfrm>
            <a:off x="4391042" y="3775013"/>
            <a:ext cx="354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基礎設施</a:t>
            </a:r>
            <a:endParaRPr lang="en-US" altLang="zh-TW" sz="40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895A762-2550-4B9B-B696-2FE33E021156}"/>
              </a:ext>
            </a:extLst>
          </p:cNvPr>
          <p:cNvSpPr txBox="1"/>
          <p:nvPr/>
        </p:nvSpPr>
        <p:spPr>
          <a:xfrm>
            <a:off x="9286979" y="1296169"/>
            <a:ext cx="2228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XBRL</a:t>
            </a: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安裝與操作</a:t>
            </a:r>
            <a:endParaRPr lang="en-US" altLang="zh-TW" sz="24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更新與補洞</a:t>
            </a:r>
            <a:endParaRPr lang="en-US" altLang="zh-TW" sz="24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監控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083990D-1843-4639-ABF0-679CF1C16633}"/>
              </a:ext>
            </a:extLst>
          </p:cNvPr>
          <p:cNvSpPr/>
          <p:nvPr/>
        </p:nvSpPr>
        <p:spPr>
          <a:xfrm>
            <a:off x="9286979" y="3163920"/>
            <a:ext cx="2125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OS</a:t>
            </a: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備份還原</a:t>
            </a:r>
            <a:endParaRPr lang="en-US" altLang="zh-TW" sz="24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網路安全</a:t>
            </a:r>
            <a:endParaRPr lang="en-US" altLang="zh-TW" sz="24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監控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EF031A8-66C2-4094-8DC0-9B5474076CCA}"/>
              </a:ext>
            </a:extLst>
          </p:cNvPr>
          <p:cNvSpPr/>
          <p:nvPr/>
        </p:nvSpPr>
        <p:spPr>
          <a:xfrm>
            <a:off x="5273179" y="1911722"/>
            <a:ext cx="17844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XBRL</a:t>
            </a: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 主機服務 </a:t>
            </a:r>
            <a:endParaRPr lang="en-US" altLang="zh-TW" sz="2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</a:endParaRP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14ECA9CD-868A-4B3D-8825-DDD341741671}"/>
              </a:ext>
            </a:extLst>
          </p:cNvPr>
          <p:cNvCxnSpPr>
            <a:cxnSpLocks/>
          </p:cNvCxnSpPr>
          <p:nvPr/>
        </p:nvCxnSpPr>
        <p:spPr>
          <a:xfrm>
            <a:off x="2492829" y="4955315"/>
            <a:ext cx="9141303" cy="1242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箭號: 向下 38">
            <a:extLst>
              <a:ext uri="{FF2B5EF4-FFF2-40B4-BE49-F238E27FC236}">
                <a16:creationId xmlns:a16="http://schemas.microsoft.com/office/drawing/2014/main" id="{740C3403-F836-4D45-A64D-AA2269EAA9F8}"/>
              </a:ext>
            </a:extLst>
          </p:cNvPr>
          <p:cNvSpPr/>
          <p:nvPr/>
        </p:nvSpPr>
        <p:spPr>
          <a:xfrm flipH="1" flipV="1">
            <a:off x="1904999" y="862499"/>
            <a:ext cx="478971" cy="4003928"/>
          </a:xfrm>
          <a:prstGeom prst="downArrow">
            <a:avLst>
              <a:gd name="adj1" fmla="val 473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下 39">
            <a:extLst>
              <a:ext uri="{FF2B5EF4-FFF2-40B4-BE49-F238E27FC236}">
                <a16:creationId xmlns:a16="http://schemas.microsoft.com/office/drawing/2014/main" id="{940693F5-CB99-4823-8ADE-C935BAD74F1C}"/>
              </a:ext>
            </a:extLst>
          </p:cNvPr>
          <p:cNvSpPr/>
          <p:nvPr/>
        </p:nvSpPr>
        <p:spPr>
          <a:xfrm flipH="1" flipV="1">
            <a:off x="1880906" y="5112680"/>
            <a:ext cx="478971" cy="1498336"/>
          </a:xfrm>
          <a:prstGeom prst="downArrow">
            <a:avLst>
              <a:gd name="adj1" fmla="val 47335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https://o.remove.bg/downloads/5ca74242-10ca-4a0e-b2c0-94817f94962d/download-removebg-preview.png">
            <a:extLst>
              <a:ext uri="{FF2B5EF4-FFF2-40B4-BE49-F238E27FC236}">
                <a16:creationId xmlns:a16="http://schemas.microsoft.com/office/drawing/2014/main" id="{49E911F7-E6E7-4EED-92B8-A7452DD2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92" y="5389481"/>
            <a:ext cx="1794403" cy="10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oogle Shape;109;p19">
            <a:extLst>
              <a:ext uri="{FF2B5EF4-FFF2-40B4-BE49-F238E27FC236}">
                <a16:creationId xmlns:a16="http://schemas.microsoft.com/office/drawing/2014/main" id="{FB507BFE-3AE1-4EDD-9D44-A27DC5BEE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722" t="9931" r="31510" b="6609"/>
          <a:stretch/>
        </p:blipFill>
        <p:spPr>
          <a:xfrm>
            <a:off x="807269" y="4733580"/>
            <a:ext cx="747926" cy="80648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934C26FA-F858-4F51-B80F-3010A0E71C27}"/>
              </a:ext>
            </a:extLst>
          </p:cNvPr>
          <p:cNvSpPr txBox="1"/>
          <p:nvPr/>
        </p:nvSpPr>
        <p:spPr>
          <a:xfrm>
            <a:off x="186128" y="3750124"/>
            <a:ext cx="16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作業系統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46291AE-6332-4730-85B2-E64F1161B839}"/>
              </a:ext>
            </a:extLst>
          </p:cNvPr>
          <p:cNvSpPr txBox="1"/>
          <p:nvPr/>
        </p:nvSpPr>
        <p:spPr>
          <a:xfrm>
            <a:off x="186128" y="2640700"/>
            <a:ext cx="16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資料庫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BAFE0D2-89C7-4624-8AB0-55E42427DADC}"/>
              </a:ext>
            </a:extLst>
          </p:cNvPr>
          <p:cNvSpPr txBox="1"/>
          <p:nvPr/>
        </p:nvSpPr>
        <p:spPr>
          <a:xfrm>
            <a:off x="186128" y="1549224"/>
            <a:ext cx="16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應用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C845348-32C1-42BD-A8EB-F6CB38538AA2}"/>
              </a:ext>
            </a:extLst>
          </p:cNvPr>
          <p:cNvSpPr txBox="1"/>
          <p:nvPr/>
        </p:nvSpPr>
        <p:spPr>
          <a:xfrm>
            <a:off x="218784" y="5733891"/>
            <a:ext cx="16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HEITI TC MEDIUM" pitchFamily="2" charset="-128"/>
                <a:ea typeface="HEITI TC MEDIUM" pitchFamily="2" charset="-128"/>
              </a:rPr>
              <a:t>虛擬主機</a:t>
            </a:r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C184B182-5189-FC71-5619-403BCF12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17619"/>
            <a:ext cx="11222181" cy="828271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accent1"/>
                </a:solidFill>
              </a:rPr>
              <a:t>在 </a:t>
            </a:r>
            <a:r>
              <a:rPr lang="en-US" altLang="zh-TW" sz="5400" dirty="0">
                <a:solidFill>
                  <a:schemeClr val="accent1"/>
                </a:solidFill>
              </a:rPr>
              <a:t>AWS</a:t>
            </a:r>
            <a:r>
              <a:rPr lang="zh-TW" altLang="en-US" sz="5400" dirty="0">
                <a:solidFill>
                  <a:schemeClr val="accent1"/>
                </a:solidFill>
              </a:rPr>
              <a:t>雲端管理 </a:t>
            </a:r>
            <a:r>
              <a:rPr lang="en-US" altLang="zh-TW" sz="5400" dirty="0">
                <a:solidFill>
                  <a:schemeClr val="accent1"/>
                </a:solidFill>
              </a:rPr>
              <a:t>XBRL </a:t>
            </a:r>
            <a:r>
              <a:rPr lang="zh-TW" altLang="en-US" sz="5400" dirty="0">
                <a:solidFill>
                  <a:schemeClr val="accent1"/>
                </a:solidFill>
              </a:rPr>
              <a:t>服務</a:t>
            </a:r>
          </a:p>
        </p:txBody>
      </p:sp>
    </p:spTree>
    <p:extLst>
      <p:ext uri="{BB962C8B-B14F-4D97-AF65-F5344CB8AC3E}">
        <p14:creationId xmlns:p14="http://schemas.microsoft.com/office/powerpoint/2010/main" val="234154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0BE4-B218-F847-B629-63632474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"/>
            <a:ext cx="11676262" cy="13329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Architecture</a:t>
            </a:r>
            <a:br>
              <a:rPr lang="en-US" b="1" dirty="0"/>
            </a:br>
            <a:r>
              <a:rPr lang="en-US" b="1" dirty="0"/>
              <a:t>AWS Operational Responsibility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E1BB-23FF-4641-91AA-1C7F7753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06147-307C-534A-BEF8-74C1C3F9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225"/>
            <a:ext cx="12192000" cy="499395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EB96E-68CE-8A4E-8606-813E8B48A913}"/>
              </a:ext>
            </a:extLst>
          </p:cNvPr>
          <p:cNvSpPr/>
          <p:nvPr/>
        </p:nvSpPr>
        <p:spPr>
          <a:xfrm>
            <a:off x="10177670" y="1332927"/>
            <a:ext cx="1948018" cy="505025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9E55DB-12D3-5F49-9272-70DB46ED733B}"/>
              </a:ext>
            </a:extLst>
          </p:cNvPr>
          <p:cNvSpPr/>
          <p:nvPr/>
        </p:nvSpPr>
        <p:spPr>
          <a:xfrm>
            <a:off x="1252330" y="1306421"/>
            <a:ext cx="3120887" cy="5133055"/>
          </a:xfrm>
          <a:prstGeom prst="roundRect">
            <a:avLst>
              <a:gd name="adj" fmla="val 3714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D06C0-D53E-F140-916E-024C979F7DC6}"/>
              </a:ext>
            </a:extLst>
          </p:cNvPr>
          <p:cNvSpPr txBox="1"/>
          <p:nvPr/>
        </p:nvSpPr>
        <p:spPr>
          <a:xfrm>
            <a:off x="2240170" y="6611779"/>
            <a:ext cx="793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Heitor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Lessa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How to build a full stack serverless airline ticketing web app,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https://www.youtube.com/watch?v=MyoOeHTp2pg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67A89-6AC4-DF46-900E-861816C7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0BE4-B218-F847-B629-63632474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"/>
            <a:ext cx="11676262" cy="13329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Architecture</a:t>
            </a:r>
            <a:br>
              <a:rPr lang="en-US" b="1" dirty="0"/>
            </a:br>
            <a:r>
              <a:rPr lang="en-US" b="1" dirty="0"/>
              <a:t>Cloud Storage: Amazon S3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E1BB-23FF-4641-91AA-1C7F7753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06147-307C-534A-BEF8-74C1C3F9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225"/>
            <a:ext cx="12192000" cy="499395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EB96E-68CE-8A4E-8606-813E8B48A913}"/>
              </a:ext>
            </a:extLst>
          </p:cNvPr>
          <p:cNvSpPr/>
          <p:nvPr/>
        </p:nvSpPr>
        <p:spPr>
          <a:xfrm>
            <a:off x="0" y="3956180"/>
            <a:ext cx="12125688" cy="78377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D06C0-D53E-F140-916E-024C979F7DC6}"/>
              </a:ext>
            </a:extLst>
          </p:cNvPr>
          <p:cNvSpPr txBox="1"/>
          <p:nvPr/>
        </p:nvSpPr>
        <p:spPr>
          <a:xfrm>
            <a:off x="2240170" y="6611779"/>
            <a:ext cx="793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Heitor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Lessa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How to build a full stack serverless airline ticketing web app,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https://www.youtube.com/watch?v=MyoOeHTp2pg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67A89-6AC4-DF46-900E-861816C7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7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DF3A0-358A-B842-A59E-96277A241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7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B3196-4271-3046-80F3-FC109581C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6892EE-CE13-9D41-9671-AB517E439454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0BE13-C1F6-C645-94AE-BD5C4E45111B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79120-5DC1-1344-B57A-13704AFF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F532E-EB32-0D49-97DB-F1E7F0282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CDAF5C-51DD-BF45-9BC2-88C4CB4C3D6B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61AD-B1BC-DD41-B58C-C50FAC025A42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85824" y="2066145"/>
            <a:ext cx="749482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Static Web Hosting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Amazon S3 </a:t>
            </a:r>
            <a:r>
              <a:rPr lang="en-US" sz="4400" dirty="0"/>
              <a:t>hosts static web resources including HTML, CSS, JavaScript, and image files which are loaded in the user's browser.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4CE32-2A43-564B-89EC-36A8675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2BF81-98A0-2847-83F1-6914B81CE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04387B-6936-3E4C-B407-089015327C9A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D15BC-6C9C-5C4C-A584-58169236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60242-FFA2-B44D-A29A-1CE90B92FB39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3A29E-75CC-C842-A578-C1E999492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42963" y="1642249"/>
            <a:ext cx="753903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User Management</a:t>
            </a:r>
            <a:endParaRPr lang="en-US" sz="4800" dirty="0"/>
          </a:p>
          <a:p>
            <a:r>
              <a:rPr lang="en-US" sz="4800" b="1" dirty="0">
                <a:solidFill>
                  <a:srgbClr val="C00000"/>
                </a:solidFill>
              </a:rPr>
              <a:t>Amazon Cognito </a:t>
            </a:r>
            <a:r>
              <a:rPr lang="en-US" sz="4800" dirty="0"/>
              <a:t>provides </a:t>
            </a:r>
            <a:br>
              <a:rPr lang="en-US" sz="4800" dirty="0"/>
            </a:br>
            <a:r>
              <a:rPr lang="en-US" sz="4800" dirty="0"/>
              <a:t>user management and authentication functions to secure the backend API.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E00D0-966D-5D48-A24C-CF9EC2D51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0DA4A-CCF1-5B40-860F-E24A82095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7" t="8723" r="9188" b="10834"/>
          <a:stretch/>
        </p:blipFill>
        <p:spPr>
          <a:xfrm>
            <a:off x="1385889" y="1289083"/>
            <a:ext cx="9244012" cy="511838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0FC867-2B80-4249-974E-6FF0BB4DEB39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96885-F051-3D43-BC3C-D06DC0756F67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114E7-283B-1B42-93B7-7FBEC592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4F398-7B54-7E44-94FA-7E34CC2A0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7" t="8723" r="9188" b="10834"/>
          <a:stretch/>
        </p:blipFill>
        <p:spPr>
          <a:xfrm>
            <a:off x="1467213" y="1303604"/>
            <a:ext cx="9244012" cy="5118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700961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Serverless Backend</a:t>
            </a:r>
            <a:endParaRPr lang="en-US" sz="4000" dirty="0"/>
          </a:p>
          <a:p>
            <a:r>
              <a:rPr lang="en-US" sz="4000" b="1" dirty="0">
                <a:solidFill>
                  <a:srgbClr val="C00000"/>
                </a:solidFill>
              </a:rPr>
              <a:t>Amazon DynamoDB </a:t>
            </a:r>
            <a:r>
              <a:rPr lang="en-US" sz="4000" dirty="0"/>
              <a:t>provides a persistence layer where data can be stored by the API's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function.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E0F65-D625-2848-8BC6-4ABBFAE0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61" y="110597"/>
            <a:ext cx="7435478" cy="1648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accent1">
                    <a:lumMod val="7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戴敏育 博士 </a:t>
            </a:r>
            <a:b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(Min-</a:t>
            </a:r>
            <a:r>
              <a:rPr lang="en-US" altLang="zh-TW" sz="50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 Day, Ph.D.)</a:t>
            </a:r>
            <a:endParaRPr lang="en-US" altLang="zh-TW" sz="5000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B6C18-77CE-B145-8DC7-B1EC8E97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51F3E2-8EFF-BF41-89E2-40DADA6F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C7E5A-EC88-8747-B29C-54F32DEA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CA9869AF-47C5-5F4E-BD49-27D342931373}"/>
              </a:ext>
            </a:extLst>
          </p:cNvPr>
          <p:cNvSpPr txBox="1">
            <a:spLocks/>
          </p:cNvSpPr>
          <p:nvPr/>
        </p:nvSpPr>
        <p:spPr>
          <a:xfrm>
            <a:off x="152399" y="26271"/>
            <a:ext cx="45719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bg1">
                    <a:lumMod val="75000"/>
                  </a:schemeClr>
                </a:solidFill>
                <a:latin typeface="Helvetica Neue LT Std 65 Medium" charset="0"/>
                <a:ea typeface="Helvetica Neue LT Std 65 Medium" charset="0"/>
                <a:cs typeface="Helvetica Neue LT Std 65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252FE-896F-2147-BDA4-17839CBF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DD3CAF-A908-2D43-9658-F8A428E3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4DF82F-245D-624A-8587-A44F24A9F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7681" y="5938749"/>
            <a:ext cx="791692" cy="791692"/>
          </a:xfrm>
          <a:prstGeom prst="rect">
            <a:avLst/>
          </a:prstGeom>
        </p:spPr>
      </p:pic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71150D98-055E-E542-B2BE-F58C2FCA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482" y="1726079"/>
            <a:ext cx="8635432" cy="33941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國立臺北大學</a:t>
            </a:r>
            <a:r>
              <a:rPr lang="en-US" altLang="zh-TW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資訊管理研究所</a:t>
            </a:r>
            <a:r>
              <a:rPr lang="en-US" altLang="zh-TW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副教授</a:t>
            </a:r>
            <a:endParaRPr lang="en-US" altLang="zh-TW" sz="3200" dirty="0">
              <a:solidFill>
                <a:srgbClr val="C00000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中央研究院</a:t>
            </a:r>
            <a:r>
              <a:rPr lang="en-US" altLang="zh-TW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資訊科學研究所</a:t>
            </a:r>
            <a:r>
              <a:rPr lang="en-US" altLang="zh-TW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訪問學人</a:t>
            </a:r>
            <a:endParaRPr lang="en-US" altLang="zh-TW" sz="3200" dirty="0">
              <a:solidFill>
                <a:schemeClr val="tx2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None/>
            </a:pPr>
            <a:r>
              <a:rPr lang="zh-TW" altLang="en-US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國立臺灣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大學</a:t>
            </a:r>
            <a:r>
              <a:rPr lang="en-US" altLang="zh-TW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資訊管理</a:t>
            </a:r>
            <a:r>
              <a:rPr lang="en-US" altLang="zh-TW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博士</a:t>
            </a:r>
            <a:endParaRPr lang="en-US" altLang="zh-TW" sz="3200" dirty="0">
              <a:solidFill>
                <a:srgbClr val="984807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Co-Chairs, IEEE/ACM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Advances in Social Networks Analysis and Mining (ASONAM 2013-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IEEE International Workshop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Empirical 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EM-RITE 2012-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Chair, The IEEE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Information Reuse and Integration for Data Science (IEEE IRI)</a:t>
            </a:r>
            <a:endParaRPr lang="zh-TW" altLang="en-US" sz="2000" dirty="0">
              <a:solidFill>
                <a:srgbClr val="17375E"/>
              </a:solidFill>
            </a:endParaRPr>
          </a:p>
        </p:txBody>
      </p:sp>
      <p:pic>
        <p:nvPicPr>
          <p:cNvPr id="25" name="Picture 2" descr="http://mail.tku.edu.tw/myday/images/AS_Logo1.gif">
            <a:extLst>
              <a:ext uri="{FF2B5EF4-FFF2-40B4-BE49-F238E27FC236}">
                <a16:creationId xmlns:a16="http://schemas.microsoft.com/office/drawing/2014/main" id="{71A58C9C-FDE7-FD43-A09F-110AB5E4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mail.tku.edu.tw/myday/images/NTU_logo.jpg">
            <a:extLst>
              <a:ext uri="{FF2B5EF4-FFF2-40B4-BE49-F238E27FC236}">
                <a16:creationId xmlns:a16="http://schemas.microsoft.com/office/drawing/2014/main" id="{6338E75D-FB6A-0045-8B06-4421D2F5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671C6FB-8820-DB40-AE72-FA2BFF57ECF7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9807F4-34F7-A14B-A584-E2E3836F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3AB105-6FE2-094F-9576-54A1BC92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06EEB28-FD8C-D248-BC5C-CEC1A61D31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9020" y="331552"/>
            <a:ext cx="2150226" cy="969710"/>
          </a:xfrm>
          <a:prstGeom prst="rect">
            <a:avLst/>
          </a:prstGeom>
        </p:spPr>
      </p:pic>
      <p:pic>
        <p:nvPicPr>
          <p:cNvPr id="33" name="Picture 4" descr="http://mail.tku.edu.tw/myday/images/Myday_Photo.jpg">
            <a:extLst>
              <a:ext uri="{FF2B5EF4-FFF2-40B4-BE49-F238E27FC236}">
                <a16:creationId xmlns:a16="http://schemas.microsoft.com/office/drawing/2014/main" id="{D3C60B34-B829-464B-9877-4E2FD95C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0527" t="1544" r="10527" b="25148"/>
          <a:stretch>
            <a:fillRect/>
          </a:stretch>
        </p:blipFill>
        <p:spPr bwMode="auto">
          <a:xfrm>
            <a:off x="2116011" y="212228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45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6C37-7090-4741-B7D5-6E46F53A9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8581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RESTful API</a:t>
            </a:r>
          </a:p>
          <a:p>
            <a:r>
              <a:rPr lang="en-US" sz="4000" dirty="0"/>
              <a:t>JavaScript executed in the browser sends and receives data from a public backend API built using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C00000"/>
                </a:solidFill>
              </a:rPr>
              <a:t>API Gateway</a:t>
            </a:r>
            <a:r>
              <a:rPr lang="en-US" sz="40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1F840-A25B-034A-8093-B7348BB5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7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1085850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Terminate resources</a:t>
            </a:r>
          </a:p>
          <a:p>
            <a:r>
              <a:rPr lang="en-US" sz="4000" dirty="0"/>
              <a:t>Resource Cleanup</a:t>
            </a:r>
          </a:p>
          <a:p>
            <a:r>
              <a:rPr lang="en-US" sz="4000" dirty="0"/>
              <a:t>You will terminate an </a:t>
            </a:r>
            <a:r>
              <a:rPr lang="en-US" sz="4000" b="1" dirty="0">
                <a:solidFill>
                  <a:srgbClr val="C00000"/>
                </a:solidFill>
              </a:rPr>
              <a:t>Amazon S3 </a:t>
            </a:r>
            <a:r>
              <a:rPr lang="en-US" sz="4000" dirty="0"/>
              <a:t>bucket, an </a:t>
            </a:r>
            <a:r>
              <a:rPr lang="en-US" sz="4000" b="1" dirty="0">
                <a:solidFill>
                  <a:srgbClr val="C00000"/>
                </a:solidFill>
              </a:rPr>
              <a:t>Amazon Cognito </a:t>
            </a:r>
            <a:r>
              <a:rPr lang="en-US" sz="4000" dirty="0"/>
              <a:t>User Pool, an </a:t>
            </a:r>
            <a:r>
              <a:rPr lang="en-US" sz="4000" b="1" dirty="0">
                <a:solidFill>
                  <a:srgbClr val="C00000"/>
                </a:solidFill>
              </a:rPr>
              <a:t>AWS Lambda </a:t>
            </a:r>
            <a:r>
              <a:rPr lang="en-US" sz="4000" dirty="0"/>
              <a:t>function, an </a:t>
            </a:r>
            <a:r>
              <a:rPr lang="en-US" sz="4000" b="1" dirty="0">
                <a:solidFill>
                  <a:srgbClr val="C00000"/>
                </a:solidFill>
              </a:rPr>
              <a:t>IAM</a:t>
            </a:r>
            <a:r>
              <a:rPr lang="en-US" sz="4000" dirty="0"/>
              <a:t> role, a </a:t>
            </a:r>
            <a:r>
              <a:rPr lang="en-US" sz="4000" b="1" dirty="0">
                <a:solidFill>
                  <a:srgbClr val="C00000"/>
                </a:solidFill>
              </a:rPr>
              <a:t>DynamoDB</a:t>
            </a:r>
            <a:r>
              <a:rPr lang="en-US" sz="4000" dirty="0"/>
              <a:t> table, a </a:t>
            </a:r>
            <a:r>
              <a:rPr lang="en-US" sz="4000" b="1" dirty="0">
                <a:solidFill>
                  <a:srgbClr val="C00000"/>
                </a:solidFill>
              </a:rPr>
              <a:t>REST API</a:t>
            </a:r>
            <a:r>
              <a:rPr lang="en-US" sz="4000" dirty="0"/>
              <a:t>, and a </a:t>
            </a:r>
            <a:r>
              <a:rPr lang="en-US" sz="4000" b="1" dirty="0">
                <a:solidFill>
                  <a:srgbClr val="C00000"/>
                </a:solidFill>
              </a:rPr>
              <a:t>CloudWatch</a:t>
            </a:r>
            <a:r>
              <a:rPr lang="en-US" sz="4000" dirty="0"/>
              <a:t> Log. </a:t>
            </a:r>
            <a:br>
              <a:rPr lang="en-US" sz="4000" dirty="0"/>
            </a:br>
            <a:r>
              <a:rPr lang="en-US" sz="4000" dirty="0"/>
              <a:t>It is a best practice to </a:t>
            </a:r>
            <a:r>
              <a:rPr lang="en-US" sz="4000" dirty="0">
                <a:solidFill>
                  <a:srgbClr val="FF0000"/>
                </a:solidFill>
              </a:rPr>
              <a:t>delete resources </a:t>
            </a:r>
            <a:r>
              <a:rPr lang="en-US" sz="4000" dirty="0"/>
              <a:t>you are no longer using to avoid unwanted charges.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31192-1B7C-AF49-A903-6E8C863BD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215D-36DA-E3C1-AACD-D846C67F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"/>
            <a:ext cx="11222181" cy="938466"/>
          </a:xfrm>
        </p:spPr>
        <p:txBody>
          <a:bodyPr>
            <a:normAutofit/>
          </a:bodyPr>
          <a:lstStyle/>
          <a:p>
            <a:r>
              <a:rPr lang="en-US" dirty="0"/>
              <a:t>Amazon S3: Simple Storage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C7296-75BD-6237-E02E-54B2A531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BE4A1-2836-E49E-935B-EA49A599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58" y="1011693"/>
            <a:ext cx="11380251" cy="5477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47C89-9129-C626-56BF-0E61479619B1}"/>
              </a:ext>
            </a:extLst>
          </p:cNvPr>
          <p:cNvSpPr txBox="1"/>
          <p:nvPr/>
        </p:nvSpPr>
        <p:spPr>
          <a:xfrm>
            <a:off x="2800350" y="64325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https://aws.amazon.com/s3/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1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30D032-F78C-4D7B-9542-AE7CD0B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product-page-diagram_Amazon-S3_HIW">
            <a:extLst>
              <a:ext uri="{FF2B5EF4-FFF2-40B4-BE49-F238E27FC236}">
                <a16:creationId xmlns:a16="http://schemas.microsoft.com/office/drawing/2014/main" id="{8EE24D31-4B48-424F-B219-F2E83B32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0" y="1562100"/>
            <a:ext cx="11820372" cy="44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D95EBE-99F8-8E1C-7569-F896C63E9511}"/>
              </a:ext>
            </a:extLst>
          </p:cNvPr>
          <p:cNvSpPr txBox="1"/>
          <p:nvPr/>
        </p:nvSpPr>
        <p:spPr>
          <a:xfrm>
            <a:off x="2800350" y="64325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https://aws.amazon.com/s3/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3B723E-08E6-40D1-D3DB-05CA9993D999}"/>
              </a:ext>
            </a:extLst>
          </p:cNvPr>
          <p:cNvSpPr txBox="1">
            <a:spLocks/>
          </p:cNvSpPr>
          <p:nvPr/>
        </p:nvSpPr>
        <p:spPr>
          <a:xfrm>
            <a:off x="484909" y="352404"/>
            <a:ext cx="11222181" cy="938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Amazon S3: Simple Storage Service</a:t>
            </a:r>
          </a:p>
        </p:txBody>
      </p:sp>
    </p:spTree>
    <p:extLst>
      <p:ext uri="{BB962C8B-B14F-4D97-AF65-F5344CB8AC3E}">
        <p14:creationId xmlns:p14="http://schemas.microsoft.com/office/powerpoint/2010/main" val="244891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E0146-7262-46C1-8244-FCAE982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AWS</a:t>
            </a:r>
            <a:r>
              <a:rPr lang="zh-TW" altLang="en-US" dirty="0"/>
              <a:t> 雲端儲存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Amazon S3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B77C1B-5B8C-45CA-A3E6-3FEFBFA53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7"/>
            <a:ext cx="11222181" cy="47382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是一種物件儲存服務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提供可擴展性、資料可用性、安全性及效能。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可用於建置資料湖，雲端原生應用程式和行動應用程式，以及備份和還原關鍵資料</a:t>
            </a:r>
          </a:p>
          <a:p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30D032-F78C-4D7B-9542-AE7CD0B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15C6D-5404-4296-D529-DA4DC64BCCF3}"/>
              </a:ext>
            </a:extLst>
          </p:cNvPr>
          <p:cNvSpPr txBox="1"/>
          <p:nvPr/>
        </p:nvSpPr>
        <p:spPr>
          <a:xfrm>
            <a:off x="2800350" y="64325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https://aws.amazon.com/s3/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3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EE0146-7262-46C1-8244-FCAE9826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33058"/>
          </a:xfrm>
        </p:spPr>
        <p:txBody>
          <a:bodyPr/>
          <a:lstStyle/>
          <a:p>
            <a:r>
              <a:rPr lang="en-US" altLang="zh-TW" dirty="0"/>
              <a:t>Amazon S3 </a:t>
            </a:r>
            <a:r>
              <a:rPr lang="zh-TW" altLang="en-US" dirty="0"/>
              <a:t>與</a:t>
            </a:r>
            <a:r>
              <a:rPr lang="en-US" altLang="zh-TW" dirty="0"/>
              <a:t> AWS</a:t>
            </a:r>
            <a:r>
              <a:rPr lang="zh-TW" altLang="en-US" dirty="0"/>
              <a:t> 服務結合應用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B77C1B-5B8C-45CA-A3E6-3FEFBFA53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0" y="1268162"/>
            <a:ext cx="11222181" cy="51015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AWS Lambda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函數，自動處理標準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S3 GET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請求的輸出，便可講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S3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Lambda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函數做串接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儲存管理與監控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：可利用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AWS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Cloudwatch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來追蹤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AWS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S3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儲存資源的操作狀態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存取管理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：可結合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IAM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，做將存取權授與其他使用，並建置存取控制清單 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(ACL)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，用來使個別物件可供授權使用者使用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安全性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VPC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端點從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Amazon Virtual Private Cloud (Amazon VPC)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和內部部署連接至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S3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資源，針對上傳資料，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Amazon S3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同時支援伺服器端加密 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具有三個金鑰管理選項</a:t>
            </a:r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和用戶端加密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30D032-F78C-4D7B-9542-AE7CD0B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0B572-70FA-B578-E460-6CFE706EA25D}"/>
              </a:ext>
            </a:extLst>
          </p:cNvPr>
          <p:cNvSpPr txBox="1"/>
          <p:nvPr/>
        </p:nvSpPr>
        <p:spPr>
          <a:xfrm>
            <a:off x="2800350" y="64325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https://aws.amazon.com/s3/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0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23547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永續報告</a:t>
            </a:r>
            <a:r>
              <a:rPr lang="en-US" altLang="zh-TW" sz="6000" dirty="0">
                <a:solidFill>
                  <a:schemeClr val="accent1"/>
                </a:solidFill>
              </a:rPr>
              <a:t> XBRL </a:t>
            </a:r>
            <a:r>
              <a:rPr lang="zh-TW" altLang="en-US" sz="6000" dirty="0">
                <a:solidFill>
                  <a:schemeClr val="accent1"/>
                </a:solidFill>
              </a:rPr>
              <a:t>雲端架構圖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9" name="Google Shape;108;p19">
            <a:extLst>
              <a:ext uri="{FF2B5EF4-FFF2-40B4-BE49-F238E27FC236}">
                <a16:creationId xmlns:a16="http://schemas.microsoft.com/office/drawing/2014/main" id="{64719269-2A06-0D40-AFF2-25CD37F3160D}"/>
              </a:ext>
            </a:extLst>
          </p:cNvPr>
          <p:cNvSpPr/>
          <p:nvPr/>
        </p:nvSpPr>
        <p:spPr>
          <a:xfrm>
            <a:off x="309967" y="1161991"/>
            <a:ext cx="11608230" cy="4318478"/>
          </a:xfrm>
          <a:prstGeom prst="roundRect">
            <a:avLst>
              <a:gd name="adj" fmla="val 4419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9;p19">
            <a:extLst>
              <a:ext uri="{FF2B5EF4-FFF2-40B4-BE49-F238E27FC236}">
                <a16:creationId xmlns:a16="http://schemas.microsoft.com/office/drawing/2014/main" id="{38CBB18F-086F-A349-82CE-9DD49446F4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2722" t="9931" r="31510" b="6609"/>
          <a:stretch/>
        </p:blipFill>
        <p:spPr>
          <a:xfrm>
            <a:off x="5561964" y="5700791"/>
            <a:ext cx="1097731" cy="109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3;p19">
            <a:extLst>
              <a:ext uri="{FF2B5EF4-FFF2-40B4-BE49-F238E27FC236}">
                <a16:creationId xmlns:a16="http://schemas.microsoft.com/office/drawing/2014/main" id="{7B7F0768-AA1C-E448-8C04-1D79DA02B1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153" t="6248" r="12491" b="6239"/>
          <a:stretch/>
        </p:blipFill>
        <p:spPr>
          <a:xfrm>
            <a:off x="1697041" y="5822940"/>
            <a:ext cx="697215" cy="769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14;p19">
            <a:extLst>
              <a:ext uri="{FF2B5EF4-FFF2-40B4-BE49-F238E27FC236}">
                <a16:creationId xmlns:a16="http://schemas.microsoft.com/office/drawing/2014/main" id="{0D250AE5-FCD9-964B-A910-167014EFFDD4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110830" y="5480469"/>
            <a:ext cx="3252" cy="22032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15;p19">
            <a:extLst>
              <a:ext uri="{FF2B5EF4-FFF2-40B4-BE49-F238E27FC236}">
                <a16:creationId xmlns:a16="http://schemas.microsoft.com/office/drawing/2014/main" id="{861EB6E2-50CD-4A46-96FE-A41501CDF3DB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2394256" y="6207477"/>
            <a:ext cx="3167708" cy="4284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" name="Google Shape;112;p19">
            <a:extLst>
              <a:ext uri="{FF2B5EF4-FFF2-40B4-BE49-F238E27FC236}">
                <a16:creationId xmlns:a16="http://schemas.microsoft.com/office/drawing/2014/main" id="{F11C2C30-55F4-344A-99C5-07B48CB8F3D7}"/>
              </a:ext>
            </a:extLst>
          </p:cNvPr>
          <p:cNvSpPr/>
          <p:nvPr/>
        </p:nvSpPr>
        <p:spPr>
          <a:xfrm>
            <a:off x="8224881" y="1260709"/>
            <a:ext cx="3531689" cy="4100063"/>
          </a:xfrm>
          <a:prstGeom prst="roundRect">
            <a:avLst>
              <a:gd name="adj" fmla="val 5878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7;p19">
            <a:extLst>
              <a:ext uri="{FF2B5EF4-FFF2-40B4-BE49-F238E27FC236}">
                <a16:creationId xmlns:a16="http://schemas.microsoft.com/office/drawing/2014/main" id="{4009DEE1-B1BF-904E-8BA2-BDD23A719DB6}"/>
              </a:ext>
            </a:extLst>
          </p:cNvPr>
          <p:cNvSpPr/>
          <p:nvPr/>
        </p:nvSpPr>
        <p:spPr>
          <a:xfrm>
            <a:off x="8328915" y="3881593"/>
            <a:ext cx="3334425" cy="993832"/>
          </a:xfrm>
          <a:prstGeom prst="roundRect">
            <a:avLst>
              <a:gd name="adj" fmla="val 11941"/>
            </a:avLst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18;p19">
            <a:extLst>
              <a:ext uri="{FF2B5EF4-FFF2-40B4-BE49-F238E27FC236}">
                <a16:creationId xmlns:a16="http://schemas.microsoft.com/office/drawing/2014/main" id="{A859F3A2-4BA6-A848-8657-7A14DA8C92F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563" y="1375774"/>
            <a:ext cx="1647534" cy="99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9;p19">
            <a:extLst>
              <a:ext uri="{FF2B5EF4-FFF2-40B4-BE49-F238E27FC236}">
                <a16:creationId xmlns:a16="http://schemas.microsoft.com/office/drawing/2014/main" id="{E22FFFFF-CF84-3B45-B503-D6BDA3F8E25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0562" y="3112526"/>
            <a:ext cx="2151884" cy="72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0;p19">
            <a:extLst>
              <a:ext uri="{FF2B5EF4-FFF2-40B4-BE49-F238E27FC236}">
                <a16:creationId xmlns:a16="http://schemas.microsoft.com/office/drawing/2014/main" id="{7F30085C-8791-A849-8EDB-FDE00C4DEA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9621" t="13006" r="37067" b="11635"/>
          <a:stretch/>
        </p:blipFill>
        <p:spPr>
          <a:xfrm>
            <a:off x="10582156" y="3892299"/>
            <a:ext cx="540693" cy="9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1;p19">
            <a:extLst>
              <a:ext uri="{FF2B5EF4-FFF2-40B4-BE49-F238E27FC236}">
                <a16:creationId xmlns:a16="http://schemas.microsoft.com/office/drawing/2014/main" id="{8A424EC4-3268-484B-99A8-A702339156A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08503" y="3886485"/>
            <a:ext cx="1592456" cy="974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22;p19">
            <a:extLst>
              <a:ext uri="{FF2B5EF4-FFF2-40B4-BE49-F238E27FC236}">
                <a16:creationId xmlns:a16="http://schemas.microsoft.com/office/drawing/2014/main" id="{AA56AAE8-53D5-D548-8AD1-2E8E9857A5C3}"/>
              </a:ext>
            </a:extLst>
          </p:cNvPr>
          <p:cNvSpPr txBox="1"/>
          <p:nvPr/>
        </p:nvSpPr>
        <p:spPr>
          <a:xfrm>
            <a:off x="10147285" y="4820867"/>
            <a:ext cx="1516055" cy="4308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人員權限控管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4" name="Google Shape;123;p19">
            <a:extLst>
              <a:ext uri="{FF2B5EF4-FFF2-40B4-BE49-F238E27FC236}">
                <a16:creationId xmlns:a16="http://schemas.microsoft.com/office/drawing/2014/main" id="{70569AC6-20CA-8D44-867B-0E7F03FA77C1}"/>
              </a:ext>
            </a:extLst>
          </p:cNvPr>
          <p:cNvSpPr txBox="1"/>
          <p:nvPr/>
        </p:nvSpPr>
        <p:spPr>
          <a:xfrm>
            <a:off x="8596225" y="4810095"/>
            <a:ext cx="1428076" cy="4308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異常警報監控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5" name="Google Shape;124;p19">
            <a:extLst>
              <a:ext uri="{FF2B5EF4-FFF2-40B4-BE49-F238E27FC236}">
                <a16:creationId xmlns:a16="http://schemas.microsoft.com/office/drawing/2014/main" id="{CCAFD433-0A62-9941-AE0F-E3111E7BED9D}"/>
              </a:ext>
            </a:extLst>
          </p:cNvPr>
          <p:cNvSpPr txBox="1"/>
          <p:nvPr/>
        </p:nvSpPr>
        <p:spPr>
          <a:xfrm>
            <a:off x="10394411" y="1503149"/>
            <a:ext cx="1092338" cy="6770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關聯式</a:t>
            </a:r>
            <a:br>
              <a:rPr lang="en-US" altLang="zh-TW" sz="1600" dirty="0">
                <a:latin typeface="Heiti TC Medium" pitchFamily="2" charset="-128"/>
                <a:ea typeface="Heiti TC Medium" pitchFamily="2" charset="-128"/>
              </a:rPr>
            </a:b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資料庫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6" name="Google Shape;125;p19">
            <a:extLst>
              <a:ext uri="{FF2B5EF4-FFF2-40B4-BE49-F238E27FC236}">
                <a16:creationId xmlns:a16="http://schemas.microsoft.com/office/drawing/2014/main" id="{FB5B14C0-232C-314A-B589-290411BA8D39}"/>
              </a:ext>
            </a:extLst>
          </p:cNvPr>
          <p:cNvSpPr txBox="1"/>
          <p:nvPr/>
        </p:nvSpPr>
        <p:spPr>
          <a:xfrm>
            <a:off x="10491325" y="3154749"/>
            <a:ext cx="1092338" cy="4308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資料儲存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8" name="Google Shape;127;p19">
            <a:extLst>
              <a:ext uri="{FF2B5EF4-FFF2-40B4-BE49-F238E27FC236}">
                <a16:creationId xmlns:a16="http://schemas.microsoft.com/office/drawing/2014/main" id="{D7F33FED-618D-DF41-9EAE-A443CD0AC949}"/>
              </a:ext>
            </a:extLst>
          </p:cNvPr>
          <p:cNvSpPr/>
          <p:nvPr/>
        </p:nvSpPr>
        <p:spPr>
          <a:xfrm>
            <a:off x="4232996" y="1480890"/>
            <a:ext cx="2897513" cy="3729284"/>
          </a:xfrm>
          <a:prstGeom prst="roundRect">
            <a:avLst>
              <a:gd name="adj" fmla="val 4679"/>
            </a:avLst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11;p19">
            <a:extLst>
              <a:ext uri="{FF2B5EF4-FFF2-40B4-BE49-F238E27FC236}">
                <a16:creationId xmlns:a16="http://schemas.microsoft.com/office/drawing/2014/main" id="{6C30B1CB-FEF3-1C43-B9ED-54C634CE5658}"/>
              </a:ext>
            </a:extLst>
          </p:cNvPr>
          <p:cNvSpPr/>
          <p:nvPr/>
        </p:nvSpPr>
        <p:spPr>
          <a:xfrm>
            <a:off x="435429" y="1301123"/>
            <a:ext cx="7013916" cy="4034424"/>
          </a:xfrm>
          <a:prstGeom prst="roundRect">
            <a:avLst>
              <a:gd name="adj" fmla="val 3736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28;p19">
            <a:extLst>
              <a:ext uri="{FF2B5EF4-FFF2-40B4-BE49-F238E27FC236}">
                <a16:creationId xmlns:a16="http://schemas.microsoft.com/office/drawing/2014/main" id="{46E34FB9-D210-0F48-B95E-D5E672247F4D}"/>
              </a:ext>
            </a:extLst>
          </p:cNvPr>
          <p:cNvSpPr/>
          <p:nvPr/>
        </p:nvSpPr>
        <p:spPr>
          <a:xfrm>
            <a:off x="528659" y="1480890"/>
            <a:ext cx="3086653" cy="3695466"/>
          </a:xfrm>
          <a:prstGeom prst="roundRect">
            <a:avLst>
              <a:gd name="adj" fmla="val 4947"/>
            </a:avLst>
          </a:pr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9;p19">
            <a:extLst>
              <a:ext uri="{FF2B5EF4-FFF2-40B4-BE49-F238E27FC236}">
                <a16:creationId xmlns:a16="http://schemas.microsoft.com/office/drawing/2014/main" id="{50F958BF-0AA0-3A4A-80AB-871BD69FF852}"/>
              </a:ext>
            </a:extLst>
          </p:cNvPr>
          <p:cNvSpPr/>
          <p:nvPr/>
        </p:nvSpPr>
        <p:spPr>
          <a:xfrm flipH="1">
            <a:off x="747144" y="1793091"/>
            <a:ext cx="903445" cy="647585"/>
          </a:xfrm>
          <a:prstGeom prst="flowChartPunchedCar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HEITI TC MEDIUM" pitchFamily="2" charset="-128"/>
                <a:ea typeface="HEITI TC MEDIUM" pitchFamily="2" charset="-128"/>
              </a:rPr>
              <a:t>結構化資料</a:t>
            </a:r>
            <a:endParaRPr b="1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32" name="Google Shape;130;p19">
            <a:extLst>
              <a:ext uri="{FF2B5EF4-FFF2-40B4-BE49-F238E27FC236}">
                <a16:creationId xmlns:a16="http://schemas.microsoft.com/office/drawing/2014/main" id="{46CBD317-E2A7-A445-8CE6-DF80F9E4264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3498" r="15789"/>
          <a:stretch/>
        </p:blipFill>
        <p:spPr>
          <a:xfrm>
            <a:off x="4588039" y="2745648"/>
            <a:ext cx="1472167" cy="107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31;p19">
            <a:extLst>
              <a:ext uri="{FF2B5EF4-FFF2-40B4-BE49-F238E27FC236}">
                <a16:creationId xmlns:a16="http://schemas.microsoft.com/office/drawing/2014/main" id="{33A75749-2196-0B41-BA57-0A647D6BAE9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5749" r="28399" b="11284"/>
          <a:stretch/>
        </p:blipFill>
        <p:spPr>
          <a:xfrm>
            <a:off x="4796705" y="4022983"/>
            <a:ext cx="888473" cy="9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32;p19">
            <a:extLst>
              <a:ext uri="{FF2B5EF4-FFF2-40B4-BE49-F238E27FC236}">
                <a16:creationId xmlns:a16="http://schemas.microsoft.com/office/drawing/2014/main" id="{D832E5D6-7E1E-EA4E-8F9E-B387D48D0AD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01114" y="2813953"/>
            <a:ext cx="1055934" cy="92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33;p19">
            <a:extLst>
              <a:ext uri="{FF2B5EF4-FFF2-40B4-BE49-F238E27FC236}">
                <a16:creationId xmlns:a16="http://schemas.microsoft.com/office/drawing/2014/main" id="{1BDFF087-9D85-4A46-BE03-B7B91ADA948C}"/>
              </a:ext>
            </a:extLst>
          </p:cNvPr>
          <p:cNvSpPr/>
          <p:nvPr/>
        </p:nvSpPr>
        <p:spPr>
          <a:xfrm flipH="1">
            <a:off x="778863" y="2848770"/>
            <a:ext cx="974193" cy="855274"/>
          </a:xfrm>
          <a:prstGeom prst="flowChartPunchedCar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HEITI TC MEDIUM" pitchFamily="2" charset="-128"/>
                <a:ea typeface="HEITI TC MEDIUM" pitchFamily="2" charset="-128"/>
              </a:rPr>
              <a:t>非結構化資料</a:t>
            </a:r>
            <a:endParaRPr b="1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36" name="Google Shape;134;p19">
            <a:extLst>
              <a:ext uri="{FF2B5EF4-FFF2-40B4-BE49-F238E27FC236}">
                <a16:creationId xmlns:a16="http://schemas.microsoft.com/office/drawing/2014/main" id="{20F1901C-B8D0-CB43-A55C-A68C227429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5468" y="1592636"/>
            <a:ext cx="1312527" cy="104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35;p19">
            <a:extLst>
              <a:ext uri="{FF2B5EF4-FFF2-40B4-BE49-F238E27FC236}">
                <a16:creationId xmlns:a16="http://schemas.microsoft.com/office/drawing/2014/main" id="{AA8FE82E-290B-E645-A658-F5B5F8EE0B1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31483" t="4824" r="35507" b="10386"/>
          <a:stretch/>
        </p:blipFill>
        <p:spPr>
          <a:xfrm>
            <a:off x="4883231" y="1750591"/>
            <a:ext cx="720893" cy="928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136;p19">
            <a:extLst>
              <a:ext uri="{FF2B5EF4-FFF2-40B4-BE49-F238E27FC236}">
                <a16:creationId xmlns:a16="http://schemas.microsoft.com/office/drawing/2014/main" id="{41ED47BD-1B34-6241-8007-51FA89EFAFA1}"/>
              </a:ext>
            </a:extLst>
          </p:cNvPr>
          <p:cNvCxnSpPr>
            <a:cxnSpLocks/>
            <a:stCxn id="31" idx="1"/>
            <a:endCxn id="36" idx="1"/>
          </p:cNvCxnSpPr>
          <p:nvPr/>
        </p:nvCxnSpPr>
        <p:spPr>
          <a:xfrm>
            <a:off x="1650589" y="2116884"/>
            <a:ext cx="60487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137;p19">
            <a:extLst>
              <a:ext uri="{FF2B5EF4-FFF2-40B4-BE49-F238E27FC236}">
                <a16:creationId xmlns:a16="http://schemas.microsoft.com/office/drawing/2014/main" id="{84B2E961-B374-9943-B198-E7C98EC83D41}"/>
              </a:ext>
            </a:extLst>
          </p:cNvPr>
          <p:cNvCxnSpPr>
            <a:cxnSpLocks/>
            <a:stCxn id="35" idx="1"/>
            <a:endCxn id="34" idx="1"/>
          </p:cNvCxnSpPr>
          <p:nvPr/>
        </p:nvCxnSpPr>
        <p:spPr>
          <a:xfrm>
            <a:off x="1753056" y="3276407"/>
            <a:ext cx="64805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138;p19">
            <a:extLst>
              <a:ext uri="{FF2B5EF4-FFF2-40B4-BE49-F238E27FC236}">
                <a16:creationId xmlns:a16="http://schemas.microsoft.com/office/drawing/2014/main" id="{8C5AD686-7AD6-4441-8566-C95837561F96}"/>
              </a:ext>
            </a:extLst>
          </p:cNvPr>
          <p:cNvCxnSpPr>
            <a:cxnSpLocks/>
            <a:stCxn id="30" idx="3"/>
            <a:endCxn id="28" idx="1"/>
          </p:cNvCxnSpPr>
          <p:nvPr/>
        </p:nvCxnSpPr>
        <p:spPr>
          <a:xfrm>
            <a:off x="3615312" y="3328623"/>
            <a:ext cx="617684" cy="1690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" name="Google Shape;139;p19">
            <a:extLst>
              <a:ext uri="{FF2B5EF4-FFF2-40B4-BE49-F238E27FC236}">
                <a16:creationId xmlns:a16="http://schemas.microsoft.com/office/drawing/2014/main" id="{F0E8C161-6C1A-DE44-AF20-F1B91EB9B87A}"/>
              </a:ext>
            </a:extLst>
          </p:cNvPr>
          <p:cNvSpPr txBox="1"/>
          <p:nvPr/>
        </p:nvSpPr>
        <p:spPr>
          <a:xfrm>
            <a:off x="5924967" y="1869521"/>
            <a:ext cx="1077703" cy="4308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數據分析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2" name="Google Shape;140;p19">
            <a:extLst>
              <a:ext uri="{FF2B5EF4-FFF2-40B4-BE49-F238E27FC236}">
                <a16:creationId xmlns:a16="http://schemas.microsoft.com/office/drawing/2014/main" id="{507B9E12-7626-4F4E-84B5-EBC1543192E5}"/>
              </a:ext>
            </a:extLst>
          </p:cNvPr>
          <p:cNvSpPr txBox="1"/>
          <p:nvPr/>
        </p:nvSpPr>
        <p:spPr>
          <a:xfrm>
            <a:off x="6000856" y="2758196"/>
            <a:ext cx="977518" cy="923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自動化標記模型訓練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3" name="Google Shape;141;p19">
            <a:extLst>
              <a:ext uri="{FF2B5EF4-FFF2-40B4-BE49-F238E27FC236}">
                <a16:creationId xmlns:a16="http://schemas.microsoft.com/office/drawing/2014/main" id="{304C3287-97F7-9A49-BD9F-9D7F6D8E34A0}"/>
              </a:ext>
            </a:extLst>
          </p:cNvPr>
          <p:cNvSpPr txBox="1"/>
          <p:nvPr/>
        </p:nvSpPr>
        <p:spPr>
          <a:xfrm>
            <a:off x="5966578" y="4158499"/>
            <a:ext cx="1179937" cy="6770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系統打包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以利部屬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4" name="Google Shape;142;p19">
            <a:extLst>
              <a:ext uri="{FF2B5EF4-FFF2-40B4-BE49-F238E27FC236}">
                <a16:creationId xmlns:a16="http://schemas.microsoft.com/office/drawing/2014/main" id="{099AAACC-47AC-FF4F-91C4-C120CBB4A37D}"/>
              </a:ext>
            </a:extLst>
          </p:cNvPr>
          <p:cNvSpPr txBox="1"/>
          <p:nvPr/>
        </p:nvSpPr>
        <p:spPr>
          <a:xfrm>
            <a:off x="2441597" y="3748663"/>
            <a:ext cx="998456" cy="6155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latin typeface="Heiti TC Medium" pitchFamily="2" charset="-128"/>
                <a:ea typeface="Heiti TC Medium" pitchFamily="2" charset="-128"/>
              </a:rPr>
              <a:t>非結構化</a:t>
            </a:r>
            <a:br>
              <a:rPr lang="en-US" altLang="zh-TW" sz="1400" dirty="0">
                <a:latin typeface="Heiti TC Medium" pitchFamily="2" charset="-128"/>
                <a:ea typeface="Heiti TC Medium" pitchFamily="2" charset="-128"/>
              </a:rPr>
            </a:br>
            <a:r>
              <a:rPr lang="zh-TW" sz="1400" dirty="0">
                <a:latin typeface="Heiti TC Medium" pitchFamily="2" charset="-128"/>
                <a:ea typeface="Heiti TC Medium" pitchFamily="2" charset="-128"/>
              </a:rPr>
              <a:t>資料庫</a:t>
            </a:r>
            <a:endParaRPr sz="14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5" name="Google Shape;143;p19">
            <a:extLst>
              <a:ext uri="{FF2B5EF4-FFF2-40B4-BE49-F238E27FC236}">
                <a16:creationId xmlns:a16="http://schemas.microsoft.com/office/drawing/2014/main" id="{DD0735A5-EC79-3C48-B79E-6DA8104E97E2}"/>
              </a:ext>
            </a:extLst>
          </p:cNvPr>
          <p:cNvSpPr txBox="1"/>
          <p:nvPr/>
        </p:nvSpPr>
        <p:spPr>
          <a:xfrm>
            <a:off x="6720889" y="5834692"/>
            <a:ext cx="1097731" cy="40007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latin typeface="Heiti TC Medium" pitchFamily="2" charset="-128"/>
                <a:ea typeface="Heiti TC Medium" pitchFamily="2" charset="-128"/>
              </a:rPr>
              <a:t>連線主機</a:t>
            </a:r>
            <a:endParaRPr sz="140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82" name="Google Shape;138;p19">
            <a:extLst>
              <a:ext uri="{FF2B5EF4-FFF2-40B4-BE49-F238E27FC236}">
                <a16:creationId xmlns:a16="http://schemas.microsoft.com/office/drawing/2014/main" id="{9FAE08A5-05FA-2D48-8D8C-2ECDAEEC6250}"/>
              </a:ext>
            </a:extLst>
          </p:cNvPr>
          <p:cNvCxnSpPr>
            <a:cxnSpLocks/>
            <a:stCxn id="29" idx="3"/>
            <a:endCxn id="17" idx="1"/>
          </p:cNvCxnSpPr>
          <p:nvPr/>
        </p:nvCxnSpPr>
        <p:spPr>
          <a:xfrm flipV="1">
            <a:off x="7449345" y="3310741"/>
            <a:ext cx="775536" cy="759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" name="Google Shape;119;p19">
            <a:extLst>
              <a:ext uri="{FF2B5EF4-FFF2-40B4-BE49-F238E27FC236}">
                <a16:creationId xmlns:a16="http://schemas.microsoft.com/office/drawing/2014/main" id="{0FA66173-04A9-3EBC-8576-2E97FFF57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585" t="3029" r="13322" b="3029"/>
          <a:stretch/>
        </p:blipFill>
        <p:spPr>
          <a:xfrm>
            <a:off x="2416835" y="4497038"/>
            <a:ext cx="1116974" cy="5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33;p19">
            <a:extLst>
              <a:ext uri="{FF2B5EF4-FFF2-40B4-BE49-F238E27FC236}">
                <a16:creationId xmlns:a16="http://schemas.microsoft.com/office/drawing/2014/main" id="{BCFF0421-225B-81D0-E4A2-55228A43069D}"/>
              </a:ext>
            </a:extLst>
          </p:cNvPr>
          <p:cNvSpPr/>
          <p:nvPr/>
        </p:nvSpPr>
        <p:spPr>
          <a:xfrm flipH="1">
            <a:off x="747144" y="4231166"/>
            <a:ext cx="974193" cy="855274"/>
          </a:xfrm>
          <a:prstGeom prst="flowChartPunchedCar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HEITI TC MEDIUM" pitchFamily="2" charset="-128"/>
                <a:ea typeface="HEITI TC MEDIUM" pitchFamily="2" charset="-128"/>
              </a:rPr>
              <a:t>檔案</a:t>
            </a:r>
            <a:br>
              <a:rPr lang="en-US" altLang="zh-TW" b="1" dirty="0"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b="1" dirty="0">
                <a:latin typeface="HEITI TC MEDIUM" pitchFamily="2" charset="-128"/>
                <a:ea typeface="HEITI TC MEDIUM" pitchFamily="2" charset="-128"/>
              </a:rPr>
              <a:t>物件</a:t>
            </a:r>
            <a:endParaRPr b="1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52" name="Google Shape;137;p19">
            <a:extLst>
              <a:ext uri="{FF2B5EF4-FFF2-40B4-BE49-F238E27FC236}">
                <a16:creationId xmlns:a16="http://schemas.microsoft.com/office/drawing/2014/main" id="{9B2BAB41-47D0-F2C2-E1C7-2E8AEF29555F}"/>
              </a:ext>
            </a:extLst>
          </p:cNvPr>
          <p:cNvCxnSpPr>
            <a:cxnSpLocks/>
            <a:stCxn id="51" idx="1"/>
          </p:cNvCxnSpPr>
          <p:nvPr/>
        </p:nvCxnSpPr>
        <p:spPr>
          <a:xfrm>
            <a:off x="1721337" y="4658803"/>
            <a:ext cx="64805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5" name="Google Shape;132;p19">
            <a:extLst>
              <a:ext uri="{FF2B5EF4-FFF2-40B4-BE49-F238E27FC236}">
                <a16:creationId xmlns:a16="http://schemas.microsoft.com/office/drawing/2014/main" id="{262B855D-AF2E-C9BC-CC8B-A4CCB1231A0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72459" y="2369448"/>
            <a:ext cx="875608" cy="72684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124;p19">
            <a:extLst>
              <a:ext uri="{FF2B5EF4-FFF2-40B4-BE49-F238E27FC236}">
                <a16:creationId xmlns:a16="http://schemas.microsoft.com/office/drawing/2014/main" id="{44A0AE96-5680-73DA-0A3D-D9E1E63BC595}"/>
              </a:ext>
            </a:extLst>
          </p:cNvPr>
          <p:cNvSpPr txBox="1"/>
          <p:nvPr/>
        </p:nvSpPr>
        <p:spPr>
          <a:xfrm>
            <a:off x="10449705" y="2308563"/>
            <a:ext cx="1092338" cy="923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dirty="0">
                <a:latin typeface="Heiti TC Medium" pitchFamily="2" charset="-128"/>
                <a:ea typeface="Heiti TC Medium" pitchFamily="2" charset="-128"/>
              </a:rPr>
              <a:t>Key Value</a:t>
            </a:r>
            <a:br>
              <a:rPr lang="en-US" altLang="zh-TW" sz="1600" dirty="0">
                <a:latin typeface="Heiti TC Medium" pitchFamily="2" charset="-128"/>
                <a:ea typeface="Heiti TC Medium" pitchFamily="2" charset="-128"/>
              </a:rPr>
            </a:b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資料庫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86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23547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永續報告</a:t>
            </a:r>
            <a:r>
              <a:rPr lang="en-US" altLang="zh-TW" sz="6000" dirty="0">
                <a:solidFill>
                  <a:schemeClr val="accent1"/>
                </a:solidFill>
              </a:rPr>
              <a:t> XBRL </a:t>
            </a:r>
            <a:r>
              <a:rPr lang="zh-TW" altLang="en-US" sz="6000" dirty="0">
                <a:solidFill>
                  <a:schemeClr val="accent1"/>
                </a:solidFill>
              </a:rPr>
              <a:t>雲端架構圖 </a:t>
            </a:r>
            <a:r>
              <a:rPr lang="en-US" altLang="zh-TW" sz="6000" dirty="0">
                <a:solidFill>
                  <a:schemeClr val="accent1"/>
                </a:solidFill>
              </a:rPr>
              <a:t> (AWS)</a:t>
            </a:r>
            <a:endParaRPr lang="zh-TW" altLang="en-US" sz="6000" dirty="0">
              <a:solidFill>
                <a:schemeClr val="accent1"/>
              </a:solidFill>
            </a:endParaRPr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B6F5C052-5F9F-4DF1-A810-4D624B676B77}"/>
              </a:ext>
            </a:extLst>
          </p:cNvPr>
          <p:cNvSpPr txBox="1"/>
          <p:nvPr/>
        </p:nvSpPr>
        <p:spPr>
          <a:xfrm>
            <a:off x="4595409" y="6534131"/>
            <a:ext cx="300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This Research</a:t>
            </a:r>
          </a:p>
        </p:txBody>
      </p:sp>
      <p:pic>
        <p:nvPicPr>
          <p:cNvPr id="6" name="圖形 9">
            <a:extLst>
              <a:ext uri="{FF2B5EF4-FFF2-40B4-BE49-F238E27FC236}">
                <a16:creationId xmlns:a16="http://schemas.microsoft.com/office/drawing/2014/main" id="{0DD4253D-C6B6-E9DB-76D7-CAF9EA449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716" y="958652"/>
            <a:ext cx="9954705" cy="5547805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B9110830-24D5-4393-A6CF-547AE8F2E58A}"/>
              </a:ext>
            </a:extLst>
          </p:cNvPr>
          <p:cNvSpPr/>
          <p:nvPr/>
        </p:nvSpPr>
        <p:spPr>
          <a:xfrm>
            <a:off x="2691401" y="2727096"/>
            <a:ext cx="1149080" cy="1200011"/>
          </a:xfrm>
          <a:prstGeom prst="roundRect">
            <a:avLst>
              <a:gd name="adj" fmla="val 132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2AF1E84-AB81-4C1B-82B7-554106755203}"/>
              </a:ext>
            </a:extLst>
          </p:cNvPr>
          <p:cNvSpPr txBox="1"/>
          <p:nvPr/>
        </p:nvSpPr>
        <p:spPr>
          <a:xfrm>
            <a:off x="1055370" y="2238750"/>
            <a:ext cx="42577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儲存非結構化之企業永續報告書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(PDF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檔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BAF37437-22E8-46A8-B44A-F1B009BEBEB5}"/>
              </a:ext>
            </a:extLst>
          </p:cNvPr>
          <p:cNvSpPr/>
          <p:nvPr/>
        </p:nvSpPr>
        <p:spPr>
          <a:xfrm>
            <a:off x="2680173" y="5141436"/>
            <a:ext cx="1149080" cy="1200011"/>
          </a:xfrm>
          <a:prstGeom prst="roundRect">
            <a:avLst>
              <a:gd name="adj" fmla="val 132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31910E6-B8CA-4166-888D-F62D624D9FDD}"/>
              </a:ext>
            </a:extLst>
          </p:cNvPr>
          <p:cNvSpPr txBox="1"/>
          <p:nvPr/>
        </p:nvSpPr>
        <p:spPr>
          <a:xfrm>
            <a:off x="2131797" y="4544997"/>
            <a:ext cx="29695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儲存經標註後的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XBRL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檔案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3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91948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永續報告</a:t>
            </a:r>
            <a:r>
              <a:rPr lang="en-US" altLang="zh-TW" sz="6000" dirty="0">
                <a:solidFill>
                  <a:schemeClr val="accent1"/>
                </a:solidFill>
              </a:rPr>
              <a:t> XBRL </a:t>
            </a:r>
            <a:r>
              <a:rPr lang="zh-TW" altLang="en-US" sz="6000" dirty="0">
                <a:solidFill>
                  <a:schemeClr val="accent1"/>
                </a:solidFill>
              </a:rPr>
              <a:t>雲端架構趨勢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39AC08B-FDAA-624D-BC95-26DF4E4B1E61}"/>
              </a:ext>
            </a:extLst>
          </p:cNvPr>
          <p:cNvSpPr/>
          <p:nvPr/>
        </p:nvSpPr>
        <p:spPr>
          <a:xfrm>
            <a:off x="329103" y="1148318"/>
            <a:ext cx="11427467" cy="1297172"/>
          </a:xfrm>
          <a:prstGeom prst="rightArrow">
            <a:avLst>
              <a:gd name="adj1" fmla="val 50000"/>
              <a:gd name="adj2" fmla="val 3360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111;p19">
            <a:extLst>
              <a:ext uri="{FF2B5EF4-FFF2-40B4-BE49-F238E27FC236}">
                <a16:creationId xmlns:a16="http://schemas.microsoft.com/office/drawing/2014/main" id="{D747174A-DEA1-834C-8F90-A594428227B1}"/>
              </a:ext>
            </a:extLst>
          </p:cNvPr>
          <p:cNvSpPr/>
          <p:nvPr/>
        </p:nvSpPr>
        <p:spPr>
          <a:xfrm>
            <a:off x="628254" y="2182448"/>
            <a:ext cx="5164385" cy="4273470"/>
          </a:xfrm>
          <a:prstGeom prst="roundRect">
            <a:avLst>
              <a:gd name="adj" fmla="val 3981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各系統獨立操作，無法將其統整串連。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存取資料較為龐大，占用過多本地端資源與存取空間。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改版部屬不易，且流程繁雜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未能自動化監測其系統運作異常，對於人員存取限制較為模糊。</a:t>
            </a:r>
          </a:p>
        </p:txBody>
      </p:sp>
      <p:sp>
        <p:nvSpPr>
          <p:cNvPr id="47" name="Google Shape;156;p20">
            <a:extLst>
              <a:ext uri="{FF2B5EF4-FFF2-40B4-BE49-F238E27FC236}">
                <a16:creationId xmlns:a16="http://schemas.microsoft.com/office/drawing/2014/main" id="{00D6273A-6E3E-BB47-8E66-8D47D00FEA84}"/>
              </a:ext>
            </a:extLst>
          </p:cNvPr>
          <p:cNvSpPr txBox="1"/>
          <p:nvPr/>
        </p:nvSpPr>
        <p:spPr>
          <a:xfrm>
            <a:off x="628254" y="1399072"/>
            <a:ext cx="516438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</a:t>
            </a:r>
            <a:endParaRPr sz="4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157;p20">
            <a:extLst>
              <a:ext uri="{FF2B5EF4-FFF2-40B4-BE49-F238E27FC236}">
                <a16:creationId xmlns:a16="http://schemas.microsoft.com/office/drawing/2014/main" id="{D083D34D-FFFF-EB41-BDC8-A5D52D77332D}"/>
              </a:ext>
            </a:extLst>
          </p:cNvPr>
          <p:cNvSpPr txBox="1"/>
          <p:nvPr/>
        </p:nvSpPr>
        <p:spPr>
          <a:xfrm>
            <a:off x="6145393" y="1399072"/>
            <a:ext cx="499496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To-Be </a:t>
            </a:r>
            <a:endParaRPr sz="4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Google Shape;111;p19">
            <a:extLst>
              <a:ext uri="{FF2B5EF4-FFF2-40B4-BE49-F238E27FC236}">
                <a16:creationId xmlns:a16="http://schemas.microsoft.com/office/drawing/2014/main" id="{24052AD1-23E6-3940-89FD-35C821111B6D}"/>
              </a:ext>
            </a:extLst>
          </p:cNvPr>
          <p:cNvSpPr/>
          <p:nvPr/>
        </p:nvSpPr>
        <p:spPr>
          <a:xfrm>
            <a:off x="6145393" y="2182448"/>
            <a:ext cx="4994967" cy="4273471"/>
          </a:xfrm>
          <a:prstGeom prst="roundRect">
            <a:avLst>
              <a:gd name="adj" fmla="val 4478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串聯各項雲端基礎建設服務，將系統整合，並加強權限控管與自動化監測機制。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運用雲端服務，簡化整體部屬流程。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將資料庫從地端遷移至雲端，能有效性監控與管理，並減少地端資源存取空間。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zh-TW" altLang="en-US" sz="28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75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accent1"/>
                </a:solidFill>
              </a:rPr>
              <a:t>Outline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DA28-EC94-2E48-B971-03D903D0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365760"/>
            <a:r>
              <a:rPr lang="zh-TW" altLang="en-US" sz="4000" dirty="0"/>
              <a:t>永續資訊數位申報技術</a:t>
            </a:r>
            <a:endParaRPr lang="en-US" altLang="zh-TW" sz="4000" dirty="0"/>
          </a:p>
          <a:p>
            <a:pPr marL="365760" indent="-365760"/>
            <a:r>
              <a:rPr lang="zh-TW" altLang="en-US" sz="4000" dirty="0"/>
              <a:t>為什麼使用雲端技術</a:t>
            </a:r>
            <a:endParaRPr lang="en-US" altLang="zh-TW" sz="4000" dirty="0"/>
          </a:p>
          <a:p>
            <a:pPr marL="365760" indent="-365760"/>
            <a:r>
              <a:rPr lang="en-US" altLang="zh-TW" sz="4000" dirty="0"/>
              <a:t>AWS Serverless Architecture</a:t>
            </a:r>
          </a:p>
          <a:p>
            <a:pPr marL="365760" indent="-365760"/>
            <a:r>
              <a:rPr lang="zh-TW" altLang="en-US" sz="4000" dirty="0"/>
              <a:t>永續報告 </a:t>
            </a:r>
            <a:r>
              <a:rPr lang="en-US" altLang="zh-TW" sz="4000" dirty="0"/>
              <a:t>XBRL </a:t>
            </a:r>
            <a:r>
              <a:rPr lang="zh-TW" altLang="en-US" sz="4000" dirty="0"/>
              <a:t>雲端架構</a:t>
            </a:r>
            <a:endParaRPr lang="en-US" altLang="zh-TW" sz="4000" dirty="0"/>
          </a:p>
          <a:p>
            <a:pPr marL="365760" indent="-365760"/>
            <a:endParaRPr lang="en-US" altLang="zh-TW" sz="4000" b="0" dirty="0"/>
          </a:p>
          <a:p>
            <a:pPr marL="0" indent="0">
              <a:buNone/>
            </a:pPr>
            <a:endParaRPr lang="en-US" sz="4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83333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永續報告</a:t>
            </a:r>
            <a:r>
              <a:rPr lang="en-US" altLang="zh-TW" sz="6000" dirty="0">
                <a:solidFill>
                  <a:schemeClr val="accent1"/>
                </a:solidFill>
              </a:rPr>
              <a:t> XBRL </a:t>
            </a:r>
            <a:r>
              <a:rPr lang="zh-TW" altLang="en-US" sz="6000" dirty="0">
                <a:solidFill>
                  <a:schemeClr val="accent1"/>
                </a:solidFill>
              </a:rPr>
              <a:t>雲端架構建立 </a:t>
            </a:r>
            <a:endParaRPr lang="zh-TW" altLang="en-US" sz="4900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DA28-EC94-2E48-B971-03D903D0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86" y="1318437"/>
            <a:ext cx="10672427" cy="5148210"/>
          </a:xfrm>
        </p:spPr>
        <p:txBody>
          <a:bodyPr>
            <a:noAutofit/>
          </a:bodyPr>
          <a:lstStyle/>
          <a:p>
            <a:pPr marL="411480" indent="-411480"/>
            <a:r>
              <a:rPr lang="zh-TW" altLang="en-US" b="0" dirty="0"/>
              <a:t>以</a:t>
            </a:r>
            <a:r>
              <a:rPr lang="en-US" altLang="zh-TW" b="0" dirty="0"/>
              <a:t>AWS </a:t>
            </a:r>
            <a:r>
              <a:rPr lang="zh-TW" altLang="en-US" b="0" dirty="0"/>
              <a:t>雲端服務為例，建構一個完整的永續報告</a:t>
            </a:r>
            <a:r>
              <a:rPr lang="en-US" altLang="zh-TW" b="0" dirty="0"/>
              <a:t>XBRL</a:t>
            </a:r>
            <a:r>
              <a:rPr lang="zh-TW" altLang="en-US" b="0" dirty="0"/>
              <a:t>雲端架構，從結構化與非結構化的永續資訊，自動化標記</a:t>
            </a:r>
            <a:r>
              <a:rPr lang="en-US" altLang="zh-TW" b="0" dirty="0"/>
              <a:t>(Amazon </a:t>
            </a:r>
            <a:r>
              <a:rPr lang="en-US" altLang="zh-TW" b="0" dirty="0" err="1"/>
              <a:t>SageMaker</a:t>
            </a:r>
            <a:r>
              <a:rPr lang="en-US" altLang="zh-TW" b="0" dirty="0"/>
              <a:t>) </a:t>
            </a:r>
            <a:r>
              <a:rPr lang="zh-TW" altLang="en-US" b="0" dirty="0"/>
              <a:t>轉</a:t>
            </a:r>
            <a:r>
              <a:rPr lang="en-US" altLang="zh-TW" b="0" dirty="0"/>
              <a:t> XBRL </a:t>
            </a:r>
            <a:r>
              <a:rPr lang="zh-TW" altLang="en-US" b="0" dirty="0"/>
              <a:t>或</a:t>
            </a:r>
            <a:r>
              <a:rPr lang="en-US" altLang="zh-TW" b="0" dirty="0"/>
              <a:t> </a:t>
            </a:r>
            <a:r>
              <a:rPr lang="en-US" altLang="zh-TW" b="0" dirty="0" err="1"/>
              <a:t>iXBRL</a:t>
            </a:r>
            <a:r>
              <a:rPr lang="en-US" altLang="zh-TW" b="0" dirty="0"/>
              <a:t> </a:t>
            </a:r>
            <a:r>
              <a:rPr lang="zh-TW" altLang="en-US" b="0" dirty="0"/>
              <a:t>存取至雲端資料庫</a:t>
            </a:r>
            <a:r>
              <a:rPr lang="en-US" altLang="zh-TW" b="0" dirty="0"/>
              <a:t> (Amazon RDS)</a:t>
            </a:r>
            <a:r>
              <a:rPr lang="zh-TW" altLang="en-US" b="0" dirty="0"/>
              <a:t>，並供使用者分析</a:t>
            </a:r>
            <a:r>
              <a:rPr lang="en-US" altLang="zh-TW" b="0" dirty="0"/>
              <a:t>(Amazon EMR)</a:t>
            </a:r>
            <a:r>
              <a:rPr lang="zh-TW" altLang="en-US" b="0" dirty="0"/>
              <a:t>、瀏覽、更新與修改等，同時強化資料庫的存取控制權限</a:t>
            </a:r>
            <a:r>
              <a:rPr lang="en-US" altLang="zh-TW" b="0" dirty="0"/>
              <a:t> (Amazon IAM)</a:t>
            </a:r>
            <a:r>
              <a:rPr lang="zh-TW" altLang="en-US" b="0" dirty="0"/>
              <a:t>，並監測異常</a:t>
            </a:r>
            <a:r>
              <a:rPr lang="en-US" altLang="zh-TW" b="0" dirty="0"/>
              <a:t> (Amazon CloudWatch) </a:t>
            </a:r>
            <a:r>
              <a:rPr lang="zh-TW" altLang="en-US" b="0" dirty="0"/>
              <a:t>使用。</a:t>
            </a:r>
            <a:endParaRPr lang="en-US" altLang="zh-TW" b="0" dirty="0"/>
          </a:p>
          <a:p>
            <a:pPr marL="411480" indent="-411480"/>
            <a:r>
              <a:rPr lang="zh-TW" altLang="en-US" dirty="0">
                <a:solidFill>
                  <a:schemeClr val="accent1"/>
                </a:solidFill>
              </a:rPr>
              <a:t>未來趨勢與研究方向</a:t>
            </a:r>
            <a:r>
              <a:rPr lang="zh-TW" altLang="en-US" b="0" dirty="0"/>
              <a:t>：結合</a:t>
            </a:r>
            <a:r>
              <a:rPr lang="en-US" altLang="zh-TW" b="0" dirty="0"/>
              <a:t>Web 3.0 </a:t>
            </a:r>
            <a:r>
              <a:rPr lang="zh-TW" altLang="en-US" b="0" dirty="0"/>
              <a:t>技術，發展建立於雲端區塊鏈上的雲端架構，以去中心化技術建立永續報告</a:t>
            </a:r>
            <a:r>
              <a:rPr lang="en-US" altLang="zh-TW" b="0" dirty="0"/>
              <a:t> XBRL </a:t>
            </a:r>
            <a:r>
              <a:rPr lang="zh-TW" altLang="en-US" b="0" dirty="0"/>
              <a:t>公開透明且不可竄改之資料庫。</a:t>
            </a:r>
          </a:p>
          <a:p>
            <a:pPr marL="411480" indent="-411480"/>
            <a:endParaRPr lang="zh-TW" altLang="en-US" b="0" dirty="0"/>
          </a:p>
          <a:p>
            <a:pPr marL="411480" indent="-411480"/>
            <a:endParaRPr lang="zh-TW" altLang="en-US" b="0" dirty="0"/>
          </a:p>
          <a:p>
            <a:pPr marL="411480" indent="-411480"/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0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accent1"/>
                </a:solidFill>
              </a:rPr>
              <a:t>Summary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DA28-EC94-2E48-B971-03D903D0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365760"/>
            <a:r>
              <a:rPr lang="zh-TW" altLang="en-US" sz="4000" dirty="0"/>
              <a:t>永續資訊數位申報技術</a:t>
            </a:r>
            <a:endParaRPr lang="en-US" altLang="zh-TW" sz="4000" dirty="0"/>
          </a:p>
          <a:p>
            <a:pPr marL="365760" indent="-365760"/>
            <a:r>
              <a:rPr lang="zh-TW" altLang="en-US" sz="4000" dirty="0"/>
              <a:t>為什麼使用雲端技術</a:t>
            </a:r>
            <a:endParaRPr lang="en-US" altLang="zh-TW" sz="4000" dirty="0"/>
          </a:p>
          <a:p>
            <a:pPr marL="365760" indent="-365760"/>
            <a:r>
              <a:rPr lang="en-US" altLang="zh-TW" sz="4000" dirty="0"/>
              <a:t>AWS Serverless Architecture</a:t>
            </a:r>
          </a:p>
          <a:p>
            <a:pPr marL="365760" indent="-365760"/>
            <a:r>
              <a:rPr lang="zh-TW" altLang="en-US" sz="4000" dirty="0"/>
              <a:t>永續報告 </a:t>
            </a:r>
            <a:r>
              <a:rPr lang="en-US" altLang="zh-TW" sz="4000" dirty="0"/>
              <a:t>XBRL </a:t>
            </a:r>
            <a:r>
              <a:rPr lang="zh-TW" altLang="en-US" sz="4000" dirty="0"/>
              <a:t>雲端架構</a:t>
            </a:r>
            <a:endParaRPr lang="en-US" altLang="zh-TW" sz="4000" dirty="0"/>
          </a:p>
          <a:p>
            <a:pPr marL="365760" indent="-365760"/>
            <a:endParaRPr lang="en-US" altLang="zh-TW" sz="4000" b="0" dirty="0"/>
          </a:p>
          <a:p>
            <a:pPr marL="0" indent="0">
              <a:buNone/>
            </a:pPr>
            <a:endParaRPr lang="en-US" sz="4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91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D42-C071-0746-9E64-B1C0514B9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4" y="1406654"/>
            <a:ext cx="11305310" cy="19637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永續資訊數位申報技術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Sustainability Information Digital Reporting Technology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75702-275C-EC48-88A7-DE704319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B70FF53B-DC87-8947-814D-5F9D6A8F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527" t="1544" r="10527" b="25148"/>
          <a:stretch>
            <a:fillRect/>
          </a:stretch>
        </p:blipFill>
        <p:spPr bwMode="auto">
          <a:xfrm>
            <a:off x="1293466" y="4467459"/>
            <a:ext cx="1061722" cy="131451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3D206-BC99-514C-B5C0-F6D5C1296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060C21-0FBF-B146-9B75-B6BC75ABE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7B0886-1BC9-EB4E-BC19-DB63E8DC7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AFF68-55EF-E644-899B-629CA3F69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62" y="4869076"/>
            <a:ext cx="421513" cy="511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AD5AA-B6EC-A04D-81ED-A4C974583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47" y="5301392"/>
            <a:ext cx="511280" cy="511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598370-D331-5E4F-99AD-2E8F20E16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42" y="5296698"/>
            <a:ext cx="511280" cy="511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B14793-FA5C-C64B-8D83-F964E12EC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309" y="4397487"/>
            <a:ext cx="953813" cy="430151"/>
          </a:xfrm>
          <a:prstGeom prst="rect">
            <a:avLst/>
          </a:prstGeom>
        </p:spPr>
      </p:pic>
      <p:sp>
        <p:nvSpPr>
          <p:cNvPr id="21" name="文字方塊 5">
            <a:extLst>
              <a:ext uri="{FF2B5EF4-FFF2-40B4-BE49-F238E27FC236}">
                <a16:creationId xmlns:a16="http://schemas.microsoft.com/office/drawing/2014/main" id="{C694E8BC-63ED-2449-86D8-D3A9F807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32" y="3459614"/>
            <a:ext cx="9973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7F7F7F"/>
                </a:solidFill>
              </a:rPr>
              <a:t>Time: 2022/10/28 (Fri.) 16:30-16:45</a:t>
            </a:r>
            <a:br>
              <a:rPr lang="en-US" altLang="zh-TW" sz="1800" dirty="0">
                <a:solidFill>
                  <a:srgbClr val="7F7F7F"/>
                </a:solidFill>
              </a:rPr>
            </a:br>
            <a:r>
              <a:rPr lang="en-US" altLang="zh-TW" sz="1800" dirty="0">
                <a:solidFill>
                  <a:srgbClr val="7F7F7F"/>
                </a:solidFill>
              </a:rPr>
              <a:t>Place: 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台北世貿一館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1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樓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 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財金館研討會專區 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(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攤位編號：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A0334) </a:t>
            </a:r>
            <a:endParaRPr lang="zh-TW" altLang="en-US" sz="1400" dirty="0">
              <a:solidFill>
                <a:srgbClr val="7F7F7F"/>
              </a:solidFill>
              <a:latin typeface="+mn-lt"/>
              <a:ea typeface="Heiti TC Medium" pitchFamily="2" charset="-128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2C23060F-0A47-D24C-9F7A-0C2FB4D1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61" y="4146219"/>
            <a:ext cx="7686279" cy="265984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10"/>
              </a:rPr>
              <a:t>戴敏育</a:t>
            </a:r>
            <a:r>
              <a:rPr lang="en-US" altLang="zh-TW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4000" b="1" dirty="0">
                <a:solidFill>
                  <a:srgbClr val="898989"/>
                </a:solidFill>
                <a:cs typeface="Calibri" panose="020F0502020204030204" pitchFamily="34" charset="0"/>
                <a:hlinkClick r:id="rId11"/>
              </a:rPr>
              <a:t>Min-Yuh Day</a:t>
            </a:r>
            <a:r>
              <a:rPr lang="en-US" altLang="zh-TW" sz="140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0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  <a:endParaRPr kumimoji="0" lang="en-US" altLang="zh-TW" sz="140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12"/>
              </a:rPr>
              <a:t>國立臺北大學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13"/>
              </a:rPr>
              <a:t>資訊管理研究所</a:t>
            </a:r>
            <a:endParaRPr lang="en-US" altLang="zh-TW" sz="14400" b="1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Institute of Information Management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National Taipei University</a:t>
            </a:r>
            <a:endParaRPr lang="en-US" altLang="zh-TW" sz="8000" b="1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5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https://web.ntpu.edu.tw/~myday</a:t>
            </a:r>
            <a:endParaRPr 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3700" dirty="0">
                <a:solidFill>
                  <a:srgbClr val="898989"/>
                </a:solidFill>
                <a:cs typeface="Times New Roman" pitchFamily="18" charset="0"/>
              </a:rPr>
              <a:t>2022-10-28</a:t>
            </a:r>
            <a:endParaRPr lang="en-US" sz="37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28CDAB-764B-B5FB-D010-BEE0F7A6B7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039" y="314933"/>
            <a:ext cx="2466975" cy="449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9F828-9300-2D37-AEDB-8C45F87E9F10}"/>
              </a:ext>
            </a:extLst>
          </p:cNvPr>
          <p:cNvSpPr txBox="1"/>
          <p:nvPr/>
        </p:nvSpPr>
        <p:spPr>
          <a:xfrm>
            <a:off x="2849878" y="773605"/>
            <a:ext cx="6492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大師開講：綠色金融永續發展論壇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E2294-5DD6-4A10-DE83-DE3526287C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03163" y="101833"/>
            <a:ext cx="1185669" cy="623498"/>
          </a:xfrm>
          <a:prstGeom prst="rect">
            <a:avLst/>
          </a:prstGeom>
        </p:spPr>
      </p:pic>
      <p:sp>
        <p:nvSpPr>
          <p:cNvPr id="3" name="圓角矩形 30">
            <a:extLst>
              <a:ext uri="{FF2B5EF4-FFF2-40B4-BE49-F238E27FC236}">
                <a16:creationId xmlns:a16="http://schemas.microsoft.com/office/drawing/2014/main" id="{5B172B3C-0E8C-12EA-D44F-D0A85BEB53CB}"/>
              </a:ext>
            </a:extLst>
          </p:cNvPr>
          <p:cNvSpPr/>
          <p:nvPr/>
        </p:nvSpPr>
        <p:spPr>
          <a:xfrm>
            <a:off x="4031959" y="1394971"/>
            <a:ext cx="4128082" cy="485943"/>
          </a:xfrm>
          <a:prstGeom prst="roundRect">
            <a:avLst>
              <a:gd name="adj" fmla="val 9334"/>
            </a:avLst>
          </a:prstGeom>
          <a:solidFill>
            <a:schemeClr val="accent4"/>
          </a:solidFill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kumimoji="1" lang="zh-TW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3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67D49-0ECD-8B49-BBA2-A0B402B2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FE68790-5BD6-E84B-B533-4AE9FEFE4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0" y="1156355"/>
            <a:ext cx="11360800" cy="1927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zh-TW" altLang="en-US" sz="5867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永續資訊揭露與 </a:t>
            </a:r>
            <a:r>
              <a:rPr lang="en-US" altLang="zh-TW" sz="5867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XBRL </a:t>
            </a:r>
            <a:r>
              <a:rPr lang="zh-TW" altLang="en-US" sz="5867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應用之研究</a:t>
            </a:r>
            <a:br>
              <a:rPr lang="zh-TW" altLang="en-US" sz="5867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5867" b="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永續報告</a:t>
            </a:r>
            <a:r>
              <a:rPr lang="en-US" sz="5867" b="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XBRL</a:t>
            </a:r>
            <a:r>
              <a:rPr lang="zh-TW" altLang="en-US" sz="5867" b="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雲端架構之研究</a:t>
            </a:r>
            <a:endParaRPr lang="en-US" sz="5867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4D88BB-F3F0-1A44-8AC8-0E839E07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804" y="62847"/>
            <a:ext cx="852733" cy="550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4309A-2D72-114F-B702-C0DB24AAE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53" y="709702"/>
            <a:ext cx="854697" cy="208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9E13-7DA4-D041-B5CB-DFFC03131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39" y="294151"/>
            <a:ext cx="2466975" cy="449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BBE31C-1B4A-2449-8DDD-80717F9E7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62" y="5575290"/>
            <a:ext cx="421513" cy="511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D3755F-C8D4-F74D-BA94-371AA1181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47" y="6007606"/>
            <a:ext cx="511280" cy="511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C9F562-FA92-C742-9300-C5618C038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42" y="6002912"/>
            <a:ext cx="511280" cy="511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82D371-1996-5A48-898E-965E1C8D8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09" y="5103701"/>
            <a:ext cx="953813" cy="430151"/>
          </a:xfrm>
          <a:prstGeom prst="rect">
            <a:avLst/>
          </a:prstGeom>
        </p:spPr>
      </p:pic>
      <p:sp>
        <p:nvSpPr>
          <p:cNvPr id="17" name="Google Shape;55;p13">
            <a:extLst>
              <a:ext uri="{FF2B5EF4-FFF2-40B4-BE49-F238E27FC236}">
                <a16:creationId xmlns:a16="http://schemas.microsoft.com/office/drawing/2014/main" id="{34A45267-F66E-C449-B9C6-6F997F152EC9}"/>
              </a:ext>
            </a:extLst>
          </p:cNvPr>
          <p:cNvSpPr txBox="1"/>
          <p:nvPr/>
        </p:nvSpPr>
        <p:spPr>
          <a:xfrm>
            <a:off x="1420285" y="3513512"/>
            <a:ext cx="9351431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計畫主持人：</a:t>
            </a:r>
            <a:r>
              <a:rPr lang="zh-TW" altLang="en-US" sz="2400" b="1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池祥麟</a:t>
            </a:r>
            <a:r>
              <a:rPr lang="en-US" altLang="zh-TW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特聘教授，國立臺北大學金融與合作經營學系</a:t>
            </a:r>
            <a:r>
              <a:rPr lang="en-US" altLang="zh-TW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共同主持人</a:t>
            </a:r>
            <a:r>
              <a:rPr lang="zh-TW" altLang="en-US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：</a:t>
            </a:r>
            <a:r>
              <a:rPr lang="zh-TW" altLang="en-US" sz="2400" b="1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王怡心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教授，國立臺北大學會計學系</a:t>
            </a:r>
            <a:endParaRPr lang="en-US" altLang="zh-TW" sz="2400" dirty="0">
              <a:solidFill>
                <a:schemeClr val="dk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                       </a:t>
            </a:r>
            <a:r>
              <a:rPr lang="zh-TW" altLang="en-US" sz="2400" b="1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黃啟瑞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教授，國立臺北大學金融與合作經營學系</a:t>
            </a:r>
            <a:endParaRPr lang="en-US" altLang="zh-TW" sz="2400" dirty="0">
              <a:solidFill>
                <a:schemeClr val="dk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                       </a:t>
            </a:r>
            <a:r>
              <a:rPr lang="zh-TW" altLang="en-US" sz="2400" b="1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戴敏育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副教授，國立臺北大學資訊管理研究所</a:t>
            </a:r>
            <a:endParaRPr sz="2400" dirty="0">
              <a:solidFill>
                <a:schemeClr val="dk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研究助理</a:t>
            </a:r>
            <a:r>
              <a:rPr lang="zh-TW" altLang="en-US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：</a:t>
            </a:r>
            <a:r>
              <a:rPr lang="en-US" altLang="zh-TW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   </a:t>
            </a:r>
            <a:r>
              <a:rPr lang="zh-TW" altLang="en-US" sz="2400" b="1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鄧詠薇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，國立臺北大學資訊管理研究所</a:t>
            </a:r>
            <a:endParaRPr sz="2400" dirty="0">
              <a:solidFill>
                <a:schemeClr val="dk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335BCE-7EF5-47C9-2E6F-C8CB9A84A034}"/>
              </a:ext>
            </a:extLst>
          </p:cNvPr>
          <p:cNvSpPr txBox="1"/>
          <p:nvPr/>
        </p:nvSpPr>
        <p:spPr>
          <a:xfrm>
            <a:off x="2942793" y="3085198"/>
            <a:ext cx="6557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2022/02- 2022/06</a:t>
            </a:r>
          </a:p>
        </p:txBody>
      </p:sp>
    </p:spTree>
    <p:extLst>
      <p:ext uri="{BB962C8B-B14F-4D97-AF65-F5344CB8AC3E}">
        <p14:creationId xmlns:p14="http://schemas.microsoft.com/office/powerpoint/2010/main" val="194498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FEDCFD-99B5-4CF2-BDDE-3EC4EF74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41905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accent1"/>
                </a:solidFill>
              </a:rPr>
              <a:t>為什麼使用雲端技術？</a:t>
            </a:r>
            <a:br>
              <a:rPr lang="en-US" altLang="zh-TW" sz="5400" dirty="0">
                <a:solidFill>
                  <a:schemeClr val="accent1"/>
                </a:solidFill>
              </a:rPr>
            </a:br>
            <a:r>
              <a:rPr lang="en-US" altLang="zh-TW" sz="5400" dirty="0">
                <a:solidFill>
                  <a:schemeClr val="accent1"/>
                </a:solidFill>
              </a:rPr>
              <a:t>(Why Cloud Technology ?) 	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01CF0-C970-4921-9CB8-985BB4EE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96" y="1868557"/>
            <a:ext cx="10625408" cy="4234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0" dirty="0"/>
              <a:t>需要高度可用且可擴展的基礎架構來有效運營和管理增長</a:t>
            </a:r>
            <a:endParaRPr lang="en-US" altLang="zh-TW" b="0" dirty="0"/>
          </a:p>
          <a:p>
            <a:pPr>
              <a:lnSpc>
                <a:spcPct val="150000"/>
              </a:lnSpc>
            </a:pPr>
            <a:r>
              <a:rPr lang="zh-TW" altLang="en-US" b="0" dirty="0"/>
              <a:t>確保可擴展性以支持公司發展並建立可信架構</a:t>
            </a:r>
            <a:br>
              <a:rPr lang="en-US" altLang="zh-TW" b="0"/>
            </a:br>
            <a:r>
              <a:rPr lang="zh-TW" altLang="en-US" b="0"/>
              <a:t>以</a:t>
            </a:r>
            <a:r>
              <a:rPr lang="zh-TW" altLang="en-US" b="0" dirty="0"/>
              <a:t>支持未來從本地到雲的遷移</a:t>
            </a:r>
            <a:endParaRPr lang="en-US" altLang="zh-TW" b="0" dirty="0"/>
          </a:p>
          <a:p>
            <a:pPr>
              <a:lnSpc>
                <a:spcPct val="150000"/>
              </a:lnSpc>
            </a:pPr>
            <a:r>
              <a:rPr lang="zh-TW" altLang="en-US" b="0" dirty="0"/>
              <a:t>節省基礎設施成本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25924C-56D2-4395-85C4-117EFBDB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B9E9-1076-6F51-378A-AC18DD84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0"/>
            <a:ext cx="11222181" cy="1114426"/>
          </a:xfrm>
        </p:spPr>
        <p:txBody>
          <a:bodyPr>
            <a:noAutofit/>
          </a:bodyPr>
          <a:lstStyle/>
          <a:p>
            <a:r>
              <a:rPr lang="en-US" sz="3600" dirty="0"/>
              <a:t>Gartner Magic Quadrant for </a:t>
            </a:r>
            <a:br>
              <a:rPr lang="en-US" sz="3600" dirty="0"/>
            </a:br>
            <a:r>
              <a:rPr lang="en-US" sz="3600" dirty="0"/>
              <a:t>Cloud Infrastructure and Platform Services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F7707B-63AD-BA11-D68A-0FBE47610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025" y="1114426"/>
            <a:ext cx="5362894" cy="55764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AB59C-874E-C6C8-F0A5-8AF9A0D3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1917C-8CE4-765B-3FD8-FE06DDBD3DFC}"/>
              </a:ext>
            </a:extLst>
          </p:cNvPr>
          <p:cNvSpPr txBox="1"/>
          <p:nvPr/>
        </p:nvSpPr>
        <p:spPr>
          <a:xfrm>
            <a:off x="2707091" y="6581001"/>
            <a:ext cx="61007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https://www.gartner.com/doc/reprints?id=1-271OE4VR&amp;ct=210802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0AB990-BD63-B401-8233-B6A79DEA735B}"/>
              </a:ext>
            </a:extLst>
          </p:cNvPr>
          <p:cNvSpPr txBox="1"/>
          <p:nvPr/>
        </p:nvSpPr>
        <p:spPr>
          <a:xfrm>
            <a:off x="8736347" y="1874427"/>
            <a:ext cx="338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Amazon Web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2F6C3-1566-4FA3-AB13-6A2B50C08BBC}"/>
              </a:ext>
            </a:extLst>
          </p:cNvPr>
          <p:cNvSpPr txBox="1"/>
          <p:nvPr/>
        </p:nvSpPr>
        <p:spPr>
          <a:xfrm>
            <a:off x="8736348" y="2704804"/>
            <a:ext cx="338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Microsoft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0E32B-7FF6-D038-C39C-8C3E98A94D69}"/>
              </a:ext>
            </a:extLst>
          </p:cNvPr>
          <p:cNvSpPr txBox="1"/>
          <p:nvPr/>
        </p:nvSpPr>
        <p:spPr>
          <a:xfrm>
            <a:off x="8736346" y="3256222"/>
            <a:ext cx="338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34877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9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161858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SASB+XBRL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97851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13354</TotalTime>
  <Words>1860</Words>
  <Application>Microsoft Macintosh PowerPoint</Application>
  <PresentationFormat>Widescreen</PresentationFormat>
  <Paragraphs>235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HEITI TC MEDIUM</vt:lpstr>
      <vt:lpstr>HEITI TC MEDIUM</vt:lpstr>
      <vt:lpstr>微軟正黑體</vt:lpstr>
      <vt:lpstr>Arial</vt:lpstr>
      <vt:lpstr>Calibri</vt:lpstr>
      <vt:lpstr>Helvetica Neue LT Std 65 Medium</vt:lpstr>
      <vt:lpstr>Open Sans</vt:lpstr>
      <vt:lpstr>Office Theme</vt:lpstr>
      <vt:lpstr>永續資訊數位申報技術 Sustainability Information Digital Reporting Technology</vt:lpstr>
      <vt:lpstr>戴敏育 博士  (Min-Yuh Day, Ph.D.)</vt:lpstr>
      <vt:lpstr>Outline</vt:lpstr>
      <vt:lpstr>永續資訊揭露與 XBRL 應用之研究 永續報告XBRL雲端架構之研究</vt:lpstr>
      <vt:lpstr>為什麼使用雲端技術？ (Why Cloud Technology ?)  </vt:lpstr>
      <vt:lpstr>Gartner Magic Quadrant for  Cloud Infrastructure and Platform Services</vt:lpstr>
      <vt:lpstr>Software as a service</vt:lpstr>
      <vt:lpstr>VM</vt:lpstr>
      <vt:lpstr>Everything as a service</vt:lpstr>
      <vt:lpstr>在 AWS雲端管理 XBRL 服務</vt:lpstr>
      <vt:lpstr>AWS Serverless Architecture AWS Operational Responsibility Models</vt:lpstr>
      <vt:lpstr>AWS Serverless Architecture Cloud Storage: Amazon S3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Amazon S3: Simple Storage Service</vt:lpstr>
      <vt:lpstr>PowerPoint Presentation</vt:lpstr>
      <vt:lpstr>AWS 雲端儲存 – Amazon S3 </vt:lpstr>
      <vt:lpstr>Amazon S3 與 AWS 服務結合應用 </vt:lpstr>
      <vt:lpstr>永續報告 XBRL 雲端架構圖</vt:lpstr>
      <vt:lpstr>永續報告 XBRL 雲端架構圖  (AWS)</vt:lpstr>
      <vt:lpstr>永續報告 XBRL 雲端架構趨勢</vt:lpstr>
      <vt:lpstr>永續報告 XBRL 雲端架構建立 </vt:lpstr>
      <vt:lpstr>Summary</vt:lpstr>
      <vt:lpstr>永續資訊數位申報技術 Sustainability Information Digital Reporting Technology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Information Reporting Tool: Cloud Technology</dc:title>
  <dc:subject/>
  <dc:creator>MYDAY</dc:creator>
  <cp:keywords>Sustainability, Information, Reporting Tool, Cloud Technology, SASB, XBRL, AWS Cloud Architect</cp:keywords>
  <dc:description>Sustainability Information Reporting Tool: Cloud Technology
SASB XBRL AWS Cloud Architect </dc:description>
  <cp:lastModifiedBy>imyday@gmail.com</cp:lastModifiedBy>
  <cp:revision>782</cp:revision>
  <cp:lastPrinted>2020-12-23T14:44:17Z</cp:lastPrinted>
  <dcterms:created xsi:type="dcterms:W3CDTF">2019-09-12T03:09:52Z</dcterms:created>
  <dcterms:modified xsi:type="dcterms:W3CDTF">2022-10-27T14:13:34Z</dcterms:modified>
  <cp:category/>
</cp:coreProperties>
</file>