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2" r:id="rId2"/>
    <p:sldId id="3871" r:id="rId3"/>
    <p:sldId id="273" r:id="rId4"/>
    <p:sldId id="3823" r:id="rId5"/>
    <p:sldId id="3825" r:id="rId6"/>
    <p:sldId id="3833" r:id="rId7"/>
    <p:sldId id="3967" r:id="rId8"/>
    <p:sldId id="3416" r:id="rId9"/>
    <p:sldId id="3314" r:id="rId10"/>
    <p:sldId id="3417" r:id="rId11"/>
    <p:sldId id="3834" r:id="rId12"/>
    <p:sldId id="3815" r:id="rId13"/>
    <p:sldId id="3816" r:id="rId14"/>
    <p:sldId id="3829" r:id="rId15"/>
    <p:sldId id="3830" r:id="rId16"/>
    <p:sldId id="3817" r:id="rId17"/>
    <p:sldId id="3818" r:id="rId18"/>
    <p:sldId id="3835" r:id="rId19"/>
    <p:sldId id="3837" r:id="rId20"/>
    <p:sldId id="3836" r:id="rId21"/>
    <p:sldId id="3820" r:id="rId22"/>
    <p:sldId id="3821" r:id="rId23"/>
    <p:sldId id="268" r:id="rId24"/>
    <p:sldId id="3969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5493"/>
    <a:srgbClr val="FFD579"/>
    <a:srgbClr val="A9D18E"/>
    <a:srgbClr val="D883FF"/>
    <a:srgbClr val="FF8AD8"/>
    <a:srgbClr val="FF2600"/>
    <a:srgbClr val="FF7E79"/>
    <a:srgbClr val="C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6/23/22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9d37132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19d37132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6/23/22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6/23/22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6/23/22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6/23/22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6/23/22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6/23/22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6/23/22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6/23/22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6/23/22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6/23/22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6/23/22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6/23/22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marketplace/seller-profile?id=85c877c7-162f-4433-8f83-a4550f9eede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mis.ntpu.edu.tw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hyperlink" Target="https://www.ntpu.edu.tw/" TargetMode="External"/><Relationship Id="rId17" Type="http://schemas.openxmlformats.org/officeDocument/2006/relationships/image" Target="../media/image12.jpg"/><Relationship Id="rId2" Type="http://schemas.openxmlformats.org/officeDocument/2006/relationships/image" Target="../media/image4.jpeg"/><Relationship Id="rId16" Type="http://schemas.openxmlformats.org/officeDocument/2006/relationships/hyperlink" Target="https://web.ntpu.edu.tw/~my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eb.ntpu.edu.tw/~myday/" TargetMode="External"/><Relationship Id="rId5" Type="http://schemas.openxmlformats.org/officeDocument/2006/relationships/image" Target="../media/image7.tiff"/><Relationship Id="rId15" Type="http://schemas.openxmlformats.org/officeDocument/2006/relationships/hyperlink" Target="http://mail.im.tku.edu.tw/~myday/" TargetMode="External"/><Relationship Id="rId10" Type="http://schemas.openxmlformats.org/officeDocument/2006/relationships/hyperlink" Target="https://web.ntpu.edu.tw/~myday/cindex.htm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mis.ntpu.edu.tw/e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knews.cc/news/zrgneo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ws.amazon.com/marketplace/seller-profile?id=85c877c7-162f-4433-8f83-a4550f9eedea" TargetMode="External"/><Relationship Id="rId4" Type="http://schemas.openxmlformats.org/officeDocument/2006/relationships/hyperlink" Target="https://aws.amazon.com/tw/financial-services/partner-solutions/workiva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mis.ntpu.edu.tw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hyperlink" Target="https://www.ntpu.edu.tw/" TargetMode="External"/><Relationship Id="rId17" Type="http://schemas.openxmlformats.org/officeDocument/2006/relationships/image" Target="../media/image12.jpg"/><Relationship Id="rId2" Type="http://schemas.openxmlformats.org/officeDocument/2006/relationships/image" Target="../media/image4.jpeg"/><Relationship Id="rId16" Type="http://schemas.openxmlformats.org/officeDocument/2006/relationships/hyperlink" Target="https://web.ntpu.edu.tw/~my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web.ntpu.edu.tw/~myday/" TargetMode="External"/><Relationship Id="rId5" Type="http://schemas.openxmlformats.org/officeDocument/2006/relationships/image" Target="../media/image7.tiff"/><Relationship Id="rId15" Type="http://schemas.openxmlformats.org/officeDocument/2006/relationships/hyperlink" Target="http://mail.im.tku.edu.tw/~myday/" TargetMode="External"/><Relationship Id="rId10" Type="http://schemas.openxmlformats.org/officeDocument/2006/relationships/hyperlink" Target="https://web.ntpu.edu.tw/~myday/cindex.htm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mis.ntpu.edu.tw/e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.jpeg"/><Relationship Id="rId5" Type="http://schemas.openxmlformats.org/officeDocument/2006/relationships/image" Target="../media/image5.jp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doc/reprints?id=1-271OE4VR&amp;ct=21080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ED62D5-AD92-2D27-423C-06CE977143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2FF"/>
          </a:solidFill>
          <a:ln>
            <a:solidFill>
              <a:srgbClr val="005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FA438A-7E5B-992B-5098-398A6DC1C429}"/>
              </a:ext>
            </a:extLst>
          </p:cNvPr>
          <p:cNvSpPr/>
          <p:nvPr/>
        </p:nvSpPr>
        <p:spPr>
          <a:xfrm>
            <a:off x="0" y="5965371"/>
            <a:ext cx="12192000" cy="89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文字, 向量圖形 的圖片&#10;&#10;自動產生的描述">
            <a:extLst>
              <a:ext uri="{FF2B5EF4-FFF2-40B4-BE49-F238E27FC236}">
                <a16:creationId xmlns:a16="http://schemas.microsoft.com/office/drawing/2014/main" id="{2F0A9457-A35A-926F-0110-3170B95F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-464033"/>
            <a:ext cx="7105650" cy="67016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9E75D7D2-D475-844B-57D8-AA9B0D22A24B}"/>
              </a:ext>
            </a:extLst>
          </p:cNvPr>
          <p:cNvSpPr txBox="1">
            <a:spLocks/>
          </p:cNvSpPr>
          <p:nvPr/>
        </p:nvSpPr>
        <p:spPr>
          <a:xfrm>
            <a:off x="454630" y="1171199"/>
            <a:ext cx="6076799" cy="31068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永續資訊申報工具：</a:t>
            </a:r>
            <a:br>
              <a:rPr lang="zh-TW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雲端技術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C003CBBF-7A78-D437-7BA0-3C7E5D6001B2}"/>
              </a:ext>
            </a:extLst>
          </p:cNvPr>
          <p:cNvSpPr txBox="1">
            <a:spLocks/>
          </p:cNvSpPr>
          <p:nvPr/>
        </p:nvSpPr>
        <p:spPr>
          <a:xfrm>
            <a:off x="536364" y="4321942"/>
            <a:ext cx="4930986" cy="126471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戴敏育  副教授 　</a:t>
            </a:r>
            <a:br>
              <a:rPr lang="en-US" altLang="zh-TW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國立臺北大學 資訊管理研究所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72E3CA9E-91FF-CD9D-7F59-660261433F1C}"/>
              </a:ext>
            </a:extLst>
          </p:cNvPr>
          <p:cNvCxnSpPr>
            <a:cxnSpLocks/>
          </p:cNvCxnSpPr>
          <p:nvPr/>
        </p:nvCxnSpPr>
        <p:spPr>
          <a:xfrm>
            <a:off x="525478" y="4278082"/>
            <a:ext cx="4800923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AAC3B155-9137-7796-F38D-1FD29AA95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0" y="6078182"/>
            <a:ext cx="7391400" cy="667005"/>
          </a:xfrm>
          <a:prstGeom prst="rect">
            <a:avLst/>
          </a:prstGeom>
        </p:spPr>
      </p:pic>
      <p:pic>
        <p:nvPicPr>
          <p:cNvPr id="11" name="內容版面配置區 13">
            <a:extLst>
              <a:ext uri="{FF2B5EF4-FFF2-40B4-BE49-F238E27FC236}">
                <a16:creationId xmlns:a16="http://schemas.microsoft.com/office/drawing/2014/main" id="{5C3D4D1B-FB81-D5E0-D1B9-5C95D70B3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2" y="276341"/>
            <a:ext cx="3657600" cy="734183"/>
          </a:xfrm>
        </p:spPr>
      </p:pic>
    </p:spTree>
    <p:extLst>
      <p:ext uri="{BB962C8B-B14F-4D97-AF65-F5344CB8AC3E}">
        <p14:creationId xmlns:p14="http://schemas.microsoft.com/office/powerpoint/2010/main" val="396234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SASB+XBRL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13617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9AF941-9BF4-4C62-80CF-224638D0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7144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Google Shape;1332;p40">
            <a:extLst>
              <a:ext uri="{FF2B5EF4-FFF2-40B4-BE49-F238E27FC236}">
                <a16:creationId xmlns:a16="http://schemas.microsoft.com/office/drawing/2014/main" id="{C2EDC800-5174-4854-AA26-7AAC21C70F02}"/>
              </a:ext>
            </a:extLst>
          </p:cNvPr>
          <p:cNvSpPr/>
          <p:nvPr/>
        </p:nvSpPr>
        <p:spPr>
          <a:xfrm>
            <a:off x="5102601" y="924543"/>
            <a:ext cx="2125623" cy="2155679"/>
          </a:xfrm>
          <a:custGeom>
            <a:avLst/>
            <a:gdLst/>
            <a:ahLst/>
            <a:cxnLst/>
            <a:rect l="l" t="t" r="r" b="b"/>
            <a:pathLst>
              <a:path w="26230" h="22694" extrusionOk="0">
                <a:moveTo>
                  <a:pt x="13109" y="0"/>
                </a:moveTo>
                <a:lnTo>
                  <a:pt x="0" y="22694"/>
                </a:lnTo>
                <a:lnTo>
                  <a:pt x="26230" y="22694"/>
                </a:lnTo>
                <a:lnTo>
                  <a:pt x="131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338;p40">
            <a:extLst>
              <a:ext uri="{FF2B5EF4-FFF2-40B4-BE49-F238E27FC236}">
                <a16:creationId xmlns:a16="http://schemas.microsoft.com/office/drawing/2014/main" id="{CFC45067-84E5-48EB-A5DF-4D052BE2845E}"/>
              </a:ext>
            </a:extLst>
          </p:cNvPr>
          <p:cNvSpPr/>
          <p:nvPr/>
        </p:nvSpPr>
        <p:spPr>
          <a:xfrm>
            <a:off x="3981484" y="3163920"/>
            <a:ext cx="4367860" cy="1884646"/>
          </a:xfrm>
          <a:custGeom>
            <a:avLst/>
            <a:gdLst/>
            <a:ahLst/>
            <a:cxnLst/>
            <a:rect l="l" t="t" r="r" b="b"/>
            <a:pathLst>
              <a:path w="52436" h="22694" extrusionOk="0">
                <a:moveTo>
                  <a:pt x="13097" y="1"/>
                </a:moveTo>
                <a:lnTo>
                  <a:pt x="0" y="22694"/>
                </a:lnTo>
                <a:lnTo>
                  <a:pt x="52436" y="22694"/>
                </a:lnTo>
                <a:lnTo>
                  <a:pt x="393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44;p40">
            <a:extLst>
              <a:ext uri="{FF2B5EF4-FFF2-40B4-BE49-F238E27FC236}">
                <a16:creationId xmlns:a16="http://schemas.microsoft.com/office/drawing/2014/main" id="{B21F53F6-BA9D-48FC-805C-FFEA3179DE50}"/>
              </a:ext>
            </a:extLst>
          </p:cNvPr>
          <p:cNvSpPr/>
          <p:nvPr/>
        </p:nvSpPr>
        <p:spPr>
          <a:xfrm>
            <a:off x="2797631" y="5112680"/>
            <a:ext cx="6735561" cy="1603806"/>
          </a:xfrm>
          <a:custGeom>
            <a:avLst/>
            <a:gdLst/>
            <a:ahLst/>
            <a:cxnLst/>
            <a:rect l="l" t="t" r="r" b="b"/>
            <a:pathLst>
              <a:path w="78642" h="22694" extrusionOk="0">
                <a:moveTo>
                  <a:pt x="13109" y="1"/>
                </a:moveTo>
                <a:lnTo>
                  <a:pt x="1" y="22694"/>
                </a:lnTo>
                <a:lnTo>
                  <a:pt x="78641" y="22694"/>
                </a:lnTo>
                <a:lnTo>
                  <a:pt x="6554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F8D4037-FD1A-412E-91A3-7D1EDF41445E}"/>
              </a:ext>
            </a:extLst>
          </p:cNvPr>
          <p:cNvSpPr txBox="1"/>
          <p:nvPr/>
        </p:nvSpPr>
        <p:spPr>
          <a:xfrm>
            <a:off x="3555791" y="5252863"/>
            <a:ext cx="5479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AWS</a:t>
            </a:r>
            <a:r>
              <a:rPr lang="zh-TW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 雲端服務</a:t>
            </a:r>
            <a:endParaRPr lang="en-US" altLang="zh-TW" sz="40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AWS</a:t>
            </a:r>
            <a:r>
              <a:rPr lang="zh-TW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 全球基礎設施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D963944-12CB-489E-8DA9-4FC5BDEB4EC0}"/>
              </a:ext>
            </a:extLst>
          </p:cNvPr>
          <p:cNvSpPr txBox="1"/>
          <p:nvPr/>
        </p:nvSpPr>
        <p:spPr>
          <a:xfrm>
            <a:off x="4391042" y="3775013"/>
            <a:ext cx="354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基礎設施</a:t>
            </a:r>
            <a:endParaRPr lang="en-US" altLang="zh-TW" sz="40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895A762-2550-4B9B-B696-2FE33E021156}"/>
              </a:ext>
            </a:extLst>
          </p:cNvPr>
          <p:cNvSpPr txBox="1"/>
          <p:nvPr/>
        </p:nvSpPr>
        <p:spPr>
          <a:xfrm>
            <a:off x="9286979" y="1296169"/>
            <a:ext cx="222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XBRL</a:t>
            </a: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安裝與操作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更新與補洞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監控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083990D-1843-4639-ABF0-679CF1C16633}"/>
              </a:ext>
            </a:extLst>
          </p:cNvPr>
          <p:cNvSpPr/>
          <p:nvPr/>
        </p:nvSpPr>
        <p:spPr>
          <a:xfrm>
            <a:off x="9286979" y="3163920"/>
            <a:ext cx="2125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OS</a:t>
            </a: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en-US" altLang="zh-TW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備份還原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網路安全</a:t>
            </a:r>
            <a:endParaRPr lang="en-US" altLang="zh-TW" sz="2400" b="1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</a:rPr>
              <a:t>監控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EF031A8-66C2-4094-8DC0-9B5474076CCA}"/>
              </a:ext>
            </a:extLst>
          </p:cNvPr>
          <p:cNvSpPr/>
          <p:nvPr/>
        </p:nvSpPr>
        <p:spPr>
          <a:xfrm>
            <a:off x="5273179" y="1911722"/>
            <a:ext cx="17844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XBRL</a:t>
            </a: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HEITI TC MEDIUM" pitchFamily="2" charset="-128"/>
              </a:rPr>
              <a:t> 主機服務 </a:t>
            </a:r>
            <a:endParaRPr lang="en-US" altLang="zh-TW" sz="2800" b="1" dirty="0">
              <a:solidFill>
                <a:schemeClr val="bg1"/>
              </a:solidFill>
              <a:latin typeface="Calibri" panose="020F0502020204030204" pitchFamily="34" charset="0"/>
              <a:ea typeface="HEITI TC MEDIUM" pitchFamily="2" charset="-128"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14ECA9CD-868A-4B3D-8825-DDD341741671}"/>
              </a:ext>
            </a:extLst>
          </p:cNvPr>
          <p:cNvCxnSpPr>
            <a:cxnSpLocks/>
          </p:cNvCxnSpPr>
          <p:nvPr/>
        </p:nvCxnSpPr>
        <p:spPr>
          <a:xfrm>
            <a:off x="2492829" y="4955315"/>
            <a:ext cx="9141303" cy="1242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箭號: 向下 38">
            <a:extLst>
              <a:ext uri="{FF2B5EF4-FFF2-40B4-BE49-F238E27FC236}">
                <a16:creationId xmlns:a16="http://schemas.microsoft.com/office/drawing/2014/main" id="{740C3403-F836-4D45-A64D-AA2269EAA9F8}"/>
              </a:ext>
            </a:extLst>
          </p:cNvPr>
          <p:cNvSpPr/>
          <p:nvPr/>
        </p:nvSpPr>
        <p:spPr>
          <a:xfrm flipH="1" flipV="1">
            <a:off x="1904999" y="862499"/>
            <a:ext cx="478971" cy="4003928"/>
          </a:xfrm>
          <a:prstGeom prst="downArrow">
            <a:avLst>
              <a:gd name="adj1" fmla="val 473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下 39">
            <a:extLst>
              <a:ext uri="{FF2B5EF4-FFF2-40B4-BE49-F238E27FC236}">
                <a16:creationId xmlns:a16="http://schemas.microsoft.com/office/drawing/2014/main" id="{940693F5-CB99-4823-8ADE-C935BAD74F1C}"/>
              </a:ext>
            </a:extLst>
          </p:cNvPr>
          <p:cNvSpPr/>
          <p:nvPr/>
        </p:nvSpPr>
        <p:spPr>
          <a:xfrm flipH="1" flipV="1">
            <a:off x="1880906" y="5112680"/>
            <a:ext cx="478971" cy="1498336"/>
          </a:xfrm>
          <a:prstGeom prst="downArrow">
            <a:avLst>
              <a:gd name="adj1" fmla="val 47335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https://o.remove.bg/downloads/5ca74242-10ca-4a0e-b2c0-94817f94962d/download-removebg-preview.png">
            <a:extLst>
              <a:ext uri="{FF2B5EF4-FFF2-40B4-BE49-F238E27FC236}">
                <a16:creationId xmlns:a16="http://schemas.microsoft.com/office/drawing/2014/main" id="{49E911F7-E6E7-4EED-92B8-A7452DD2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92" y="5389481"/>
            <a:ext cx="1794403" cy="10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oogle Shape;109;p19">
            <a:extLst>
              <a:ext uri="{FF2B5EF4-FFF2-40B4-BE49-F238E27FC236}">
                <a16:creationId xmlns:a16="http://schemas.microsoft.com/office/drawing/2014/main" id="{FB507BFE-3AE1-4EDD-9D44-A27DC5BEE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722" t="9931" r="31510" b="6609"/>
          <a:stretch/>
        </p:blipFill>
        <p:spPr>
          <a:xfrm>
            <a:off x="807269" y="4733580"/>
            <a:ext cx="747926" cy="80648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934C26FA-F858-4F51-B80F-3010A0E71C27}"/>
              </a:ext>
            </a:extLst>
          </p:cNvPr>
          <p:cNvSpPr txBox="1"/>
          <p:nvPr/>
        </p:nvSpPr>
        <p:spPr>
          <a:xfrm>
            <a:off x="186128" y="3750124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作業系統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46291AE-6332-4730-85B2-E64F1161B839}"/>
              </a:ext>
            </a:extLst>
          </p:cNvPr>
          <p:cNvSpPr txBox="1"/>
          <p:nvPr/>
        </p:nvSpPr>
        <p:spPr>
          <a:xfrm>
            <a:off x="186128" y="2640700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資料庫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BAFE0D2-89C7-4624-8AB0-55E42427DADC}"/>
              </a:ext>
            </a:extLst>
          </p:cNvPr>
          <p:cNvSpPr txBox="1"/>
          <p:nvPr/>
        </p:nvSpPr>
        <p:spPr>
          <a:xfrm>
            <a:off x="186128" y="1549224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應用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C845348-32C1-42BD-A8EB-F6CB38538AA2}"/>
              </a:ext>
            </a:extLst>
          </p:cNvPr>
          <p:cNvSpPr txBox="1"/>
          <p:nvPr/>
        </p:nvSpPr>
        <p:spPr>
          <a:xfrm>
            <a:off x="218784" y="5733891"/>
            <a:ext cx="16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HEITI TC MEDIUM" pitchFamily="2" charset="-128"/>
                <a:ea typeface="HEITI TC MEDIUM" pitchFamily="2" charset="-128"/>
              </a:rPr>
              <a:t>虛擬主機</a:t>
            </a:r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C184B182-5189-FC71-5619-403BCF12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17619"/>
            <a:ext cx="11222181" cy="828271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accent1"/>
                </a:solidFill>
              </a:rPr>
              <a:t>在 </a:t>
            </a:r>
            <a:r>
              <a:rPr lang="en-US" altLang="zh-TW" sz="5400" dirty="0">
                <a:solidFill>
                  <a:schemeClr val="accent1"/>
                </a:solidFill>
              </a:rPr>
              <a:t>AWS</a:t>
            </a:r>
            <a:r>
              <a:rPr lang="zh-TW" altLang="en-US" sz="5400" dirty="0">
                <a:solidFill>
                  <a:schemeClr val="accent1"/>
                </a:solidFill>
              </a:rPr>
              <a:t>雲端管理 </a:t>
            </a:r>
            <a:r>
              <a:rPr lang="en-US" altLang="zh-TW" sz="5400" dirty="0">
                <a:solidFill>
                  <a:schemeClr val="accent1"/>
                </a:solidFill>
              </a:rPr>
              <a:t>XBRL </a:t>
            </a:r>
            <a:r>
              <a:rPr lang="zh-TW" altLang="en-US" sz="5400" dirty="0">
                <a:solidFill>
                  <a:schemeClr val="accent1"/>
                </a:solidFill>
              </a:rPr>
              <a:t>服務</a:t>
            </a:r>
          </a:p>
        </p:txBody>
      </p:sp>
    </p:spTree>
    <p:extLst>
      <p:ext uri="{BB962C8B-B14F-4D97-AF65-F5344CB8AC3E}">
        <p14:creationId xmlns:p14="http://schemas.microsoft.com/office/powerpoint/2010/main" val="404773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93696"/>
          </a:xfrm>
        </p:spPr>
        <p:txBody>
          <a:bodyPr>
            <a:normAutofit fontScale="90000"/>
          </a:bodyPr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XBRL </a:t>
            </a:r>
            <a:r>
              <a:rPr lang="zh-TW" altLang="en-US" sz="6000" dirty="0">
                <a:solidFill>
                  <a:schemeClr val="accent1"/>
                </a:solidFill>
              </a:rPr>
              <a:t>系統建立於雲端</a:t>
            </a:r>
            <a:br>
              <a:rPr lang="en-US" altLang="zh-TW" sz="6000" dirty="0">
                <a:solidFill>
                  <a:schemeClr val="accent1"/>
                </a:solidFill>
              </a:rPr>
            </a:br>
            <a:r>
              <a:rPr lang="en-US" altLang="zh-TW" sz="4900" b="0" dirty="0">
                <a:solidFill>
                  <a:schemeClr val="accent1"/>
                </a:solidFill>
              </a:rPr>
              <a:t>AWS Workiva </a:t>
            </a:r>
            <a:r>
              <a:rPr lang="en-US" altLang="zh-TW" sz="4900" b="0" dirty="0" err="1">
                <a:solidFill>
                  <a:schemeClr val="accent1"/>
                </a:solidFill>
              </a:rPr>
              <a:t>Wdesk</a:t>
            </a:r>
            <a:endParaRPr lang="zh-TW" altLang="en-US" sz="4900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DA28-EC94-2E48-B971-03D903D0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86" y="2216258"/>
            <a:ext cx="10672427" cy="3980775"/>
          </a:xfrm>
        </p:spPr>
        <p:txBody>
          <a:bodyPr>
            <a:noAutofit/>
          </a:bodyPr>
          <a:lstStyle/>
          <a:p>
            <a:pPr marL="411480" indent="-411480"/>
            <a:r>
              <a:rPr lang="zh-TW" altLang="en-US" b="0" dirty="0"/>
              <a:t>以雲端為基礎的監控報告平台，供企業收集、串接和報告具有控制和責任的數據。</a:t>
            </a:r>
          </a:p>
          <a:p>
            <a:pPr marL="411480" indent="-411480"/>
            <a:r>
              <a:rPr lang="en-US" altLang="zh-TW" b="0" dirty="0"/>
              <a:t>Workiva </a:t>
            </a:r>
            <a:r>
              <a:rPr lang="zh-TW" altLang="en-US" b="0" dirty="0"/>
              <a:t>與</a:t>
            </a:r>
            <a:r>
              <a:rPr lang="en-US" altLang="zh-TW" b="0" dirty="0"/>
              <a:t> AWS </a:t>
            </a:r>
            <a:r>
              <a:rPr lang="zh-TW" altLang="en-US" b="0" dirty="0"/>
              <a:t>共同聯手開發，並串聯其各種服務，以確保其資訊安全、韌性與高度實用性</a:t>
            </a:r>
          </a:p>
          <a:p>
            <a:pPr marL="411480" indent="-411480"/>
            <a:r>
              <a:rPr lang="zh-TW" altLang="en-US" b="0" dirty="0"/>
              <a:t>運用 </a:t>
            </a:r>
            <a:r>
              <a:rPr lang="en-US" altLang="zh-TW" b="0" dirty="0"/>
              <a:t>AWS</a:t>
            </a:r>
            <a:r>
              <a:rPr lang="zh-TW" altLang="en-US" b="0" dirty="0"/>
              <a:t> 服務包括</a:t>
            </a:r>
            <a:r>
              <a:rPr lang="en-US" altLang="zh-TW" b="0" dirty="0"/>
              <a:t> Amazon EC2</a:t>
            </a:r>
            <a:r>
              <a:rPr lang="zh-TW" altLang="en-US" b="0" dirty="0"/>
              <a:t>、</a:t>
            </a:r>
            <a:r>
              <a:rPr lang="en-US" altLang="zh-TW" b="0" dirty="0"/>
              <a:t>Amazon RDS</a:t>
            </a:r>
            <a:r>
              <a:rPr lang="zh-TW" altLang="en-US" b="0" dirty="0"/>
              <a:t>、</a:t>
            </a:r>
            <a:r>
              <a:rPr lang="en-US" altLang="zh-TW" b="0" dirty="0"/>
              <a:t>AWS Lambda</a:t>
            </a:r>
            <a:r>
              <a:rPr lang="zh-TW" altLang="en-US" b="0" dirty="0"/>
              <a:t>、</a:t>
            </a:r>
            <a:r>
              <a:rPr lang="en-US" altLang="zh-TW" b="0" dirty="0"/>
              <a:t>Amazon Kubernetes Services</a:t>
            </a:r>
            <a:r>
              <a:rPr lang="zh-TW" altLang="en-US" b="0" dirty="0"/>
              <a:t>、</a:t>
            </a:r>
            <a:r>
              <a:rPr lang="en-US" altLang="zh-TW" b="0" dirty="0"/>
              <a:t>Amazon S3</a:t>
            </a:r>
            <a:r>
              <a:rPr lang="zh-TW" altLang="en-US" b="0" dirty="0"/>
              <a:t> </a:t>
            </a:r>
          </a:p>
          <a:p>
            <a:pPr marL="411480" indent="-411480"/>
            <a:endParaRPr lang="zh-TW" altLang="en-US" b="0" dirty="0"/>
          </a:p>
          <a:p>
            <a:pPr marL="411480" indent="-411480"/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0EC63D9B-3E5F-054A-B4CA-378F894CB750}"/>
              </a:ext>
            </a:extLst>
          </p:cNvPr>
          <p:cNvSpPr txBox="1"/>
          <p:nvPr/>
        </p:nvSpPr>
        <p:spPr>
          <a:xfrm>
            <a:off x="5055545" y="6466647"/>
            <a:ext cx="208090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AWS</a:t>
            </a:r>
          </a:p>
        </p:txBody>
      </p:sp>
    </p:spTree>
    <p:extLst>
      <p:ext uri="{BB962C8B-B14F-4D97-AF65-F5344CB8AC3E}">
        <p14:creationId xmlns:p14="http://schemas.microsoft.com/office/powerpoint/2010/main" val="325807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93696"/>
          </a:xfrm>
        </p:spPr>
        <p:txBody>
          <a:bodyPr>
            <a:normAutofit fontScale="90000"/>
          </a:bodyPr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XBRL </a:t>
            </a:r>
            <a:r>
              <a:rPr lang="zh-TW" altLang="en-US" sz="6000" dirty="0">
                <a:solidFill>
                  <a:schemeClr val="accent1"/>
                </a:solidFill>
              </a:rPr>
              <a:t>系統建立於雲端</a:t>
            </a:r>
            <a:br>
              <a:rPr lang="en-US" altLang="zh-TW" sz="6000" dirty="0">
                <a:solidFill>
                  <a:schemeClr val="accent1"/>
                </a:solidFill>
              </a:rPr>
            </a:br>
            <a:r>
              <a:rPr lang="en-US" altLang="zh-TW" sz="4900" b="0" dirty="0">
                <a:solidFill>
                  <a:schemeClr val="accent1"/>
                </a:solidFill>
              </a:rPr>
              <a:t>AWS Workiva </a:t>
            </a:r>
            <a:r>
              <a:rPr lang="en-US" altLang="zh-TW" sz="4900" b="0" dirty="0" err="1">
                <a:solidFill>
                  <a:schemeClr val="accent1"/>
                </a:solidFill>
              </a:rPr>
              <a:t>Wdesk</a:t>
            </a:r>
            <a:endParaRPr lang="zh-TW" altLang="en-US" sz="49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pic>
        <p:nvPicPr>
          <p:cNvPr id="8" name="Google Shape;92;p17">
            <a:extLst>
              <a:ext uri="{FF2B5EF4-FFF2-40B4-BE49-F238E27FC236}">
                <a16:creationId xmlns:a16="http://schemas.microsoft.com/office/drawing/2014/main" id="{081EAF3B-E6AA-1E40-A2FF-294CB3BD67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3715" y="1797804"/>
            <a:ext cx="6741763" cy="47334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CAC31-D42A-814A-893A-82618D3DAACE}"/>
              </a:ext>
            </a:extLst>
          </p:cNvPr>
          <p:cNvSpPr txBox="1"/>
          <p:nvPr/>
        </p:nvSpPr>
        <p:spPr>
          <a:xfrm>
            <a:off x="3461480" y="6457890"/>
            <a:ext cx="560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AWS</a:t>
            </a:r>
            <a:b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</a:br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https://</a:t>
            </a:r>
            <a:r>
              <a:rPr lang="en-US" altLang="zh-TW" sz="800" dirty="0" err="1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aws.amazon.com</a:t>
            </a:r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/financial-services/partner-solutions/</a:t>
            </a:r>
            <a:r>
              <a:rPr lang="en-US" altLang="zh-TW" sz="800" dirty="0" err="1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workiva</a:t>
            </a:r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668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99" y="0"/>
            <a:ext cx="11222181" cy="1097951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SASB on AWS Marketplace</a:t>
            </a:r>
            <a:endParaRPr lang="zh-TW" altLang="en-US" sz="49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CAC31-D42A-814A-893A-82618D3DAACE}"/>
              </a:ext>
            </a:extLst>
          </p:cNvPr>
          <p:cNvSpPr txBox="1"/>
          <p:nvPr/>
        </p:nvSpPr>
        <p:spPr>
          <a:xfrm>
            <a:off x="3461480" y="6457890"/>
            <a:ext cx="560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AWS</a:t>
            </a:r>
            <a:b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</a:br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https://</a:t>
            </a:r>
            <a:r>
              <a:rPr lang="en-US" altLang="zh-TW" sz="800" dirty="0" err="1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aws.amazon.com</a:t>
            </a:r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/marketplace/</a:t>
            </a:r>
            <a:r>
              <a:rPr lang="en-US" altLang="zh-TW" sz="800" dirty="0" err="1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seller-profile?id</a:t>
            </a:r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=85c877c7-162f-4433-8f83-a4550f9eedea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563BA-ADE4-0629-47C6-AD99BA08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99" y="999570"/>
            <a:ext cx="11110612" cy="54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7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CAC31-D42A-814A-893A-82618D3DAACE}"/>
              </a:ext>
            </a:extLst>
          </p:cNvPr>
          <p:cNvSpPr txBox="1"/>
          <p:nvPr/>
        </p:nvSpPr>
        <p:spPr>
          <a:xfrm>
            <a:off x="3461480" y="6457890"/>
            <a:ext cx="560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AWS</a:t>
            </a:r>
          </a:p>
          <a:p>
            <a:pPr algn="ctr"/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https://</a:t>
            </a:r>
            <a:r>
              <a:rPr lang="en-US" altLang="zh-TW" sz="800" dirty="0" err="1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aws.amazon.com</a:t>
            </a:r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/marketplace/pp/prodview-v6ncigq6smnwk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4CED4-3B35-E6FE-1D7F-291995BC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80" y="966927"/>
            <a:ext cx="10353817" cy="5508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837C4-D239-2472-E6DB-F6AEC80D2638}"/>
              </a:ext>
            </a:extLst>
          </p:cNvPr>
          <p:cNvSpPr txBox="1"/>
          <p:nvPr/>
        </p:nvSpPr>
        <p:spPr>
          <a:xfrm>
            <a:off x="3461480" y="2767280"/>
            <a:ext cx="718820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>
                <a:solidFill>
                  <a:srgbClr val="16191F"/>
                </a:solidFill>
                <a:effectLst/>
                <a:latin typeface="Amazon Ember"/>
              </a:rPr>
              <a:t>SASB Standards – Level II </a:t>
            </a:r>
            <a:r>
              <a:rPr lang="en-US" sz="2000" b="0" i="0" u="none" strike="noStrike" dirty="0">
                <a:solidFill>
                  <a:srgbClr val="545B64"/>
                </a:solidFill>
                <a:effectLst/>
                <a:latin typeface="Amazon Ember"/>
              </a:rPr>
              <a:t>Provided By: </a:t>
            </a:r>
            <a:r>
              <a:rPr lang="en-US" sz="2000" b="0" i="0" u="none" strike="noStrike" dirty="0">
                <a:solidFill>
                  <a:srgbClr val="16191F"/>
                </a:solidFill>
                <a:effectLst/>
                <a:latin typeface="Amazon Ember"/>
                <a:hlinkClick r:id="rId3"/>
              </a:rPr>
              <a:t>SASB</a:t>
            </a:r>
            <a:endParaRPr lang="en-US" sz="2000" b="0" i="0" u="none" strike="noStrike" dirty="0">
              <a:solidFill>
                <a:srgbClr val="16191F"/>
              </a:solidFill>
              <a:effectLst/>
              <a:latin typeface="Amazon Ember"/>
            </a:endParaRPr>
          </a:p>
          <a:p>
            <a:pPr algn="l"/>
            <a:r>
              <a:rPr lang="en-US" sz="2000" b="0" i="0" u="none" strike="noStrike" dirty="0">
                <a:solidFill>
                  <a:srgbClr val="16191F"/>
                </a:solidFill>
                <a:effectLst/>
                <a:latin typeface="Amazon Ember"/>
              </a:rPr>
              <a:t>Excel file that includes 26 Materiality Map topics and SASB Disclosure Topics and the 981 SASB Accounting Metrics for 77 SICS® industries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35EE09-7F7D-9340-E69C-E17CCD15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99" y="0"/>
            <a:ext cx="11222181" cy="1097951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SASB on AWS Marketplace</a:t>
            </a:r>
            <a:endParaRPr lang="zh-TW" altLang="en-US" sz="4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7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0762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個案分析：報表分析建立於雲端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DA28-EC94-2E48-B971-03D903D0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320916"/>
            <a:ext cx="11399731" cy="2108084"/>
          </a:xfrm>
        </p:spPr>
        <p:txBody>
          <a:bodyPr>
            <a:noAutofit/>
          </a:bodyPr>
          <a:lstStyle/>
          <a:p>
            <a:pPr marL="411480" indent="-411480"/>
            <a:r>
              <a:rPr lang="en-US" altLang="zh-TW" sz="2400" b="0" dirty="0"/>
              <a:t>AWS </a:t>
            </a:r>
            <a:r>
              <a:rPr lang="zh-TW" altLang="en-US" sz="2400" b="0" dirty="0"/>
              <a:t>協助 </a:t>
            </a:r>
            <a:r>
              <a:rPr lang="en-US" altLang="zh-TW" sz="2400" b="0" dirty="0"/>
              <a:t>KPMG </a:t>
            </a:r>
            <a:r>
              <a:rPr lang="zh-TW" altLang="en-US" sz="2400" b="0" dirty="0"/>
              <a:t>建立雲端部屬架構提供財報解決方案，通過使用 </a:t>
            </a:r>
            <a:r>
              <a:rPr lang="en-US" altLang="zh-TW" sz="2400" b="0" dirty="0"/>
              <a:t>Amazon EC2</a:t>
            </a:r>
            <a:r>
              <a:rPr lang="zh-TW" altLang="en-US" sz="2400" b="0" dirty="0"/>
              <a:t>、</a:t>
            </a:r>
            <a:r>
              <a:rPr lang="en-US" altLang="zh-TW" sz="2400" b="0" dirty="0"/>
              <a:t>Amazon VPC</a:t>
            </a:r>
            <a:r>
              <a:rPr lang="zh-TW" altLang="en-US" sz="2400" b="0" dirty="0"/>
              <a:t>、</a:t>
            </a:r>
            <a:r>
              <a:rPr lang="en-US" altLang="zh-TW" sz="2400" b="0" dirty="0"/>
              <a:t>Amazon EBS</a:t>
            </a:r>
            <a:r>
              <a:rPr lang="zh-TW" altLang="en-US" sz="2400" b="0" dirty="0"/>
              <a:t>、 </a:t>
            </a:r>
            <a:r>
              <a:rPr lang="en-US" altLang="zh-TW" sz="2400" b="0" dirty="0"/>
              <a:t>Amazon S3</a:t>
            </a:r>
            <a:r>
              <a:rPr lang="zh-TW" altLang="en-US" sz="2400" b="0" dirty="0"/>
              <a:t>、</a:t>
            </a:r>
            <a:r>
              <a:rPr lang="en-US" altLang="zh-TW" sz="2400" b="0" dirty="0"/>
              <a:t>Amazon RDS </a:t>
            </a:r>
            <a:r>
              <a:rPr lang="zh-TW" altLang="en-US" sz="2400" b="0" dirty="0"/>
              <a:t>等服務，接入 </a:t>
            </a:r>
            <a:r>
              <a:rPr lang="en-US" altLang="zh-TW" sz="2400" b="0" dirty="0"/>
              <a:t>Power BI </a:t>
            </a:r>
            <a:r>
              <a:rPr lang="zh-TW" altLang="en-US" sz="2400" b="0" dirty="0"/>
              <a:t>作為可視化開發工具，滿足用戶多樣化的交付需求。</a:t>
            </a:r>
            <a:endParaRPr lang="en-US" altLang="zh-TW" sz="2400" b="0" dirty="0"/>
          </a:p>
          <a:p>
            <a:pPr marL="411480" indent="-411480"/>
            <a:r>
              <a:rPr lang="zh-TW" altLang="en-US" sz="2400" b="0" dirty="0"/>
              <a:t>藉助 </a:t>
            </a:r>
            <a:r>
              <a:rPr lang="en-US" altLang="zh-TW" sz="2400" b="0" dirty="0"/>
              <a:t>Amazon </a:t>
            </a:r>
            <a:r>
              <a:rPr lang="en-US" altLang="zh-TW" sz="2400" b="0" dirty="0" err="1"/>
              <a:t>ElastiCache</a:t>
            </a:r>
            <a:r>
              <a:rPr lang="en-US" altLang="zh-TW" sz="2400" b="0" dirty="0"/>
              <a:t> </a:t>
            </a:r>
            <a:r>
              <a:rPr lang="zh-TW" altLang="en-US" sz="2400" b="0" dirty="0"/>
              <a:t>和 </a:t>
            </a:r>
            <a:r>
              <a:rPr lang="en-US" altLang="zh-TW" sz="2400" b="0" dirty="0"/>
              <a:t>Amazon EMR </a:t>
            </a:r>
            <a:r>
              <a:rPr lang="zh-TW" altLang="en-US" sz="2400" b="0" dirty="0"/>
              <a:t>大數據服務，可支持海量數據即時分析，及複雜報表邏輯和異質資料來源的分析要求，以此高效快速響應客戶的業務需求。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12" name="Google Shape;99;p18">
            <a:extLst>
              <a:ext uri="{FF2B5EF4-FFF2-40B4-BE49-F238E27FC236}">
                <a16:creationId xmlns:a16="http://schemas.microsoft.com/office/drawing/2014/main" id="{3AE5D754-339B-6845-970A-F8FEAD2E7F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92650" y="3507185"/>
            <a:ext cx="6126997" cy="31643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FD437-CE0D-F542-A06D-96D0C24EDB1B}"/>
              </a:ext>
            </a:extLst>
          </p:cNvPr>
          <p:cNvSpPr txBox="1"/>
          <p:nvPr/>
        </p:nvSpPr>
        <p:spPr>
          <a:xfrm>
            <a:off x="4595409" y="6601191"/>
            <a:ext cx="30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KKNews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82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23547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雲端架構圖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Google Shape;108;p19">
            <a:extLst>
              <a:ext uri="{FF2B5EF4-FFF2-40B4-BE49-F238E27FC236}">
                <a16:creationId xmlns:a16="http://schemas.microsoft.com/office/drawing/2014/main" id="{64719269-2A06-0D40-AFF2-25CD37F3160D}"/>
              </a:ext>
            </a:extLst>
          </p:cNvPr>
          <p:cNvSpPr/>
          <p:nvPr/>
        </p:nvSpPr>
        <p:spPr>
          <a:xfrm>
            <a:off x="309967" y="1161991"/>
            <a:ext cx="11608230" cy="4318478"/>
          </a:xfrm>
          <a:prstGeom prst="roundRect">
            <a:avLst>
              <a:gd name="adj" fmla="val 4419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9;p19">
            <a:extLst>
              <a:ext uri="{FF2B5EF4-FFF2-40B4-BE49-F238E27FC236}">
                <a16:creationId xmlns:a16="http://schemas.microsoft.com/office/drawing/2014/main" id="{38CBB18F-086F-A349-82CE-9DD49446F4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2722" t="9931" r="31510" b="6609"/>
          <a:stretch/>
        </p:blipFill>
        <p:spPr>
          <a:xfrm>
            <a:off x="5561964" y="5700791"/>
            <a:ext cx="1097731" cy="109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3;p19">
            <a:extLst>
              <a:ext uri="{FF2B5EF4-FFF2-40B4-BE49-F238E27FC236}">
                <a16:creationId xmlns:a16="http://schemas.microsoft.com/office/drawing/2014/main" id="{7B7F0768-AA1C-E448-8C04-1D79DA02B1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153" t="6248" r="12491" b="6239"/>
          <a:stretch/>
        </p:blipFill>
        <p:spPr>
          <a:xfrm>
            <a:off x="1697041" y="5822940"/>
            <a:ext cx="697215" cy="769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14;p19">
            <a:extLst>
              <a:ext uri="{FF2B5EF4-FFF2-40B4-BE49-F238E27FC236}">
                <a16:creationId xmlns:a16="http://schemas.microsoft.com/office/drawing/2014/main" id="{0D250AE5-FCD9-964B-A910-167014EFFDD4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110830" y="5480469"/>
            <a:ext cx="3252" cy="22032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15;p19">
            <a:extLst>
              <a:ext uri="{FF2B5EF4-FFF2-40B4-BE49-F238E27FC236}">
                <a16:creationId xmlns:a16="http://schemas.microsoft.com/office/drawing/2014/main" id="{861EB6E2-50CD-4A46-96FE-A41501CDF3DB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2394256" y="6207477"/>
            <a:ext cx="3167708" cy="4284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" name="Google Shape;112;p19">
            <a:extLst>
              <a:ext uri="{FF2B5EF4-FFF2-40B4-BE49-F238E27FC236}">
                <a16:creationId xmlns:a16="http://schemas.microsoft.com/office/drawing/2014/main" id="{F11C2C30-55F4-344A-99C5-07B48CB8F3D7}"/>
              </a:ext>
            </a:extLst>
          </p:cNvPr>
          <p:cNvSpPr/>
          <p:nvPr/>
        </p:nvSpPr>
        <p:spPr>
          <a:xfrm>
            <a:off x="8224881" y="1260709"/>
            <a:ext cx="3531689" cy="4100063"/>
          </a:xfrm>
          <a:prstGeom prst="roundRect">
            <a:avLst>
              <a:gd name="adj" fmla="val 5878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7;p19">
            <a:extLst>
              <a:ext uri="{FF2B5EF4-FFF2-40B4-BE49-F238E27FC236}">
                <a16:creationId xmlns:a16="http://schemas.microsoft.com/office/drawing/2014/main" id="{4009DEE1-B1BF-904E-8BA2-BDD23A719DB6}"/>
              </a:ext>
            </a:extLst>
          </p:cNvPr>
          <p:cNvSpPr/>
          <p:nvPr/>
        </p:nvSpPr>
        <p:spPr>
          <a:xfrm>
            <a:off x="8328915" y="3881593"/>
            <a:ext cx="3334425" cy="993832"/>
          </a:xfrm>
          <a:prstGeom prst="roundRect">
            <a:avLst>
              <a:gd name="adj" fmla="val 11941"/>
            </a:avLst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18;p19">
            <a:extLst>
              <a:ext uri="{FF2B5EF4-FFF2-40B4-BE49-F238E27FC236}">
                <a16:creationId xmlns:a16="http://schemas.microsoft.com/office/drawing/2014/main" id="{A859F3A2-4BA6-A848-8657-7A14DA8C92F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563" y="1375774"/>
            <a:ext cx="1647534" cy="99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9;p19">
            <a:extLst>
              <a:ext uri="{FF2B5EF4-FFF2-40B4-BE49-F238E27FC236}">
                <a16:creationId xmlns:a16="http://schemas.microsoft.com/office/drawing/2014/main" id="{E22FFFFF-CF84-3B45-B503-D6BDA3F8E25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0562" y="3112526"/>
            <a:ext cx="2151884" cy="72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0;p19">
            <a:extLst>
              <a:ext uri="{FF2B5EF4-FFF2-40B4-BE49-F238E27FC236}">
                <a16:creationId xmlns:a16="http://schemas.microsoft.com/office/drawing/2014/main" id="{7F30085C-8791-A849-8EDB-FDE00C4DEA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9621" t="13006" r="37067" b="11635"/>
          <a:stretch/>
        </p:blipFill>
        <p:spPr>
          <a:xfrm>
            <a:off x="10582156" y="3892299"/>
            <a:ext cx="540693" cy="9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1;p19">
            <a:extLst>
              <a:ext uri="{FF2B5EF4-FFF2-40B4-BE49-F238E27FC236}">
                <a16:creationId xmlns:a16="http://schemas.microsoft.com/office/drawing/2014/main" id="{8A424EC4-3268-484B-99A8-A702339156A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08503" y="3886485"/>
            <a:ext cx="1592456" cy="974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22;p19">
            <a:extLst>
              <a:ext uri="{FF2B5EF4-FFF2-40B4-BE49-F238E27FC236}">
                <a16:creationId xmlns:a16="http://schemas.microsoft.com/office/drawing/2014/main" id="{AA56AAE8-53D5-D548-8AD1-2E8E9857A5C3}"/>
              </a:ext>
            </a:extLst>
          </p:cNvPr>
          <p:cNvSpPr txBox="1"/>
          <p:nvPr/>
        </p:nvSpPr>
        <p:spPr>
          <a:xfrm>
            <a:off x="10147285" y="4820867"/>
            <a:ext cx="1516055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人員權限控管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4" name="Google Shape;123;p19">
            <a:extLst>
              <a:ext uri="{FF2B5EF4-FFF2-40B4-BE49-F238E27FC236}">
                <a16:creationId xmlns:a16="http://schemas.microsoft.com/office/drawing/2014/main" id="{70569AC6-20CA-8D44-867B-0E7F03FA77C1}"/>
              </a:ext>
            </a:extLst>
          </p:cNvPr>
          <p:cNvSpPr txBox="1"/>
          <p:nvPr/>
        </p:nvSpPr>
        <p:spPr>
          <a:xfrm>
            <a:off x="8596225" y="4810095"/>
            <a:ext cx="1428076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異常警報監控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5" name="Google Shape;124;p19">
            <a:extLst>
              <a:ext uri="{FF2B5EF4-FFF2-40B4-BE49-F238E27FC236}">
                <a16:creationId xmlns:a16="http://schemas.microsoft.com/office/drawing/2014/main" id="{CCAFD433-0A62-9941-AE0F-E3111E7BED9D}"/>
              </a:ext>
            </a:extLst>
          </p:cNvPr>
          <p:cNvSpPr txBox="1"/>
          <p:nvPr/>
        </p:nvSpPr>
        <p:spPr>
          <a:xfrm>
            <a:off x="10394411" y="1503149"/>
            <a:ext cx="1092338" cy="6770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關聯式</a:t>
            </a:r>
            <a:br>
              <a:rPr lang="en-US" altLang="zh-TW" sz="1600" dirty="0">
                <a:latin typeface="Heiti TC Medium" pitchFamily="2" charset="-128"/>
                <a:ea typeface="Heiti TC Medium" pitchFamily="2" charset="-128"/>
              </a:rPr>
            </a:b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資料庫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6" name="Google Shape;125;p19">
            <a:extLst>
              <a:ext uri="{FF2B5EF4-FFF2-40B4-BE49-F238E27FC236}">
                <a16:creationId xmlns:a16="http://schemas.microsoft.com/office/drawing/2014/main" id="{FB5B14C0-232C-314A-B589-290411BA8D39}"/>
              </a:ext>
            </a:extLst>
          </p:cNvPr>
          <p:cNvSpPr txBox="1"/>
          <p:nvPr/>
        </p:nvSpPr>
        <p:spPr>
          <a:xfrm>
            <a:off x="10491325" y="3154749"/>
            <a:ext cx="1092338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資料儲存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8" name="Google Shape;127;p19">
            <a:extLst>
              <a:ext uri="{FF2B5EF4-FFF2-40B4-BE49-F238E27FC236}">
                <a16:creationId xmlns:a16="http://schemas.microsoft.com/office/drawing/2014/main" id="{D7F33FED-618D-DF41-9EAE-A443CD0AC949}"/>
              </a:ext>
            </a:extLst>
          </p:cNvPr>
          <p:cNvSpPr/>
          <p:nvPr/>
        </p:nvSpPr>
        <p:spPr>
          <a:xfrm>
            <a:off x="4232996" y="1480890"/>
            <a:ext cx="2897513" cy="3729284"/>
          </a:xfrm>
          <a:prstGeom prst="roundRect">
            <a:avLst>
              <a:gd name="adj" fmla="val 4679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11;p19">
            <a:extLst>
              <a:ext uri="{FF2B5EF4-FFF2-40B4-BE49-F238E27FC236}">
                <a16:creationId xmlns:a16="http://schemas.microsoft.com/office/drawing/2014/main" id="{6C30B1CB-FEF3-1C43-B9ED-54C634CE5658}"/>
              </a:ext>
            </a:extLst>
          </p:cNvPr>
          <p:cNvSpPr/>
          <p:nvPr/>
        </p:nvSpPr>
        <p:spPr>
          <a:xfrm>
            <a:off x="435429" y="1301123"/>
            <a:ext cx="7013916" cy="4034424"/>
          </a:xfrm>
          <a:prstGeom prst="roundRect">
            <a:avLst>
              <a:gd name="adj" fmla="val 3736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28;p19">
            <a:extLst>
              <a:ext uri="{FF2B5EF4-FFF2-40B4-BE49-F238E27FC236}">
                <a16:creationId xmlns:a16="http://schemas.microsoft.com/office/drawing/2014/main" id="{46E34FB9-D210-0F48-B95E-D5E672247F4D}"/>
              </a:ext>
            </a:extLst>
          </p:cNvPr>
          <p:cNvSpPr/>
          <p:nvPr/>
        </p:nvSpPr>
        <p:spPr>
          <a:xfrm>
            <a:off x="528659" y="1480890"/>
            <a:ext cx="3086653" cy="3695466"/>
          </a:xfrm>
          <a:prstGeom prst="roundRect">
            <a:avLst>
              <a:gd name="adj" fmla="val 4947"/>
            </a:avLst>
          </a:pr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9;p19">
            <a:extLst>
              <a:ext uri="{FF2B5EF4-FFF2-40B4-BE49-F238E27FC236}">
                <a16:creationId xmlns:a16="http://schemas.microsoft.com/office/drawing/2014/main" id="{50F958BF-0AA0-3A4A-80AB-871BD69FF852}"/>
              </a:ext>
            </a:extLst>
          </p:cNvPr>
          <p:cNvSpPr/>
          <p:nvPr/>
        </p:nvSpPr>
        <p:spPr>
          <a:xfrm flipH="1">
            <a:off x="747144" y="1793091"/>
            <a:ext cx="903445" cy="647585"/>
          </a:xfrm>
          <a:prstGeom prst="flowChartPunchedCar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HEITI TC MEDIUM" pitchFamily="2" charset="-128"/>
                <a:ea typeface="HEITI TC MEDIUM" pitchFamily="2" charset="-128"/>
              </a:rPr>
              <a:t>結構化資料</a:t>
            </a:r>
            <a:endParaRPr b="1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2" name="Google Shape;130;p19">
            <a:extLst>
              <a:ext uri="{FF2B5EF4-FFF2-40B4-BE49-F238E27FC236}">
                <a16:creationId xmlns:a16="http://schemas.microsoft.com/office/drawing/2014/main" id="{46CBD317-E2A7-A445-8CE6-DF80F9E4264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3498" r="15789"/>
          <a:stretch/>
        </p:blipFill>
        <p:spPr>
          <a:xfrm>
            <a:off x="4588039" y="2745648"/>
            <a:ext cx="1472167" cy="107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1;p19">
            <a:extLst>
              <a:ext uri="{FF2B5EF4-FFF2-40B4-BE49-F238E27FC236}">
                <a16:creationId xmlns:a16="http://schemas.microsoft.com/office/drawing/2014/main" id="{33A75749-2196-0B41-BA57-0A647D6BAE9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5749" r="28399" b="11284"/>
          <a:stretch/>
        </p:blipFill>
        <p:spPr>
          <a:xfrm>
            <a:off x="4796705" y="4022983"/>
            <a:ext cx="888473" cy="9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32;p19">
            <a:extLst>
              <a:ext uri="{FF2B5EF4-FFF2-40B4-BE49-F238E27FC236}">
                <a16:creationId xmlns:a16="http://schemas.microsoft.com/office/drawing/2014/main" id="{D832E5D6-7E1E-EA4E-8F9E-B387D48D0AD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01114" y="2813953"/>
            <a:ext cx="1055934" cy="92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33;p19">
            <a:extLst>
              <a:ext uri="{FF2B5EF4-FFF2-40B4-BE49-F238E27FC236}">
                <a16:creationId xmlns:a16="http://schemas.microsoft.com/office/drawing/2014/main" id="{1BDFF087-9D85-4A46-BE03-B7B91ADA948C}"/>
              </a:ext>
            </a:extLst>
          </p:cNvPr>
          <p:cNvSpPr/>
          <p:nvPr/>
        </p:nvSpPr>
        <p:spPr>
          <a:xfrm flipH="1">
            <a:off x="778863" y="2848770"/>
            <a:ext cx="974193" cy="855274"/>
          </a:xfrm>
          <a:prstGeom prst="flowChartPunchedCar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HEITI TC MEDIUM" pitchFamily="2" charset="-128"/>
                <a:ea typeface="HEITI TC MEDIUM" pitchFamily="2" charset="-128"/>
              </a:rPr>
              <a:t>非結構化資料</a:t>
            </a:r>
            <a:endParaRPr b="1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6" name="Google Shape;134;p19">
            <a:extLst>
              <a:ext uri="{FF2B5EF4-FFF2-40B4-BE49-F238E27FC236}">
                <a16:creationId xmlns:a16="http://schemas.microsoft.com/office/drawing/2014/main" id="{20F1901C-B8D0-CB43-A55C-A68C227429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468" y="1592636"/>
            <a:ext cx="1312527" cy="104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35;p19">
            <a:extLst>
              <a:ext uri="{FF2B5EF4-FFF2-40B4-BE49-F238E27FC236}">
                <a16:creationId xmlns:a16="http://schemas.microsoft.com/office/drawing/2014/main" id="{AA8FE82E-290B-E645-A658-F5B5F8EE0B1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31483" t="4824" r="35507" b="10386"/>
          <a:stretch/>
        </p:blipFill>
        <p:spPr>
          <a:xfrm>
            <a:off x="4883231" y="1750591"/>
            <a:ext cx="720893" cy="928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136;p19">
            <a:extLst>
              <a:ext uri="{FF2B5EF4-FFF2-40B4-BE49-F238E27FC236}">
                <a16:creationId xmlns:a16="http://schemas.microsoft.com/office/drawing/2014/main" id="{41ED47BD-1B34-6241-8007-51FA89EFAFA1}"/>
              </a:ext>
            </a:extLst>
          </p:cNvPr>
          <p:cNvCxnSpPr>
            <a:cxnSpLocks/>
            <a:stCxn id="31" idx="1"/>
            <a:endCxn id="36" idx="1"/>
          </p:cNvCxnSpPr>
          <p:nvPr/>
        </p:nvCxnSpPr>
        <p:spPr>
          <a:xfrm>
            <a:off x="1650589" y="2116884"/>
            <a:ext cx="60487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137;p19">
            <a:extLst>
              <a:ext uri="{FF2B5EF4-FFF2-40B4-BE49-F238E27FC236}">
                <a16:creationId xmlns:a16="http://schemas.microsoft.com/office/drawing/2014/main" id="{84B2E961-B374-9943-B198-E7C98EC83D41}"/>
              </a:ext>
            </a:extLst>
          </p:cNvPr>
          <p:cNvCxnSpPr>
            <a:cxnSpLocks/>
            <a:stCxn id="35" idx="1"/>
            <a:endCxn id="34" idx="1"/>
          </p:cNvCxnSpPr>
          <p:nvPr/>
        </p:nvCxnSpPr>
        <p:spPr>
          <a:xfrm>
            <a:off x="1753056" y="3276407"/>
            <a:ext cx="64805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138;p19">
            <a:extLst>
              <a:ext uri="{FF2B5EF4-FFF2-40B4-BE49-F238E27FC236}">
                <a16:creationId xmlns:a16="http://schemas.microsoft.com/office/drawing/2014/main" id="{8C5AD686-7AD6-4441-8566-C95837561F96}"/>
              </a:ext>
            </a:extLst>
          </p:cNvPr>
          <p:cNvCxnSpPr>
            <a:cxnSpLocks/>
            <a:stCxn id="30" idx="3"/>
            <a:endCxn id="28" idx="1"/>
          </p:cNvCxnSpPr>
          <p:nvPr/>
        </p:nvCxnSpPr>
        <p:spPr>
          <a:xfrm>
            <a:off x="3615312" y="3328623"/>
            <a:ext cx="617684" cy="1690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Google Shape;139;p19">
            <a:extLst>
              <a:ext uri="{FF2B5EF4-FFF2-40B4-BE49-F238E27FC236}">
                <a16:creationId xmlns:a16="http://schemas.microsoft.com/office/drawing/2014/main" id="{F0E8C161-6C1A-DE44-AF20-F1B91EB9B87A}"/>
              </a:ext>
            </a:extLst>
          </p:cNvPr>
          <p:cNvSpPr txBox="1"/>
          <p:nvPr/>
        </p:nvSpPr>
        <p:spPr>
          <a:xfrm>
            <a:off x="5924967" y="1869521"/>
            <a:ext cx="1077703" cy="43085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數據分析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2" name="Google Shape;140;p19">
            <a:extLst>
              <a:ext uri="{FF2B5EF4-FFF2-40B4-BE49-F238E27FC236}">
                <a16:creationId xmlns:a16="http://schemas.microsoft.com/office/drawing/2014/main" id="{507B9E12-7626-4F4E-84B5-EBC1543192E5}"/>
              </a:ext>
            </a:extLst>
          </p:cNvPr>
          <p:cNvSpPr txBox="1"/>
          <p:nvPr/>
        </p:nvSpPr>
        <p:spPr>
          <a:xfrm>
            <a:off x="6000856" y="2758196"/>
            <a:ext cx="977518" cy="923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自動化標記模型訓練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3" name="Google Shape;141;p19">
            <a:extLst>
              <a:ext uri="{FF2B5EF4-FFF2-40B4-BE49-F238E27FC236}">
                <a16:creationId xmlns:a16="http://schemas.microsoft.com/office/drawing/2014/main" id="{304C3287-97F7-9A49-BD9F-9D7F6D8E34A0}"/>
              </a:ext>
            </a:extLst>
          </p:cNvPr>
          <p:cNvSpPr txBox="1"/>
          <p:nvPr/>
        </p:nvSpPr>
        <p:spPr>
          <a:xfrm>
            <a:off x="5966578" y="4158499"/>
            <a:ext cx="1179937" cy="67707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系統打包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以利部屬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4" name="Google Shape;142;p19">
            <a:extLst>
              <a:ext uri="{FF2B5EF4-FFF2-40B4-BE49-F238E27FC236}">
                <a16:creationId xmlns:a16="http://schemas.microsoft.com/office/drawing/2014/main" id="{099AAACC-47AC-FF4F-91C4-C120CBB4A37D}"/>
              </a:ext>
            </a:extLst>
          </p:cNvPr>
          <p:cNvSpPr txBox="1"/>
          <p:nvPr/>
        </p:nvSpPr>
        <p:spPr>
          <a:xfrm>
            <a:off x="2441597" y="3748663"/>
            <a:ext cx="998456" cy="61552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latin typeface="Heiti TC Medium" pitchFamily="2" charset="-128"/>
                <a:ea typeface="Heiti TC Medium" pitchFamily="2" charset="-128"/>
              </a:rPr>
              <a:t>非結構化</a:t>
            </a:r>
            <a:br>
              <a:rPr lang="en-US" altLang="zh-TW" sz="1400" dirty="0">
                <a:latin typeface="Heiti TC Medium" pitchFamily="2" charset="-128"/>
                <a:ea typeface="Heiti TC Medium" pitchFamily="2" charset="-128"/>
              </a:rPr>
            </a:br>
            <a:r>
              <a:rPr lang="zh-TW" sz="1400" dirty="0">
                <a:latin typeface="Heiti TC Medium" pitchFamily="2" charset="-128"/>
                <a:ea typeface="Heiti TC Medium" pitchFamily="2" charset="-128"/>
              </a:rPr>
              <a:t>資料庫</a:t>
            </a:r>
            <a:endParaRPr sz="14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5" name="Google Shape;143;p19">
            <a:extLst>
              <a:ext uri="{FF2B5EF4-FFF2-40B4-BE49-F238E27FC236}">
                <a16:creationId xmlns:a16="http://schemas.microsoft.com/office/drawing/2014/main" id="{DD0735A5-EC79-3C48-B79E-6DA8104E97E2}"/>
              </a:ext>
            </a:extLst>
          </p:cNvPr>
          <p:cNvSpPr txBox="1"/>
          <p:nvPr/>
        </p:nvSpPr>
        <p:spPr>
          <a:xfrm>
            <a:off x="6720889" y="5834692"/>
            <a:ext cx="1097731" cy="40007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latin typeface="Heiti TC Medium" pitchFamily="2" charset="-128"/>
                <a:ea typeface="Heiti TC Medium" pitchFamily="2" charset="-128"/>
              </a:rPr>
              <a:t>連線主機</a:t>
            </a:r>
            <a:endParaRPr sz="1400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82" name="Google Shape;138;p19">
            <a:extLst>
              <a:ext uri="{FF2B5EF4-FFF2-40B4-BE49-F238E27FC236}">
                <a16:creationId xmlns:a16="http://schemas.microsoft.com/office/drawing/2014/main" id="{9FAE08A5-05FA-2D48-8D8C-2ECDAEEC6250}"/>
              </a:ext>
            </a:extLst>
          </p:cNvPr>
          <p:cNvCxnSpPr>
            <a:cxnSpLocks/>
            <a:stCxn id="29" idx="3"/>
            <a:endCxn id="17" idx="1"/>
          </p:cNvCxnSpPr>
          <p:nvPr/>
        </p:nvCxnSpPr>
        <p:spPr>
          <a:xfrm flipV="1">
            <a:off x="7449345" y="3310741"/>
            <a:ext cx="775536" cy="7594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" name="Google Shape;119;p19">
            <a:extLst>
              <a:ext uri="{FF2B5EF4-FFF2-40B4-BE49-F238E27FC236}">
                <a16:creationId xmlns:a16="http://schemas.microsoft.com/office/drawing/2014/main" id="{0FA66173-04A9-3EBC-8576-2E97FFF57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585" t="3029" r="13322" b="3029"/>
          <a:stretch/>
        </p:blipFill>
        <p:spPr>
          <a:xfrm>
            <a:off x="2416835" y="4497038"/>
            <a:ext cx="1116974" cy="5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33;p19">
            <a:extLst>
              <a:ext uri="{FF2B5EF4-FFF2-40B4-BE49-F238E27FC236}">
                <a16:creationId xmlns:a16="http://schemas.microsoft.com/office/drawing/2014/main" id="{BCFF0421-225B-81D0-E4A2-55228A43069D}"/>
              </a:ext>
            </a:extLst>
          </p:cNvPr>
          <p:cNvSpPr/>
          <p:nvPr/>
        </p:nvSpPr>
        <p:spPr>
          <a:xfrm flipH="1">
            <a:off x="747144" y="4231166"/>
            <a:ext cx="974193" cy="855274"/>
          </a:xfrm>
          <a:prstGeom prst="flowChartPunchedCar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HEITI TC MEDIUM" pitchFamily="2" charset="-128"/>
                <a:ea typeface="HEITI TC MEDIUM" pitchFamily="2" charset="-128"/>
              </a:rPr>
              <a:t>檔案</a:t>
            </a:r>
            <a:br>
              <a:rPr lang="en-US" altLang="zh-TW" b="1" dirty="0"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b="1" dirty="0">
                <a:latin typeface="HEITI TC MEDIUM" pitchFamily="2" charset="-128"/>
                <a:ea typeface="HEITI TC MEDIUM" pitchFamily="2" charset="-128"/>
              </a:rPr>
              <a:t>物件</a:t>
            </a:r>
            <a:endParaRPr b="1" dirty="0"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52" name="Google Shape;137;p19">
            <a:extLst>
              <a:ext uri="{FF2B5EF4-FFF2-40B4-BE49-F238E27FC236}">
                <a16:creationId xmlns:a16="http://schemas.microsoft.com/office/drawing/2014/main" id="{9B2BAB41-47D0-F2C2-E1C7-2E8AEF29555F}"/>
              </a:ext>
            </a:extLst>
          </p:cNvPr>
          <p:cNvCxnSpPr>
            <a:cxnSpLocks/>
            <a:stCxn id="51" idx="1"/>
          </p:cNvCxnSpPr>
          <p:nvPr/>
        </p:nvCxnSpPr>
        <p:spPr>
          <a:xfrm>
            <a:off x="1721337" y="4658803"/>
            <a:ext cx="64805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5" name="Google Shape;132;p19">
            <a:extLst>
              <a:ext uri="{FF2B5EF4-FFF2-40B4-BE49-F238E27FC236}">
                <a16:creationId xmlns:a16="http://schemas.microsoft.com/office/drawing/2014/main" id="{262B855D-AF2E-C9BC-CC8B-A4CCB1231A0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72459" y="2369448"/>
            <a:ext cx="875608" cy="7268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124;p19">
            <a:extLst>
              <a:ext uri="{FF2B5EF4-FFF2-40B4-BE49-F238E27FC236}">
                <a16:creationId xmlns:a16="http://schemas.microsoft.com/office/drawing/2014/main" id="{44A0AE96-5680-73DA-0A3D-D9E1E63BC595}"/>
              </a:ext>
            </a:extLst>
          </p:cNvPr>
          <p:cNvSpPr txBox="1"/>
          <p:nvPr/>
        </p:nvSpPr>
        <p:spPr>
          <a:xfrm>
            <a:off x="10449705" y="2308563"/>
            <a:ext cx="1092338" cy="923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dirty="0">
                <a:latin typeface="Heiti TC Medium" pitchFamily="2" charset="-128"/>
                <a:ea typeface="Heiti TC Medium" pitchFamily="2" charset="-128"/>
              </a:rPr>
              <a:t>Key Value</a:t>
            </a:r>
            <a:br>
              <a:rPr lang="en-US" altLang="zh-TW" sz="1600" dirty="0">
                <a:latin typeface="Heiti TC Medium" pitchFamily="2" charset="-128"/>
                <a:ea typeface="Heiti TC Medium" pitchFamily="2" charset="-128"/>
              </a:rPr>
            </a:br>
            <a:r>
              <a:rPr lang="zh-TW" sz="1600" dirty="0">
                <a:latin typeface="Heiti TC Medium" pitchFamily="2" charset="-128"/>
                <a:ea typeface="Heiti TC Medium" pitchFamily="2" charset="-128"/>
              </a:rPr>
              <a:t>資料庫</a:t>
            </a:r>
            <a:endParaRPr sz="16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32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23547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雲端架構圖 </a:t>
            </a:r>
            <a:r>
              <a:rPr lang="en-US" altLang="zh-TW" sz="6000" dirty="0">
                <a:solidFill>
                  <a:schemeClr val="accent1"/>
                </a:solidFill>
              </a:rPr>
              <a:t> (AWS)</a:t>
            </a:r>
            <a:endParaRPr lang="zh-TW" altLang="en-US" sz="6000" dirty="0">
              <a:solidFill>
                <a:schemeClr val="accent1"/>
              </a:solidFill>
            </a:endParaRPr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B6F5C052-5F9F-4DF1-A810-4D624B676B77}"/>
              </a:ext>
            </a:extLst>
          </p:cNvPr>
          <p:cNvSpPr txBox="1"/>
          <p:nvPr/>
        </p:nvSpPr>
        <p:spPr>
          <a:xfrm>
            <a:off x="4595409" y="6534131"/>
            <a:ext cx="30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This Research</a:t>
            </a:r>
          </a:p>
        </p:txBody>
      </p:sp>
      <p:pic>
        <p:nvPicPr>
          <p:cNvPr id="6" name="圖形 9">
            <a:extLst>
              <a:ext uri="{FF2B5EF4-FFF2-40B4-BE49-F238E27FC236}">
                <a16:creationId xmlns:a16="http://schemas.microsoft.com/office/drawing/2014/main" id="{0DD4253D-C6B6-E9DB-76D7-CAF9EA449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838" y="914886"/>
            <a:ext cx="9954705" cy="55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D7FFE-0126-4BC0-AFB6-8BBDB3F2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1" y="0"/>
            <a:ext cx="11756570" cy="101441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1"/>
                </a:solidFill>
              </a:rPr>
              <a:t>永續報告</a:t>
            </a:r>
            <a:r>
              <a:rPr lang="en-US" altLang="zh-TW" sz="4400" dirty="0">
                <a:solidFill>
                  <a:schemeClr val="accent1"/>
                </a:solidFill>
              </a:rPr>
              <a:t> XBRL</a:t>
            </a:r>
            <a:r>
              <a:rPr lang="zh-TW" altLang="en-US" sz="4400" dirty="0">
                <a:solidFill>
                  <a:schemeClr val="accent1"/>
                </a:solidFill>
              </a:rPr>
              <a:t>雲端</a:t>
            </a:r>
            <a:r>
              <a:rPr lang="en-US" altLang="zh-TW" sz="4400" dirty="0">
                <a:solidFill>
                  <a:schemeClr val="accent1"/>
                </a:solidFill>
              </a:rPr>
              <a:t> Sequence Diagram (AWS)</a:t>
            </a:r>
            <a:endParaRPr lang="zh-TW" altLang="en-US" sz="4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F6DAFD-A205-43EA-B7AC-32308FF0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B4AC116-51B9-4C64-87FD-B9BE377E11B7}"/>
              </a:ext>
            </a:extLst>
          </p:cNvPr>
          <p:cNvSpPr txBox="1"/>
          <p:nvPr/>
        </p:nvSpPr>
        <p:spPr>
          <a:xfrm>
            <a:off x="4595409" y="6576995"/>
            <a:ext cx="30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This Research</a:t>
            </a:r>
          </a:p>
        </p:txBody>
      </p:sp>
      <p:pic>
        <p:nvPicPr>
          <p:cNvPr id="6" name="圖形 4">
            <a:extLst>
              <a:ext uri="{FF2B5EF4-FFF2-40B4-BE49-F238E27FC236}">
                <a16:creationId xmlns:a16="http://schemas.microsoft.com/office/drawing/2014/main" id="{5497CC72-F69F-9D45-52CE-1EB8446F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74" y="974217"/>
            <a:ext cx="10708796" cy="55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D42-C071-0746-9E64-B1C0514B9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4" y="1406654"/>
            <a:ext cx="11305310" cy="19637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永續資訊申報工具：雲端技術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Sustainability Information Reporting Tool: Cloud Technology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75702-275C-EC48-88A7-DE704319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B70FF53B-DC87-8947-814D-5F9D6A8F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527" t="1544" r="10527" b="25148"/>
          <a:stretch>
            <a:fillRect/>
          </a:stretch>
        </p:blipFill>
        <p:spPr bwMode="auto">
          <a:xfrm>
            <a:off x="1293466" y="4467459"/>
            <a:ext cx="1061722" cy="131451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3D206-BC99-514C-B5C0-F6D5C1296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60C21-0FBF-B146-9B75-B6BC75ABE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7B0886-1BC9-EB4E-BC19-DB63E8DC7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AFF68-55EF-E644-899B-629CA3F69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62" y="4869076"/>
            <a:ext cx="421513" cy="511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AD5AA-B6EC-A04D-81ED-A4C974583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47" y="5301392"/>
            <a:ext cx="511280" cy="511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598370-D331-5E4F-99AD-2E8F20E16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42" y="5296698"/>
            <a:ext cx="511280" cy="51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B14793-FA5C-C64B-8D83-F964E12EC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309" y="4397487"/>
            <a:ext cx="953813" cy="430151"/>
          </a:xfrm>
          <a:prstGeom prst="rect">
            <a:avLst/>
          </a:prstGeom>
        </p:spPr>
      </p:pic>
      <p:sp>
        <p:nvSpPr>
          <p:cNvPr id="21" name="文字方塊 5">
            <a:extLst>
              <a:ext uri="{FF2B5EF4-FFF2-40B4-BE49-F238E27FC236}">
                <a16:creationId xmlns:a16="http://schemas.microsoft.com/office/drawing/2014/main" id="{C694E8BC-63ED-2449-86D8-D3A9F807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32" y="3459614"/>
            <a:ext cx="9973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7F7F7F"/>
                </a:solidFill>
              </a:rPr>
              <a:t>Time: 2022/6/24 (Fri.) 16:20-16:35</a:t>
            </a:r>
            <a:br>
              <a:rPr lang="en-US" altLang="zh-TW" sz="1800" dirty="0">
                <a:solidFill>
                  <a:srgbClr val="7F7F7F"/>
                </a:solidFill>
              </a:rPr>
            </a:br>
            <a:r>
              <a:rPr lang="en-US" altLang="zh-TW" sz="1800" dirty="0">
                <a:solidFill>
                  <a:srgbClr val="7F7F7F"/>
                </a:solidFill>
              </a:rPr>
              <a:t>Place: 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台北世貿一館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1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樓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B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區 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ESG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沙龍 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(B536)</a:t>
            </a:r>
            <a:endParaRPr lang="zh-TW" altLang="en-US" sz="1400" dirty="0">
              <a:solidFill>
                <a:srgbClr val="7F7F7F"/>
              </a:solidFill>
              <a:latin typeface="+mn-lt"/>
              <a:ea typeface="Heiti TC Medium" pitchFamily="2" charset="-128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C23060F-0A47-D24C-9F7A-0C2FB4D1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61" y="4146219"/>
            <a:ext cx="7686279" cy="265984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10"/>
              </a:rPr>
              <a:t>戴敏育</a:t>
            </a:r>
            <a:r>
              <a:rPr lang="en-US" altLang="zh-TW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4000" b="1" dirty="0">
                <a:solidFill>
                  <a:srgbClr val="898989"/>
                </a:solidFill>
                <a:cs typeface="Calibri" panose="020F0502020204030204" pitchFamily="34" charset="0"/>
                <a:hlinkClick r:id="rId11"/>
              </a:rPr>
              <a:t>Min-Yuh Day</a:t>
            </a:r>
            <a:r>
              <a:rPr lang="en-US" altLang="zh-TW" sz="140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0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40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2"/>
              </a:rPr>
              <a:t>國立臺北大學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3"/>
              </a:rPr>
              <a:t>資訊管理研究所</a:t>
            </a:r>
            <a:endParaRPr lang="en-US" altLang="zh-TW" sz="14400" b="1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5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https://web.ntpu.edu.tw/~myday</a:t>
            </a:r>
            <a:endParaRPr 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2022-06-24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28CDAB-764B-B5FB-D010-BEE0F7A6B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039" y="314933"/>
            <a:ext cx="2466975" cy="4496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8D0E06-861F-98D3-1B79-99E2F5C0C8CE}"/>
              </a:ext>
            </a:extLst>
          </p:cNvPr>
          <p:cNvSpPr txBox="1"/>
          <p:nvPr/>
        </p:nvSpPr>
        <p:spPr>
          <a:xfrm>
            <a:off x="2928938" y="106929"/>
            <a:ext cx="6557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a typeface="HEITI TC MEDIUM" pitchFamily="2" charset="-128"/>
              </a:rPr>
              <a:t>2022 ESG </a:t>
            </a:r>
            <a:r>
              <a:rPr lang="en-US" sz="2800" b="1" dirty="0" err="1">
                <a:solidFill>
                  <a:schemeClr val="accent1"/>
                </a:solidFill>
                <a:ea typeface="HEITI TC MEDIUM" pitchFamily="2" charset="-128"/>
              </a:rPr>
              <a:t>高鋒會</a:t>
            </a:r>
            <a:br>
              <a:rPr lang="en-US" sz="2800" b="1" dirty="0">
                <a:solidFill>
                  <a:schemeClr val="accent1"/>
                </a:solidFill>
                <a:ea typeface="HEITI TC MEDIUM" pitchFamily="2" charset="-128"/>
              </a:rPr>
            </a:br>
            <a:r>
              <a:rPr lang="en-US" sz="2800" b="1" dirty="0" err="1">
                <a:solidFill>
                  <a:schemeClr val="accent1"/>
                </a:solidFill>
                <a:ea typeface="HEITI TC MEDIUM" pitchFamily="2" charset="-128"/>
              </a:rPr>
              <a:t>永續資訊揭露數位化工作坊</a:t>
            </a:r>
            <a:endParaRPr lang="en-US" sz="2800" b="1" dirty="0">
              <a:solidFill>
                <a:schemeClr val="accent1"/>
              </a:solidFill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54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D7FFE-0126-4BC0-AFB6-8BBDB3F2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82604"/>
            <a:ext cx="11222181" cy="1325563"/>
          </a:xfrm>
        </p:spPr>
        <p:txBody>
          <a:bodyPr/>
          <a:lstStyle/>
          <a:p>
            <a:r>
              <a:rPr lang="zh-TW" altLang="en-US" sz="5400" dirty="0">
                <a:solidFill>
                  <a:schemeClr val="accent1"/>
                </a:solidFill>
              </a:rPr>
              <a:t>永續報告</a:t>
            </a:r>
            <a:r>
              <a:rPr lang="en-US" altLang="zh-TW" sz="5400" dirty="0">
                <a:solidFill>
                  <a:schemeClr val="accent1"/>
                </a:solidFill>
              </a:rPr>
              <a:t> XBRL </a:t>
            </a:r>
            <a:r>
              <a:rPr lang="zh-TW" altLang="en-US" sz="5400" dirty="0">
                <a:solidFill>
                  <a:schemeClr val="accent1"/>
                </a:solidFill>
              </a:rPr>
              <a:t>雲端</a:t>
            </a:r>
            <a:r>
              <a:rPr lang="en-US" altLang="zh-TW" sz="5400" dirty="0">
                <a:solidFill>
                  <a:schemeClr val="accent1"/>
                </a:solidFill>
              </a:rPr>
              <a:t> User Case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F6DAFD-A205-43EA-B7AC-32308FF0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70C65EF-8391-4666-A292-C971191867DD}"/>
              </a:ext>
            </a:extLst>
          </p:cNvPr>
          <p:cNvSpPr txBox="1"/>
          <p:nvPr/>
        </p:nvSpPr>
        <p:spPr>
          <a:xfrm>
            <a:off x="4595409" y="6505555"/>
            <a:ext cx="30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資料來源：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This Research</a:t>
            </a: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B9B65949-063B-B2AE-C8C7-E638325C1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966" y="1268851"/>
            <a:ext cx="9748065" cy="4304683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399E14D0-C4A6-E09B-E09F-72CA31DEBEEA}"/>
              </a:ext>
            </a:extLst>
          </p:cNvPr>
          <p:cNvSpPr/>
          <p:nvPr/>
        </p:nvSpPr>
        <p:spPr>
          <a:xfrm>
            <a:off x="581520" y="2717278"/>
            <a:ext cx="2771481" cy="1133574"/>
          </a:xfrm>
          <a:prstGeom prst="roundRect">
            <a:avLst>
              <a:gd name="adj" fmla="val 850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4D751FA-2765-03BD-124B-2FA759DC6E4F}"/>
              </a:ext>
            </a:extLst>
          </p:cNvPr>
          <p:cNvSpPr txBox="1"/>
          <p:nvPr/>
        </p:nvSpPr>
        <p:spPr>
          <a:xfrm>
            <a:off x="708043" y="2776145"/>
            <a:ext cx="2573517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Calibri" panose="020F0502020204030204" pitchFamily="34" charset="0"/>
                <a:ea typeface="HEITI TC MEDIUM" pitchFamily="2" charset="-128"/>
              </a:rPr>
              <a:t>將未經處理或標註之</a:t>
            </a:r>
            <a:r>
              <a:rPr lang="en-US" altLang="zh-TW" sz="2000" b="1" dirty="0">
                <a:latin typeface="Calibri" panose="020F0502020204030204" pitchFamily="34" charset="0"/>
                <a:ea typeface="HEITI TC MEDIUM" pitchFamily="2" charset="-128"/>
              </a:rPr>
              <a:t>XBRL</a:t>
            </a:r>
            <a:r>
              <a:rPr lang="zh-TW" altLang="en-US" sz="2000" b="1" dirty="0">
                <a:latin typeface="Calibri" panose="020F0502020204030204" pitchFamily="34" charset="0"/>
                <a:ea typeface="HEITI TC MEDIUM" pitchFamily="2" charset="-128"/>
              </a:rPr>
              <a:t>文件存入資料庫</a:t>
            </a:r>
            <a:endParaRPr lang="en-US" altLang="zh-TW" sz="2000" b="1" dirty="0">
              <a:latin typeface="Calibri" panose="020F0502020204030204" pitchFamily="34" charset="0"/>
              <a:ea typeface="HEITI TC MEDIUM" pitchFamily="2" charset="-128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4BDB556-CE45-99D4-DE01-CAFADA10F927}"/>
              </a:ext>
            </a:extLst>
          </p:cNvPr>
          <p:cNvSpPr/>
          <p:nvPr/>
        </p:nvSpPr>
        <p:spPr>
          <a:xfrm>
            <a:off x="8919100" y="5621417"/>
            <a:ext cx="2771481" cy="732249"/>
          </a:xfrm>
          <a:prstGeom prst="roundRect">
            <a:avLst>
              <a:gd name="adj" fmla="val 850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8B422F-07F8-C48F-7EAA-10CF8F88B802}"/>
              </a:ext>
            </a:extLst>
          </p:cNvPr>
          <p:cNvSpPr txBox="1"/>
          <p:nvPr/>
        </p:nvSpPr>
        <p:spPr>
          <a:xfrm>
            <a:off x="9079355" y="5670857"/>
            <a:ext cx="2573517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Calibri" panose="020F0502020204030204" pitchFamily="34" charset="0"/>
                <a:ea typeface="HEITI TC MEDIUM" pitchFamily="2" charset="-128"/>
              </a:rPr>
              <a:t>可存取標註後的</a:t>
            </a:r>
            <a:r>
              <a:rPr lang="en-US" altLang="zh-TW" sz="2000" b="1" dirty="0">
                <a:latin typeface="Calibri" panose="020F0502020204030204" pitchFamily="34" charset="0"/>
                <a:ea typeface="HEITI TC MEDIUM" pitchFamily="2" charset="-128"/>
              </a:rPr>
              <a:t>XBRL</a:t>
            </a:r>
          </a:p>
        </p:txBody>
      </p:sp>
    </p:spTree>
    <p:extLst>
      <p:ext uri="{BB962C8B-B14F-4D97-AF65-F5344CB8AC3E}">
        <p14:creationId xmlns:p14="http://schemas.microsoft.com/office/powerpoint/2010/main" val="117227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1948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雲端架構趨勢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39AC08B-FDAA-624D-BC95-26DF4E4B1E61}"/>
              </a:ext>
            </a:extLst>
          </p:cNvPr>
          <p:cNvSpPr/>
          <p:nvPr/>
        </p:nvSpPr>
        <p:spPr>
          <a:xfrm>
            <a:off x="329103" y="1148318"/>
            <a:ext cx="11427467" cy="1297172"/>
          </a:xfrm>
          <a:prstGeom prst="rightArrow">
            <a:avLst>
              <a:gd name="adj1" fmla="val 50000"/>
              <a:gd name="adj2" fmla="val 3360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111;p19">
            <a:extLst>
              <a:ext uri="{FF2B5EF4-FFF2-40B4-BE49-F238E27FC236}">
                <a16:creationId xmlns:a16="http://schemas.microsoft.com/office/drawing/2014/main" id="{D747174A-DEA1-834C-8F90-A594428227B1}"/>
              </a:ext>
            </a:extLst>
          </p:cNvPr>
          <p:cNvSpPr/>
          <p:nvPr/>
        </p:nvSpPr>
        <p:spPr>
          <a:xfrm>
            <a:off x="628254" y="2182448"/>
            <a:ext cx="5164385" cy="4273470"/>
          </a:xfrm>
          <a:prstGeom prst="roundRect">
            <a:avLst>
              <a:gd name="adj" fmla="val 3981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各系統獨立操作，無法將其統整串連。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存取資料較為龐大，占用過多本地端資源與存取空間。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改版部屬不易，且流程繁雜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未能自動化監測其系統運作異常，對於人員存取限制較為模糊。</a:t>
            </a:r>
          </a:p>
        </p:txBody>
      </p:sp>
      <p:sp>
        <p:nvSpPr>
          <p:cNvPr id="47" name="Google Shape;156;p20">
            <a:extLst>
              <a:ext uri="{FF2B5EF4-FFF2-40B4-BE49-F238E27FC236}">
                <a16:creationId xmlns:a16="http://schemas.microsoft.com/office/drawing/2014/main" id="{00D6273A-6E3E-BB47-8E66-8D47D00FEA84}"/>
              </a:ext>
            </a:extLst>
          </p:cNvPr>
          <p:cNvSpPr txBox="1"/>
          <p:nvPr/>
        </p:nvSpPr>
        <p:spPr>
          <a:xfrm>
            <a:off x="628254" y="1399072"/>
            <a:ext cx="516438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As-Is </a:t>
            </a:r>
            <a:endParaRPr sz="4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157;p20">
            <a:extLst>
              <a:ext uri="{FF2B5EF4-FFF2-40B4-BE49-F238E27FC236}">
                <a16:creationId xmlns:a16="http://schemas.microsoft.com/office/drawing/2014/main" id="{D083D34D-FFFF-EB41-BDC8-A5D52D77332D}"/>
              </a:ext>
            </a:extLst>
          </p:cNvPr>
          <p:cNvSpPr txBox="1"/>
          <p:nvPr/>
        </p:nvSpPr>
        <p:spPr>
          <a:xfrm>
            <a:off x="6145393" y="1399072"/>
            <a:ext cx="499496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To-Be </a:t>
            </a:r>
            <a:endParaRPr sz="4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Google Shape;111;p19">
            <a:extLst>
              <a:ext uri="{FF2B5EF4-FFF2-40B4-BE49-F238E27FC236}">
                <a16:creationId xmlns:a16="http://schemas.microsoft.com/office/drawing/2014/main" id="{24052AD1-23E6-3940-89FD-35C821111B6D}"/>
              </a:ext>
            </a:extLst>
          </p:cNvPr>
          <p:cNvSpPr/>
          <p:nvPr/>
        </p:nvSpPr>
        <p:spPr>
          <a:xfrm>
            <a:off x="6145393" y="2182448"/>
            <a:ext cx="4994967" cy="4273471"/>
          </a:xfrm>
          <a:prstGeom prst="roundRect">
            <a:avLst>
              <a:gd name="adj" fmla="val 4478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串聯各項雲端基礎建設服務，將系統整合，並加強權限控管與自動化監測機制。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運用雲端服務，簡化整體部屬流程。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Heiti TC Medium" pitchFamily="2" charset="-128"/>
                <a:ea typeface="Heiti TC Medium" pitchFamily="2" charset="-128"/>
              </a:rPr>
              <a:t>將資料庫從地端遷移至雲端，能有效性監控與管理，並減少地端資源存取空間。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zh-TW" altLang="en-US" sz="28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75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83333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1"/>
                </a:solidFill>
              </a:rPr>
              <a:t>永續報告</a:t>
            </a:r>
            <a:r>
              <a:rPr lang="en-US" altLang="zh-TW" sz="6000" dirty="0">
                <a:solidFill>
                  <a:schemeClr val="accent1"/>
                </a:solidFill>
              </a:rPr>
              <a:t> XBRL </a:t>
            </a:r>
            <a:r>
              <a:rPr lang="zh-TW" altLang="en-US" sz="6000" dirty="0">
                <a:solidFill>
                  <a:schemeClr val="accent1"/>
                </a:solidFill>
              </a:rPr>
              <a:t>雲端架構建立 </a:t>
            </a:r>
            <a:endParaRPr lang="zh-TW" altLang="en-US" sz="4900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DA28-EC94-2E48-B971-03D903D0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86" y="1318437"/>
            <a:ext cx="10672427" cy="5148210"/>
          </a:xfrm>
        </p:spPr>
        <p:txBody>
          <a:bodyPr>
            <a:noAutofit/>
          </a:bodyPr>
          <a:lstStyle/>
          <a:p>
            <a:pPr marL="411480" indent="-411480"/>
            <a:r>
              <a:rPr lang="zh-TW" altLang="en-US" b="0" dirty="0"/>
              <a:t>以</a:t>
            </a:r>
            <a:r>
              <a:rPr lang="en-US" altLang="zh-TW" b="0" dirty="0"/>
              <a:t>AWS </a:t>
            </a:r>
            <a:r>
              <a:rPr lang="zh-TW" altLang="en-US" b="0" dirty="0"/>
              <a:t>雲端服務為例，建構一個完整的永續報告</a:t>
            </a:r>
            <a:r>
              <a:rPr lang="en-US" altLang="zh-TW" b="0" dirty="0"/>
              <a:t>XBRL</a:t>
            </a:r>
            <a:r>
              <a:rPr lang="zh-TW" altLang="en-US" b="0" dirty="0"/>
              <a:t>雲端架構，從結構化與非結構化的永續資訊，自動化標記</a:t>
            </a:r>
            <a:r>
              <a:rPr lang="en-US" altLang="zh-TW" b="0" dirty="0"/>
              <a:t>(Amazon </a:t>
            </a:r>
            <a:r>
              <a:rPr lang="en-US" altLang="zh-TW" b="0" dirty="0" err="1"/>
              <a:t>SageMaker</a:t>
            </a:r>
            <a:r>
              <a:rPr lang="en-US" altLang="zh-TW" b="0" dirty="0"/>
              <a:t>) </a:t>
            </a:r>
            <a:r>
              <a:rPr lang="zh-TW" altLang="en-US" b="0" dirty="0"/>
              <a:t>轉</a:t>
            </a:r>
            <a:r>
              <a:rPr lang="en-US" altLang="zh-TW" b="0" dirty="0"/>
              <a:t> XBRL </a:t>
            </a:r>
            <a:r>
              <a:rPr lang="zh-TW" altLang="en-US" b="0" dirty="0"/>
              <a:t>或</a:t>
            </a:r>
            <a:r>
              <a:rPr lang="en-US" altLang="zh-TW" b="0" dirty="0"/>
              <a:t> </a:t>
            </a:r>
            <a:r>
              <a:rPr lang="en-US" altLang="zh-TW" b="0" dirty="0" err="1"/>
              <a:t>iXBRL</a:t>
            </a:r>
            <a:r>
              <a:rPr lang="en-US" altLang="zh-TW" b="0" dirty="0"/>
              <a:t> </a:t>
            </a:r>
            <a:r>
              <a:rPr lang="zh-TW" altLang="en-US" b="0" dirty="0"/>
              <a:t>存取至雲端資料庫</a:t>
            </a:r>
            <a:r>
              <a:rPr lang="en-US" altLang="zh-TW" b="0" dirty="0"/>
              <a:t> (Amazon RDS)</a:t>
            </a:r>
            <a:r>
              <a:rPr lang="zh-TW" altLang="en-US" b="0" dirty="0"/>
              <a:t>，並供使用者分析</a:t>
            </a:r>
            <a:r>
              <a:rPr lang="en-US" altLang="zh-TW" b="0" dirty="0"/>
              <a:t>(Amazon EMR)</a:t>
            </a:r>
            <a:r>
              <a:rPr lang="zh-TW" altLang="en-US" b="0" dirty="0"/>
              <a:t>、瀏覽、更新與修改等，同時強化資料庫的存取控制權限</a:t>
            </a:r>
            <a:r>
              <a:rPr lang="en-US" altLang="zh-TW" b="0" dirty="0"/>
              <a:t> (Amazon IAM)</a:t>
            </a:r>
            <a:r>
              <a:rPr lang="zh-TW" altLang="en-US" b="0" dirty="0"/>
              <a:t>，並監測異常</a:t>
            </a:r>
            <a:r>
              <a:rPr lang="en-US" altLang="zh-TW" b="0" dirty="0"/>
              <a:t> (Amazon CloudWatch) </a:t>
            </a:r>
            <a:r>
              <a:rPr lang="zh-TW" altLang="en-US" b="0" dirty="0"/>
              <a:t>使用。</a:t>
            </a:r>
            <a:endParaRPr lang="en-US" altLang="zh-TW" b="0" dirty="0"/>
          </a:p>
          <a:p>
            <a:pPr marL="411480" indent="-411480"/>
            <a:r>
              <a:rPr lang="zh-TW" altLang="en-US" dirty="0">
                <a:solidFill>
                  <a:schemeClr val="accent1"/>
                </a:solidFill>
              </a:rPr>
              <a:t>未來趨勢與研究方向</a:t>
            </a:r>
            <a:r>
              <a:rPr lang="zh-TW" altLang="en-US" b="0" dirty="0"/>
              <a:t>：結合</a:t>
            </a:r>
            <a:r>
              <a:rPr lang="en-US" altLang="zh-TW" b="0" dirty="0"/>
              <a:t>Web 3.0 </a:t>
            </a:r>
            <a:r>
              <a:rPr lang="zh-TW" altLang="en-US" b="0" dirty="0"/>
              <a:t>技術，發展建立於雲端區塊鏈上的雲端架構，以去中心化技術建立永續報告</a:t>
            </a:r>
            <a:r>
              <a:rPr lang="en-US" altLang="zh-TW" b="0" dirty="0"/>
              <a:t> XBRL </a:t>
            </a:r>
            <a:r>
              <a:rPr lang="zh-TW" altLang="en-US" b="0" dirty="0"/>
              <a:t>公開透明且不可竄改之資料庫。</a:t>
            </a:r>
          </a:p>
          <a:p>
            <a:pPr marL="411480" indent="-411480"/>
            <a:endParaRPr lang="zh-TW" altLang="en-US" b="0" dirty="0"/>
          </a:p>
          <a:p>
            <a:pPr marL="411480" indent="-411480"/>
            <a:endParaRPr lang="zh-TW" altLang="en-US" b="0" dirty="0"/>
          </a:p>
          <a:p>
            <a:pPr marL="411480" indent="-411480"/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9d3713269_0_0"/>
          <p:cNvSpPr txBox="1">
            <a:spLocks noGrp="1"/>
          </p:cNvSpPr>
          <p:nvPr>
            <p:ph type="title"/>
          </p:nvPr>
        </p:nvSpPr>
        <p:spPr>
          <a:xfrm>
            <a:off x="484939" y="192379"/>
            <a:ext cx="112221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zh-TW" sz="5400" dirty="0">
                <a:solidFill>
                  <a:schemeClr val="accent1"/>
                </a:solidFill>
              </a:rPr>
              <a:t>參考資料 </a:t>
            </a:r>
            <a:endParaRPr sz="5400" b="0" dirty="0">
              <a:solidFill>
                <a:schemeClr val="accent1"/>
              </a:solidFill>
            </a:endParaRPr>
          </a:p>
        </p:txBody>
      </p:sp>
      <p:sp>
        <p:nvSpPr>
          <p:cNvPr id="229" name="Google Shape;229;g119d3713269_0_0"/>
          <p:cNvSpPr txBox="1">
            <a:spLocks noGrp="1"/>
          </p:cNvSpPr>
          <p:nvPr>
            <p:ph type="body" idx="1"/>
          </p:nvPr>
        </p:nvSpPr>
        <p:spPr>
          <a:xfrm>
            <a:off x="278295" y="1518750"/>
            <a:ext cx="11569147" cy="51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lvl="0" indent="-411480" algn="l" rtl="0">
              <a:lnSpc>
                <a:spcPct val="100000"/>
              </a:lnSpc>
              <a:spcBef>
                <a:spcPts val="0"/>
              </a:spcBef>
              <a:buSzPts val="3200"/>
              <a:buChar char="•"/>
            </a:pPr>
            <a:r>
              <a:rPr lang="zh-TW" sz="2800" b="0" dirty="0"/>
              <a:t>還活在報表的「痛苦」中？AWS 為數據處理提供一攬子技術解決方案</a:t>
            </a:r>
            <a:r>
              <a:rPr lang="en-US" altLang="zh-TW" sz="2800" b="0" dirty="0"/>
              <a:t>,</a:t>
            </a:r>
            <a:r>
              <a:rPr lang="zh-TW" sz="2800" b="0" dirty="0"/>
              <a:t> </a:t>
            </a:r>
            <a:r>
              <a:rPr lang="zh-TW" sz="2000" b="0" u="sng" dirty="0">
                <a:solidFill>
                  <a:schemeClr val="hlink"/>
                </a:solidFill>
                <a:hlinkClick r:id="rId3"/>
              </a:rPr>
              <a:t>https://kknews.cc/news/zrgneop.html</a:t>
            </a:r>
            <a:endParaRPr lang="en-US" altLang="zh-TW" sz="2000" b="0" dirty="0"/>
          </a:p>
          <a:p>
            <a:pPr marL="411480" lvl="0" indent="-411480" algn="l" rtl="0">
              <a:lnSpc>
                <a:spcPct val="100000"/>
              </a:lnSpc>
              <a:spcBef>
                <a:spcPts val="0"/>
              </a:spcBef>
              <a:buSzPts val="3200"/>
              <a:buChar char="•"/>
            </a:pPr>
            <a:r>
              <a:rPr lang="zh-TW" sz="2800" b="0" dirty="0"/>
              <a:t>Workiva Wdesk on AWS</a:t>
            </a:r>
            <a:r>
              <a:rPr lang="en-US" altLang="zh-TW" sz="2800" b="0" dirty="0"/>
              <a:t>,</a:t>
            </a:r>
            <a:r>
              <a:rPr lang="zh-TW" sz="2800" b="0" dirty="0"/>
              <a:t> </a:t>
            </a:r>
            <a:br>
              <a:rPr lang="en-US" altLang="zh-TW" sz="2800" b="0" dirty="0"/>
            </a:br>
            <a:r>
              <a:rPr lang="zh-TW" sz="2000" b="0" u="sng" dirty="0">
                <a:solidFill>
                  <a:schemeClr val="hlink"/>
                </a:solidFill>
                <a:hlinkClick r:id="rId4"/>
              </a:rPr>
              <a:t>https://aws.amazon.com/tw/financial-services/partner-solutions/workiva/</a:t>
            </a:r>
            <a:endParaRPr sz="2000" b="0" dirty="0"/>
          </a:p>
          <a:p>
            <a:pPr marL="411480" lvl="0" indent="-411480">
              <a:buSzPts val="3200"/>
            </a:pPr>
            <a:r>
              <a:rPr lang="en-US" altLang="zh-TW" sz="2800" b="0" dirty="0"/>
              <a:t>SASB on AWS Marketplace, </a:t>
            </a:r>
            <a:br>
              <a:rPr lang="en-US" altLang="zh-TW" sz="2800" b="0" dirty="0"/>
            </a:br>
            <a:r>
              <a:rPr lang="en-US" altLang="zh-TW" sz="2000" b="0" dirty="0">
                <a:hlinkClick r:id="rId5"/>
              </a:rPr>
              <a:t>https://aws.amazon.com/marketplace/seller-profile?id=85c877c7-162f-4433-8f83-a4550f9eedea</a:t>
            </a:r>
            <a:endParaRPr lang="en-US" altLang="zh-TW" sz="2000" b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buNone/>
            </a:pPr>
            <a:endParaRPr sz="2800" b="0" dirty="0"/>
          </a:p>
          <a:p>
            <a:pPr marL="411480" lvl="0" indent="-208280" algn="l" rtl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3200"/>
              <a:buNone/>
            </a:pPr>
            <a:endParaRPr b="0" dirty="0"/>
          </a:p>
          <a:p>
            <a:pPr marL="411480" lvl="0" indent="-208280" algn="l" rtl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3200"/>
              <a:buNone/>
            </a:pPr>
            <a:endParaRPr b="0" dirty="0"/>
          </a:p>
        </p:txBody>
      </p:sp>
      <p:sp>
        <p:nvSpPr>
          <p:cNvPr id="230" name="Google Shape;230;g119d3713269_0_0"/>
          <p:cNvSpPr txBox="1">
            <a:spLocks noGrp="1"/>
          </p:cNvSpPr>
          <p:nvPr>
            <p:ph type="sldNum" idx="12"/>
          </p:nvPr>
        </p:nvSpPr>
        <p:spPr>
          <a:xfrm>
            <a:off x="11159797" y="6562244"/>
            <a:ext cx="9606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D42-C071-0746-9E64-B1C0514B9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4" y="1711002"/>
            <a:ext cx="11305310" cy="16593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永續資訊申報工具：雲端技術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Sustainability Information Reporting Tool: Cloud Technology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75702-275C-EC48-88A7-DE704319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B70FF53B-DC87-8947-814D-5F9D6A8F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527" t="1544" r="10527" b="25148"/>
          <a:stretch>
            <a:fillRect/>
          </a:stretch>
        </p:blipFill>
        <p:spPr bwMode="auto">
          <a:xfrm>
            <a:off x="1293466" y="4467459"/>
            <a:ext cx="1061722" cy="131451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3D206-BC99-514C-B5C0-F6D5C1296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60C21-0FBF-B146-9B75-B6BC75ABE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7B0886-1BC9-EB4E-BC19-DB63E8DC7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AFF68-55EF-E644-899B-629CA3F69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62" y="4869076"/>
            <a:ext cx="421513" cy="511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AD5AA-B6EC-A04D-81ED-A4C974583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47" y="5301392"/>
            <a:ext cx="511280" cy="511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598370-D331-5E4F-99AD-2E8F20E16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42" y="5296698"/>
            <a:ext cx="511280" cy="51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B14793-FA5C-C64B-8D83-F964E12EC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309" y="4397487"/>
            <a:ext cx="953813" cy="430151"/>
          </a:xfrm>
          <a:prstGeom prst="rect">
            <a:avLst/>
          </a:prstGeom>
        </p:spPr>
      </p:pic>
      <p:sp>
        <p:nvSpPr>
          <p:cNvPr id="21" name="文字方塊 5">
            <a:extLst>
              <a:ext uri="{FF2B5EF4-FFF2-40B4-BE49-F238E27FC236}">
                <a16:creationId xmlns:a16="http://schemas.microsoft.com/office/drawing/2014/main" id="{C694E8BC-63ED-2449-86D8-D3A9F807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32" y="3459614"/>
            <a:ext cx="9973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7F7F7F"/>
                </a:solidFill>
              </a:rPr>
              <a:t>Time: 2022/6/24 (Fri.) 16:20-16:35</a:t>
            </a:r>
            <a:br>
              <a:rPr lang="en-US" altLang="zh-TW" sz="1800" dirty="0">
                <a:solidFill>
                  <a:srgbClr val="7F7F7F"/>
                </a:solidFill>
              </a:rPr>
            </a:br>
            <a:r>
              <a:rPr lang="en-US" altLang="zh-TW" sz="1800" dirty="0">
                <a:solidFill>
                  <a:srgbClr val="7F7F7F"/>
                </a:solidFill>
              </a:rPr>
              <a:t>Place: 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台北世貿一館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1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樓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B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區 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ESG</a:t>
            </a:r>
            <a:r>
              <a:rPr lang="zh-TW" altLang="en-US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沙龍 </a:t>
            </a:r>
            <a:r>
              <a:rPr lang="en-US" altLang="zh-TW" sz="1800" dirty="0">
                <a:solidFill>
                  <a:srgbClr val="7F7F7F"/>
                </a:solidFill>
                <a:latin typeface="+mn-lt"/>
                <a:ea typeface="Heiti TC Medium" pitchFamily="2" charset="-128"/>
              </a:rPr>
              <a:t>(B536)</a:t>
            </a:r>
            <a:endParaRPr lang="zh-TW" altLang="en-US" sz="1400" dirty="0">
              <a:solidFill>
                <a:srgbClr val="7F7F7F"/>
              </a:solidFill>
              <a:latin typeface="+mn-lt"/>
              <a:ea typeface="Heiti TC Medium" pitchFamily="2" charset="-128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2C23060F-0A47-D24C-9F7A-0C2FB4D1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61" y="4146219"/>
            <a:ext cx="7686279" cy="265984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10"/>
              </a:rPr>
              <a:t>戴敏育</a:t>
            </a:r>
            <a:r>
              <a:rPr lang="en-US" altLang="zh-TW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4000" b="1" dirty="0">
                <a:solidFill>
                  <a:srgbClr val="898989"/>
                </a:solidFill>
                <a:cs typeface="Calibri" panose="020F0502020204030204" pitchFamily="34" charset="0"/>
                <a:hlinkClick r:id="rId11"/>
              </a:rPr>
              <a:t>Min-Yuh Day</a:t>
            </a:r>
            <a:r>
              <a:rPr lang="en-US" altLang="zh-TW" sz="140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0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40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2"/>
              </a:rPr>
              <a:t>國立臺北大學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13"/>
              </a:rPr>
              <a:t>資訊管理研究所</a:t>
            </a:r>
            <a:endParaRPr lang="en-US" altLang="zh-TW" sz="14400" b="1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5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https://web.ntpu.edu.tw/~myday</a:t>
            </a:r>
            <a:endParaRPr 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2022-06-24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28CDAB-764B-B5FB-D010-BEE0F7A6B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039" y="314933"/>
            <a:ext cx="2466975" cy="4496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8D0E06-861F-98D3-1B79-99E2F5C0C8CE}"/>
              </a:ext>
            </a:extLst>
          </p:cNvPr>
          <p:cNvSpPr txBox="1"/>
          <p:nvPr/>
        </p:nvSpPr>
        <p:spPr>
          <a:xfrm>
            <a:off x="2928938" y="106929"/>
            <a:ext cx="6557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a typeface="HEITI TC MEDIUM" pitchFamily="2" charset="-128"/>
              </a:rPr>
              <a:t>2022 ESG </a:t>
            </a:r>
            <a:r>
              <a:rPr lang="en-US" sz="2800" b="1" dirty="0" err="1">
                <a:solidFill>
                  <a:schemeClr val="accent1"/>
                </a:solidFill>
                <a:ea typeface="HEITI TC MEDIUM" pitchFamily="2" charset="-128"/>
              </a:rPr>
              <a:t>高鋒會</a:t>
            </a:r>
            <a:br>
              <a:rPr lang="en-US" sz="2800" b="1" dirty="0">
                <a:solidFill>
                  <a:schemeClr val="accent1"/>
                </a:solidFill>
                <a:ea typeface="HEITI TC MEDIUM" pitchFamily="2" charset="-128"/>
              </a:rPr>
            </a:br>
            <a:r>
              <a:rPr lang="en-US" sz="2800" b="1" dirty="0" err="1">
                <a:solidFill>
                  <a:schemeClr val="accent1"/>
                </a:solidFill>
                <a:ea typeface="HEITI TC MEDIUM" pitchFamily="2" charset="-128"/>
              </a:rPr>
              <a:t>永續資訊揭露數位化工作坊</a:t>
            </a:r>
            <a:endParaRPr lang="en-US" sz="2800" b="1" dirty="0">
              <a:solidFill>
                <a:schemeClr val="accent1"/>
              </a:solidFill>
              <a:ea typeface="HEITI TC MEDIUM" pitchFamily="2" charset="-128"/>
            </a:endParaRPr>
          </a:p>
        </p:txBody>
      </p:sp>
      <p:sp>
        <p:nvSpPr>
          <p:cNvPr id="17" name="圓角矩形 30">
            <a:extLst>
              <a:ext uri="{FF2B5EF4-FFF2-40B4-BE49-F238E27FC236}">
                <a16:creationId xmlns:a16="http://schemas.microsoft.com/office/drawing/2014/main" id="{8766A5D6-862D-9A63-FCCC-71B9DAE44C8D}"/>
              </a:ext>
            </a:extLst>
          </p:cNvPr>
          <p:cNvSpPr/>
          <p:nvPr/>
        </p:nvSpPr>
        <p:spPr>
          <a:xfrm>
            <a:off x="4031959" y="1059691"/>
            <a:ext cx="4128082" cy="485943"/>
          </a:xfrm>
          <a:prstGeom prst="roundRect">
            <a:avLst>
              <a:gd name="adj" fmla="val 9334"/>
            </a:avLst>
          </a:prstGeom>
          <a:solidFill>
            <a:schemeClr val="accent4"/>
          </a:solidFill>
          <a:ln w="190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kumimoji="1" lang="zh-TW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57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5B7E26-A416-508D-507D-E15D484CAE76}"/>
              </a:ext>
            </a:extLst>
          </p:cNvPr>
          <p:cNvSpPr/>
          <p:nvPr/>
        </p:nvSpPr>
        <p:spPr>
          <a:xfrm>
            <a:off x="0" y="5965371"/>
            <a:ext cx="12192000" cy="89262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688192B-9430-BB8C-4B70-A1BA532EDC6A}"/>
              </a:ext>
            </a:extLst>
          </p:cNvPr>
          <p:cNvSpPr txBox="1">
            <a:spLocks/>
          </p:cNvSpPr>
          <p:nvPr/>
        </p:nvSpPr>
        <p:spPr>
          <a:xfrm>
            <a:off x="892628" y="1360714"/>
            <a:ext cx="5442857" cy="388619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  <a:endParaRPr lang="zh-TW" altLang="en-US" sz="6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D0ACEF5-8F26-37C8-F16C-7E695B5A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4" y="6078182"/>
            <a:ext cx="7391400" cy="667005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6F145B3E-BF9E-21F5-1B10-1A04A1D11F7E}"/>
              </a:ext>
            </a:extLst>
          </p:cNvPr>
          <p:cNvGrpSpPr/>
          <p:nvPr/>
        </p:nvGrpSpPr>
        <p:grpSpPr>
          <a:xfrm>
            <a:off x="261257" y="305791"/>
            <a:ext cx="11930742" cy="708251"/>
            <a:chOff x="261257" y="305791"/>
            <a:chExt cx="11930742" cy="70825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D96B290-E018-BA37-5CB0-EC3B027DC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57" y="305791"/>
              <a:ext cx="3657635" cy="708251"/>
            </a:xfrm>
            <a:prstGeom prst="rect">
              <a:avLst/>
            </a:prstGeom>
          </p:spPr>
        </p:pic>
        <p:pic>
          <p:nvPicPr>
            <p:cNvPr id="11" name="圖片 10" descr="一張含有 文字, 裝置, 量表 的圖片&#10;&#10;自動產生的描述">
              <a:extLst>
                <a:ext uri="{FF2B5EF4-FFF2-40B4-BE49-F238E27FC236}">
                  <a16:creationId xmlns:a16="http://schemas.microsoft.com/office/drawing/2014/main" id="{887E438F-E2F4-4FAF-D4BE-2B2DA3035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021" y="475807"/>
              <a:ext cx="2438978" cy="483805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5F353C6A-5498-547B-E273-1BB12DEFD357}"/>
              </a:ext>
            </a:extLst>
          </p:cNvPr>
          <p:cNvGrpSpPr/>
          <p:nvPr/>
        </p:nvGrpSpPr>
        <p:grpSpPr>
          <a:xfrm>
            <a:off x="7577958" y="1388541"/>
            <a:ext cx="2680138" cy="3561830"/>
            <a:chOff x="7577958" y="1388541"/>
            <a:chExt cx="2680138" cy="3561830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E57A9E49-3A1E-E99B-BF03-CDCD1C6E0BEB}"/>
                </a:ext>
              </a:extLst>
            </p:cNvPr>
            <p:cNvSpPr txBox="1"/>
            <p:nvPr/>
          </p:nvSpPr>
          <p:spPr>
            <a:xfrm>
              <a:off x="7704154" y="1388541"/>
              <a:ext cx="249299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意見調查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0F7D974-C452-AFCD-BDC9-EB671474F4A4}"/>
                </a:ext>
              </a:extLst>
            </p:cNvPr>
            <p:cNvSpPr/>
            <p:nvPr/>
          </p:nvSpPr>
          <p:spPr>
            <a:xfrm>
              <a:off x="7577958" y="2286182"/>
              <a:ext cx="2680138" cy="2664189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QR</a:t>
              </a:r>
              <a:r>
                <a:rPr lang="zh-TW" altLang="en-US" dirty="0"/>
                <a:t> </a:t>
              </a:r>
              <a:r>
                <a:rPr lang="en-US" altLang="zh-TW" dirty="0"/>
                <a:t>code</a:t>
              </a:r>
              <a:endParaRPr lang="zh-TW" altLang="en-US" dirty="0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EB19AFB-CAF3-151F-F26F-B43F69A46B3A}"/>
              </a:ext>
            </a:extLst>
          </p:cNvPr>
          <p:cNvSpPr txBox="1"/>
          <p:nvPr/>
        </p:nvSpPr>
        <p:spPr>
          <a:xfrm>
            <a:off x="6466136" y="4978574"/>
            <a:ext cx="508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（本會收到您的投影片後，將會加上問卷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QR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碼）</a:t>
            </a:r>
          </a:p>
        </p:txBody>
      </p:sp>
    </p:spTree>
    <p:extLst>
      <p:ext uri="{BB962C8B-B14F-4D97-AF65-F5344CB8AC3E}">
        <p14:creationId xmlns:p14="http://schemas.microsoft.com/office/powerpoint/2010/main" val="34112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61" y="110597"/>
            <a:ext cx="7435478" cy="1648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戴敏育 博士 </a:t>
            </a:r>
            <a:b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(Min-</a:t>
            </a:r>
            <a:r>
              <a:rPr lang="en-US" altLang="zh-TW" sz="50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 Day, Ph.D.)</a:t>
            </a:r>
            <a:endParaRPr lang="en-US" altLang="zh-TW" sz="5000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B6C18-77CE-B145-8DC7-B1EC8E97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1F3E2-8EFF-BF41-89E2-40DADA6F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C7E5A-EC88-8747-B29C-54F32DEA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CA9869AF-47C5-5F4E-BD49-27D342931373}"/>
              </a:ext>
            </a:extLst>
          </p:cNvPr>
          <p:cNvSpPr txBox="1">
            <a:spLocks/>
          </p:cNvSpPr>
          <p:nvPr/>
        </p:nvSpPr>
        <p:spPr>
          <a:xfrm>
            <a:off x="152399" y="26271"/>
            <a:ext cx="45719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bg1">
                    <a:lumMod val="75000"/>
                  </a:schemeClr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252FE-896F-2147-BDA4-17839CB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DD3CAF-A908-2D43-9658-F8A428E3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4DF82F-245D-624A-8587-A44F24A9F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681" y="5938749"/>
            <a:ext cx="791692" cy="791692"/>
          </a:xfrm>
          <a:prstGeom prst="rect">
            <a:avLst/>
          </a:prstGeom>
        </p:spPr>
      </p:pic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71150D98-055E-E542-B2BE-F58C2FCA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82" y="1726079"/>
            <a:ext cx="8635432" cy="33941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國立臺北大學</a:t>
            </a:r>
            <a:r>
              <a:rPr lang="en-US" altLang="zh-TW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資訊管理研究所</a:t>
            </a:r>
            <a:r>
              <a:rPr lang="en-US" altLang="zh-TW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副教授</a:t>
            </a:r>
            <a:endParaRPr lang="en-US" altLang="zh-TW" sz="3200" dirty="0">
              <a:solidFill>
                <a:srgbClr val="C00000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中央研究院</a:t>
            </a:r>
            <a:r>
              <a:rPr lang="en-US" altLang="zh-TW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資訊科學研究所</a:t>
            </a:r>
            <a:r>
              <a:rPr lang="en-US" altLang="zh-TW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訪問學人</a:t>
            </a:r>
            <a:endParaRPr lang="en-US" altLang="zh-TW" sz="3200" dirty="0">
              <a:solidFill>
                <a:schemeClr val="tx2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None/>
            </a:pPr>
            <a:r>
              <a:rPr lang="zh-TW" altLang="en-US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國立臺灣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大學</a:t>
            </a:r>
            <a:r>
              <a:rPr lang="en-US" altLang="zh-TW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資訊管理</a:t>
            </a:r>
            <a:r>
              <a:rPr lang="en-US" altLang="zh-TW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博士</a:t>
            </a:r>
            <a:endParaRPr lang="en-US" altLang="zh-TW" sz="3200" dirty="0">
              <a:solidFill>
                <a:srgbClr val="984807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for Data Science (IEEE IRI)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pic>
        <p:nvPicPr>
          <p:cNvPr id="25" name="Picture 2" descr="http://mail.tku.edu.tw/myday/images/AS_Logo1.gif">
            <a:extLst>
              <a:ext uri="{FF2B5EF4-FFF2-40B4-BE49-F238E27FC236}">
                <a16:creationId xmlns:a16="http://schemas.microsoft.com/office/drawing/2014/main" id="{71A58C9C-FDE7-FD43-A09F-110AB5E4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mail.tku.edu.tw/myday/images/NTU_logo.jpg">
            <a:extLst>
              <a:ext uri="{FF2B5EF4-FFF2-40B4-BE49-F238E27FC236}">
                <a16:creationId xmlns:a16="http://schemas.microsoft.com/office/drawing/2014/main" id="{6338E75D-FB6A-0045-8B06-4421D2F5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71C6FB-8820-DB40-AE72-FA2BFF57ECF7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9807F4-34F7-A14B-A584-E2E3836F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3AB105-6FE2-094F-9576-54A1BC92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06EEB28-FD8C-D248-BC5C-CEC1A61D31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9020" y="331552"/>
            <a:ext cx="2150226" cy="969710"/>
          </a:xfrm>
          <a:prstGeom prst="rect">
            <a:avLst/>
          </a:prstGeom>
        </p:spPr>
      </p:pic>
      <p:pic>
        <p:nvPicPr>
          <p:cNvPr id="33" name="Picture 4" descr="http://mail.tku.edu.tw/myday/images/Myday_Photo.jpg">
            <a:extLst>
              <a:ext uri="{FF2B5EF4-FFF2-40B4-BE49-F238E27FC236}">
                <a16:creationId xmlns:a16="http://schemas.microsoft.com/office/drawing/2014/main" id="{D3C60B34-B829-464B-9877-4E2FD95C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0527" t="1544" r="10527" b="25148"/>
          <a:stretch>
            <a:fillRect/>
          </a:stretch>
        </p:blipFill>
        <p:spPr bwMode="auto">
          <a:xfrm>
            <a:off x="2116011" y="212228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45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DB-0E54-A542-B390-7DFAC194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accent1"/>
                </a:solidFill>
              </a:rPr>
              <a:t>Outline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DA28-EC94-2E48-B971-03D903D0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365760"/>
            <a:r>
              <a:rPr lang="zh-TW" altLang="en-US" sz="4000" dirty="0"/>
              <a:t>為什麼使用雲端技術</a:t>
            </a:r>
            <a:endParaRPr lang="en-US" altLang="zh-TW" sz="4000" dirty="0"/>
          </a:p>
          <a:p>
            <a:pPr marL="365760" indent="-365760"/>
            <a:r>
              <a:rPr lang="en-US" altLang="zh-TW" sz="4000" dirty="0"/>
              <a:t>XBRL </a:t>
            </a:r>
            <a:r>
              <a:rPr lang="zh-TW" altLang="en-US" sz="4000" dirty="0"/>
              <a:t>系統建立於雲端</a:t>
            </a:r>
            <a:endParaRPr lang="en-US" altLang="zh-TW" sz="4000" dirty="0"/>
          </a:p>
          <a:p>
            <a:pPr marL="365760" indent="-365760"/>
            <a:r>
              <a:rPr lang="en-US" altLang="zh-TW" sz="4000" dirty="0"/>
              <a:t>SASB on AWS Marketplace</a:t>
            </a:r>
          </a:p>
          <a:p>
            <a:pPr marL="365760" indent="-365760"/>
            <a:r>
              <a:rPr lang="zh-TW" altLang="en-US" sz="4000" dirty="0"/>
              <a:t>個案分析：報表分析建立於雲端</a:t>
            </a:r>
            <a:endParaRPr lang="en-US" altLang="zh-TW" sz="4000" dirty="0"/>
          </a:p>
          <a:p>
            <a:pPr marL="365760" indent="-365760"/>
            <a:r>
              <a:rPr lang="zh-TW" altLang="en-US" sz="4000" dirty="0"/>
              <a:t>永續報告</a:t>
            </a:r>
            <a:r>
              <a:rPr lang="en-US" altLang="zh-TW" sz="4000" dirty="0"/>
              <a:t> XBRL </a:t>
            </a:r>
            <a:r>
              <a:rPr lang="zh-TW" altLang="en-US" sz="4000" dirty="0"/>
              <a:t>雲端架構</a:t>
            </a:r>
            <a:br>
              <a:rPr lang="zh-TW" altLang="en-US" sz="4000" b="0" dirty="0"/>
            </a:br>
            <a:endParaRPr lang="en-US" altLang="zh-TW" sz="4000" b="0" dirty="0"/>
          </a:p>
          <a:p>
            <a:pPr marL="365760" indent="-365760"/>
            <a:endParaRPr lang="en-US" altLang="zh-TW" sz="4000" b="0" dirty="0"/>
          </a:p>
          <a:p>
            <a:pPr marL="0" indent="0">
              <a:buNone/>
            </a:pPr>
            <a:endParaRPr lang="en-US" sz="4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5DE8-9708-9945-8C80-C96F049D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67D49-0ECD-8B49-BBA2-A0B402B2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FE68790-5BD6-E84B-B533-4AE9FEFE4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1156355"/>
            <a:ext cx="11360800" cy="1927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zh-TW" altLang="en-US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永續資訊揭露與 </a:t>
            </a:r>
            <a:r>
              <a:rPr lang="en-US" altLang="zh-TW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XBRL </a:t>
            </a:r>
            <a:r>
              <a:rPr lang="zh-TW" altLang="en-US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應用之研究</a:t>
            </a:r>
            <a:br>
              <a:rPr lang="zh-TW" altLang="en-US" sz="5867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sz="5867" b="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永續報告</a:t>
            </a:r>
            <a:r>
              <a:rPr lang="en-US" sz="5867" b="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XBRL</a:t>
            </a:r>
            <a:r>
              <a:rPr lang="zh-TW" altLang="en-US" sz="5867" b="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雲端架構之研究</a:t>
            </a:r>
            <a:endParaRPr lang="en-US" sz="5867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D88BB-F3F0-1A44-8AC8-0E839E07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804" y="62847"/>
            <a:ext cx="852733" cy="550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4309A-2D72-114F-B702-C0DB24AAE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53" y="709702"/>
            <a:ext cx="854697" cy="208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B36D3A-26A6-074D-BE12-AB85E7C5ED00}"/>
              </a:ext>
            </a:extLst>
          </p:cNvPr>
          <p:cNvSpPr txBox="1"/>
          <p:nvPr/>
        </p:nvSpPr>
        <p:spPr>
          <a:xfrm>
            <a:off x="3048000" y="6273248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TW" sz="1867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2022-06-24</a:t>
            </a:r>
            <a:endParaRPr lang="zh-TW" altLang="en-US" sz="1867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F69E13-7DA4-D041-B5CB-DFFC03131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39" y="294151"/>
            <a:ext cx="2466975" cy="449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BBE31C-1B4A-2449-8DDD-80717F9E7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62" y="5575290"/>
            <a:ext cx="421513" cy="511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D3755F-C8D4-F74D-BA94-371AA1181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47" y="6007606"/>
            <a:ext cx="511280" cy="511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C9F562-FA92-C742-9300-C5618C038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42" y="6002912"/>
            <a:ext cx="511280" cy="51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82D371-1996-5A48-898E-965E1C8D8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09" y="5103701"/>
            <a:ext cx="953813" cy="430151"/>
          </a:xfrm>
          <a:prstGeom prst="rect">
            <a:avLst/>
          </a:prstGeom>
        </p:spPr>
      </p:pic>
      <p:sp>
        <p:nvSpPr>
          <p:cNvPr id="17" name="Google Shape;55;p13">
            <a:extLst>
              <a:ext uri="{FF2B5EF4-FFF2-40B4-BE49-F238E27FC236}">
                <a16:creationId xmlns:a16="http://schemas.microsoft.com/office/drawing/2014/main" id="{34A45267-F66E-C449-B9C6-6F997F152EC9}"/>
              </a:ext>
            </a:extLst>
          </p:cNvPr>
          <p:cNvSpPr txBox="1"/>
          <p:nvPr/>
        </p:nvSpPr>
        <p:spPr>
          <a:xfrm>
            <a:off x="1420285" y="3513512"/>
            <a:ext cx="9351431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計畫主持人：</a:t>
            </a:r>
            <a:r>
              <a:rPr lang="zh-TW" altLang="en-US" sz="2400" b="1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池祥麟</a:t>
            </a:r>
            <a:r>
              <a:rPr lang="en-US" altLang="zh-TW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特聘教授，國立臺北大學金融與合作經營學系</a:t>
            </a:r>
            <a:r>
              <a:rPr lang="en-US" altLang="zh-TW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共同主持人</a:t>
            </a:r>
            <a:r>
              <a:rPr lang="zh-TW" altLang="en-US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：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王怡心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教授，國立臺北大學會計學系</a:t>
            </a:r>
            <a:endParaRPr lang="en-US" altLang="zh-TW"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                       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黃啟瑞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教授，國立臺北大學金融與合作經營學系</a:t>
            </a:r>
            <a:endParaRPr lang="en-US" altLang="zh-TW"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                       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戴敏育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副教授，國立臺北大學資訊管理研究所</a:t>
            </a:r>
            <a:endParaRPr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研究助理</a:t>
            </a:r>
            <a:r>
              <a:rPr lang="zh-TW" altLang="en-US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：</a:t>
            </a:r>
            <a:r>
              <a:rPr lang="en-US" altLang="zh-TW" sz="2400" dirty="0"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    </a:t>
            </a:r>
            <a:r>
              <a:rPr lang="zh-TW" altLang="en-US" sz="2400" b="1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鄧詠薇</a:t>
            </a:r>
            <a:r>
              <a:rPr lang="zh-TW" altLang="en-US" sz="2400" dirty="0">
                <a:solidFill>
                  <a:schemeClr val="dk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，國立臺北大學資訊管理研究所</a:t>
            </a:r>
            <a:endParaRPr sz="2400" dirty="0">
              <a:solidFill>
                <a:schemeClr val="dk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335BCE-7EF5-47C9-2E6F-C8CB9A84A034}"/>
              </a:ext>
            </a:extLst>
          </p:cNvPr>
          <p:cNvSpPr txBox="1"/>
          <p:nvPr/>
        </p:nvSpPr>
        <p:spPr>
          <a:xfrm>
            <a:off x="2942793" y="3085198"/>
            <a:ext cx="6557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2022/02- 2022/06</a:t>
            </a:r>
          </a:p>
        </p:txBody>
      </p:sp>
    </p:spTree>
    <p:extLst>
      <p:ext uri="{BB962C8B-B14F-4D97-AF65-F5344CB8AC3E}">
        <p14:creationId xmlns:p14="http://schemas.microsoft.com/office/powerpoint/2010/main" val="194498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FEDCFD-99B5-4CF2-BDDE-3EC4EF74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41905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accent1"/>
                </a:solidFill>
              </a:rPr>
              <a:t>為什麼使用雲端技術？</a:t>
            </a:r>
            <a:br>
              <a:rPr lang="en-US" altLang="zh-TW" sz="5400" dirty="0">
                <a:solidFill>
                  <a:schemeClr val="accent1"/>
                </a:solidFill>
              </a:rPr>
            </a:br>
            <a:r>
              <a:rPr lang="en-US" altLang="zh-TW" sz="5400" dirty="0">
                <a:solidFill>
                  <a:schemeClr val="accent1"/>
                </a:solidFill>
              </a:rPr>
              <a:t>(Why Cloud Technology ?) 	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101CF0-C970-4921-9CB8-985BB4EE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96" y="1868557"/>
            <a:ext cx="10625408" cy="4234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0" dirty="0"/>
              <a:t>需要高度可用且可擴展的基礎架構來有效運營和管理增長</a:t>
            </a:r>
            <a:endParaRPr lang="en-US" altLang="zh-TW" b="0" dirty="0"/>
          </a:p>
          <a:p>
            <a:pPr>
              <a:lnSpc>
                <a:spcPct val="150000"/>
              </a:lnSpc>
            </a:pPr>
            <a:r>
              <a:rPr lang="zh-TW" altLang="en-US" b="0" dirty="0"/>
              <a:t>確保可擴展性以支持公司發展並建立可信架構</a:t>
            </a:r>
            <a:br>
              <a:rPr lang="en-US" altLang="zh-TW" b="0"/>
            </a:br>
            <a:r>
              <a:rPr lang="zh-TW" altLang="en-US" b="0"/>
              <a:t>以</a:t>
            </a:r>
            <a:r>
              <a:rPr lang="zh-TW" altLang="en-US" b="0" dirty="0"/>
              <a:t>支持未來從本地到雲的遷移</a:t>
            </a:r>
            <a:endParaRPr lang="en-US" altLang="zh-TW" b="0" dirty="0"/>
          </a:p>
          <a:p>
            <a:pPr>
              <a:lnSpc>
                <a:spcPct val="150000"/>
              </a:lnSpc>
            </a:pPr>
            <a:r>
              <a:rPr lang="zh-TW" altLang="en-US" b="0" dirty="0"/>
              <a:t>節省基礎設施成本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25924C-56D2-4395-85C4-117EFBDB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B9E9-1076-6F51-378A-AC18DD84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1114426"/>
          </a:xfrm>
        </p:spPr>
        <p:txBody>
          <a:bodyPr>
            <a:noAutofit/>
          </a:bodyPr>
          <a:lstStyle/>
          <a:p>
            <a:r>
              <a:rPr lang="en-US" sz="3600" dirty="0"/>
              <a:t>Gartner Magic Quadrant for </a:t>
            </a:r>
            <a:br>
              <a:rPr lang="en-US" sz="3600" dirty="0"/>
            </a:br>
            <a:r>
              <a:rPr lang="en-US" sz="3600" dirty="0"/>
              <a:t>Cloud Infrastructure and Platform Services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F7707B-63AD-BA11-D68A-0FBE47610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025" y="1114426"/>
            <a:ext cx="5362894" cy="55764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AB59C-874E-C6C8-F0A5-8AF9A0D3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1917C-8CE4-765B-3FD8-FE06DDBD3DFC}"/>
              </a:ext>
            </a:extLst>
          </p:cNvPr>
          <p:cNvSpPr txBox="1"/>
          <p:nvPr/>
        </p:nvSpPr>
        <p:spPr>
          <a:xfrm>
            <a:off x="2707091" y="6581001"/>
            <a:ext cx="61007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https://www.gartner.com/doc/reprints?id=1-271OE4VR&amp;ct=210802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0AB990-BD63-B401-8233-B6A79DEA735B}"/>
              </a:ext>
            </a:extLst>
          </p:cNvPr>
          <p:cNvSpPr txBox="1"/>
          <p:nvPr/>
        </p:nvSpPr>
        <p:spPr>
          <a:xfrm>
            <a:off x="8736347" y="1874427"/>
            <a:ext cx="338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Amazon Web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2F6C3-1566-4FA3-AB13-6A2B50C08BBC}"/>
              </a:ext>
            </a:extLst>
          </p:cNvPr>
          <p:cNvSpPr txBox="1"/>
          <p:nvPr/>
        </p:nvSpPr>
        <p:spPr>
          <a:xfrm>
            <a:off x="8736348" y="2704804"/>
            <a:ext cx="338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Microsoft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0E32B-7FF6-D038-C39C-8C3E98A94D69}"/>
              </a:ext>
            </a:extLst>
          </p:cNvPr>
          <p:cNvSpPr txBox="1"/>
          <p:nvPr/>
        </p:nvSpPr>
        <p:spPr>
          <a:xfrm>
            <a:off x="8736346" y="3256222"/>
            <a:ext cx="338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344037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2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333571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12530</TotalTime>
  <Words>1399</Words>
  <Application>Microsoft Macintosh PowerPoint</Application>
  <PresentationFormat>Widescreen</PresentationFormat>
  <Paragraphs>197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Amazon Ember</vt:lpstr>
      <vt:lpstr>HEITI TC MEDIUM</vt:lpstr>
      <vt:lpstr>HEITI TC MEDIUM</vt:lpstr>
      <vt:lpstr>微軟正黑體</vt:lpstr>
      <vt:lpstr>Arial</vt:lpstr>
      <vt:lpstr>Calibri</vt:lpstr>
      <vt:lpstr>Helvetica Neue LT Std 65 Medium</vt:lpstr>
      <vt:lpstr>Office Theme</vt:lpstr>
      <vt:lpstr>PowerPoint Presentation</vt:lpstr>
      <vt:lpstr>永續資訊申報工具：雲端技術 Sustainability Information Reporting Tool: Cloud Technology</vt:lpstr>
      <vt:lpstr>戴敏育 博士  (Min-Yuh Day, Ph.D.)</vt:lpstr>
      <vt:lpstr>Outline</vt:lpstr>
      <vt:lpstr>永續資訊揭露與 XBRL 應用之研究 永續報告XBRL雲端架構之研究</vt:lpstr>
      <vt:lpstr>為什麼使用雲端技術？ (Why Cloud Technology ?)  </vt:lpstr>
      <vt:lpstr>Gartner Magic Quadrant for  Cloud Infrastructure and Platform Services</vt:lpstr>
      <vt:lpstr>Software as a service</vt:lpstr>
      <vt:lpstr>VM</vt:lpstr>
      <vt:lpstr>Everything as a service</vt:lpstr>
      <vt:lpstr>在 AWS雲端管理 XBRL 服務</vt:lpstr>
      <vt:lpstr>XBRL 系統建立於雲端 AWS Workiva Wdesk</vt:lpstr>
      <vt:lpstr>XBRL 系統建立於雲端 AWS Workiva Wdesk</vt:lpstr>
      <vt:lpstr>SASB on AWS Marketplace</vt:lpstr>
      <vt:lpstr>SASB on AWS Marketplace</vt:lpstr>
      <vt:lpstr>個案分析：報表分析建立於雲端</vt:lpstr>
      <vt:lpstr>永續報告 XBRL 雲端架構圖</vt:lpstr>
      <vt:lpstr>永續報告 XBRL 雲端架構圖  (AWS)</vt:lpstr>
      <vt:lpstr>永續報告 XBRL雲端 Sequence Diagram (AWS)</vt:lpstr>
      <vt:lpstr>永續報告 XBRL 雲端 User Case</vt:lpstr>
      <vt:lpstr>永續報告 XBRL 雲端架構趨勢</vt:lpstr>
      <vt:lpstr>永續報告 XBRL 雲端架構建立 </vt:lpstr>
      <vt:lpstr>參考資料 </vt:lpstr>
      <vt:lpstr>永續資訊申報工具：雲端技術 Sustainability Information Reporting Tool: Cloud Technology</vt:lpstr>
      <vt:lpstr>PowerPoint Presentation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Information Reporting Tool: Cloud Technology</dc:title>
  <dc:subject/>
  <dc:creator>MYDAY</dc:creator>
  <cp:keywords>Sustainability, Information, Reporting Tool, Cloud Technology, SASB, XBRL, AWS Cloud Architect</cp:keywords>
  <dc:description>Sustainability Information Reporting Tool: Cloud Technology
SASB XBRL AWS Cloud Architect </dc:description>
  <cp:lastModifiedBy>imyday@gmail.com</cp:lastModifiedBy>
  <cp:revision>775</cp:revision>
  <cp:lastPrinted>2020-12-23T14:44:17Z</cp:lastPrinted>
  <dcterms:created xsi:type="dcterms:W3CDTF">2019-09-12T03:09:52Z</dcterms:created>
  <dcterms:modified xsi:type="dcterms:W3CDTF">2022-06-23T01:30:29Z</dcterms:modified>
  <cp:category/>
</cp:coreProperties>
</file>