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sldIdLst>
    <p:sldId id="4128" r:id="rId2"/>
    <p:sldId id="273" r:id="rId3"/>
    <p:sldId id="3496" r:id="rId4"/>
    <p:sldId id="3892" r:id="rId5"/>
    <p:sldId id="639" r:id="rId6"/>
    <p:sldId id="4123" r:id="rId7"/>
    <p:sldId id="3977" r:id="rId8"/>
    <p:sldId id="4010" r:id="rId9"/>
    <p:sldId id="4210" r:id="rId10"/>
    <p:sldId id="4205" r:id="rId11"/>
    <p:sldId id="4211" r:id="rId12"/>
    <p:sldId id="4217" r:id="rId13"/>
    <p:sldId id="4129" r:id="rId14"/>
    <p:sldId id="4130" r:id="rId15"/>
    <p:sldId id="4131" r:id="rId16"/>
    <p:sldId id="4132" r:id="rId17"/>
    <p:sldId id="4212" r:id="rId18"/>
    <p:sldId id="4133" r:id="rId19"/>
    <p:sldId id="4134" r:id="rId20"/>
    <p:sldId id="4135" r:id="rId21"/>
    <p:sldId id="4119" r:id="rId22"/>
    <p:sldId id="4120" r:id="rId23"/>
    <p:sldId id="4218" r:id="rId24"/>
    <p:sldId id="4219" r:id="rId25"/>
    <p:sldId id="4011" r:id="rId26"/>
    <p:sldId id="3975" r:id="rId27"/>
    <p:sldId id="4085" r:id="rId28"/>
    <p:sldId id="4013" r:id="rId29"/>
    <p:sldId id="4014" r:id="rId30"/>
    <p:sldId id="4021" r:id="rId31"/>
    <p:sldId id="4017" r:id="rId32"/>
    <p:sldId id="4018" r:id="rId33"/>
    <p:sldId id="4084" r:id="rId34"/>
    <p:sldId id="4042" r:id="rId35"/>
    <p:sldId id="4022" r:id="rId36"/>
    <p:sldId id="4023" r:id="rId37"/>
    <p:sldId id="4150" r:id="rId38"/>
    <p:sldId id="4151" r:id="rId39"/>
    <p:sldId id="4152" r:id="rId40"/>
    <p:sldId id="4153" r:id="rId41"/>
    <p:sldId id="4220" r:id="rId42"/>
    <p:sldId id="4222" r:id="rId43"/>
    <p:sldId id="4221" r:id="rId44"/>
    <p:sldId id="4174" r:id="rId45"/>
    <p:sldId id="4136" r:id="rId46"/>
    <p:sldId id="4137" r:id="rId47"/>
    <p:sldId id="4138" r:id="rId48"/>
    <p:sldId id="4256" r:id="rId49"/>
    <p:sldId id="4139" r:id="rId50"/>
    <p:sldId id="4223" r:id="rId51"/>
    <p:sldId id="4163" r:id="rId52"/>
    <p:sldId id="4143" r:id="rId53"/>
    <p:sldId id="4224" r:id="rId54"/>
    <p:sldId id="4234" r:id="rId55"/>
    <p:sldId id="4235" r:id="rId56"/>
    <p:sldId id="4233" r:id="rId57"/>
    <p:sldId id="4225" r:id="rId58"/>
    <p:sldId id="4226" r:id="rId59"/>
    <p:sldId id="4237" r:id="rId60"/>
    <p:sldId id="4236" r:id="rId61"/>
    <p:sldId id="4238" r:id="rId62"/>
    <p:sldId id="4239" r:id="rId63"/>
    <p:sldId id="4240" r:id="rId64"/>
    <p:sldId id="4241" r:id="rId65"/>
    <p:sldId id="4146" r:id="rId66"/>
    <p:sldId id="4243" r:id="rId67"/>
    <p:sldId id="4247" r:id="rId68"/>
    <p:sldId id="4244" r:id="rId69"/>
    <p:sldId id="4253" r:id="rId70"/>
    <p:sldId id="4254" r:id="rId71"/>
    <p:sldId id="4249" r:id="rId72"/>
    <p:sldId id="4250" r:id="rId73"/>
    <p:sldId id="4148" r:id="rId74"/>
    <p:sldId id="4255" r:id="rId75"/>
    <p:sldId id="4175" r:id="rId76"/>
    <p:sldId id="4165" r:id="rId77"/>
    <p:sldId id="4164" r:id="rId78"/>
    <p:sldId id="4257" r:id="rId79"/>
    <p:sldId id="4264" r:id="rId80"/>
    <p:sldId id="4170" r:id="rId81"/>
    <p:sldId id="4171" r:id="rId82"/>
    <p:sldId id="4172" r:id="rId83"/>
    <p:sldId id="4173" r:id="rId84"/>
    <p:sldId id="4166" r:id="rId85"/>
    <p:sldId id="4167" r:id="rId86"/>
    <p:sldId id="4265" r:id="rId87"/>
    <p:sldId id="4266" r:id="rId88"/>
    <p:sldId id="4168" r:id="rId89"/>
    <p:sldId id="4177" r:id="rId90"/>
    <p:sldId id="4178" r:id="rId91"/>
    <p:sldId id="4179" r:id="rId92"/>
    <p:sldId id="4180" r:id="rId93"/>
    <p:sldId id="4181" r:id="rId94"/>
    <p:sldId id="4186" r:id="rId95"/>
    <p:sldId id="4187" r:id="rId96"/>
    <p:sldId id="4188" r:id="rId97"/>
    <p:sldId id="4267" r:id="rId98"/>
    <p:sldId id="4268" r:id="rId99"/>
    <p:sldId id="4190" r:id="rId100"/>
    <p:sldId id="4191" r:id="rId101"/>
    <p:sldId id="4199" r:id="rId102"/>
    <p:sldId id="4269" r:id="rId103"/>
    <p:sldId id="4270" r:id="rId104"/>
    <p:sldId id="4201" r:id="rId105"/>
    <p:sldId id="4274" r:id="rId106"/>
    <p:sldId id="4202" r:id="rId107"/>
    <p:sldId id="4275" r:id="rId108"/>
    <p:sldId id="4276" r:id="rId109"/>
    <p:sldId id="4208" r:id="rId110"/>
    <p:sldId id="4203" r:id="rId111"/>
    <p:sldId id="4206" r:id="rId112"/>
    <p:sldId id="4277" r:id="rId113"/>
    <p:sldId id="4215" r:id="rId114"/>
    <p:sldId id="3926" r:id="rId115"/>
    <p:sldId id="4209"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D579"/>
    <a:srgbClr val="9437FF"/>
    <a:srgbClr val="D883FF"/>
    <a:srgbClr val="FF8AD8"/>
    <a:srgbClr val="FF7E79"/>
    <a:srgbClr val="C00000"/>
    <a:srgbClr val="F8CBAD"/>
    <a:srgbClr val="A9D18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7"/>
    <p:restoredTop sz="95447"/>
  </p:normalViewPr>
  <p:slideViewPr>
    <p:cSldViewPr snapToGrid="0" snapToObjects="1">
      <p:cViewPr varScale="1">
        <p:scale>
          <a:sx n="100" d="100"/>
          <a:sy n="100" d="100"/>
        </p:scale>
        <p:origin x="16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5/20/22</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5/20/22</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5/20/22</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5/20/22</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5/20/22</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5/20/22</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5/20/22</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5/20/22</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5/20/22</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5/20/22</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5/20/22</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5/20/22</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www.mis.ntpu.edu.tw/" TargetMode="External"/><Relationship Id="rId18" Type="http://schemas.openxmlformats.org/officeDocument/2006/relationships/hyperlink" Target="https://meet.google.com/efw-mxft-jav"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hyperlink" Target="https://www.ntpu.edu.tw/" TargetMode="External"/><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eb.ntpu.edu.tw/~myday/" TargetMode="External"/><Relationship Id="rId5" Type="http://schemas.openxmlformats.org/officeDocument/2006/relationships/image" Target="../media/image4.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www.mis.ntpu.edu.tw/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ws.amazon.com/products/databases/"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ws.amazon.com/rd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hyperlink" Target="https://aws.amazon.com/training/course-descriptions/cloud-practitioner-essentials/" TargetMode="External"/><Relationship Id="rId3" Type="http://schemas.openxmlformats.org/officeDocument/2006/relationships/hyperlink" Target="https://www.aws.training/" TargetMode="External"/><Relationship Id="rId7" Type="http://schemas.openxmlformats.org/officeDocument/2006/relationships/hyperlink" Target="https://aws.amazon.com/certification/certified-solutions-architect-associate/" TargetMode="External"/><Relationship Id="rId12" Type="http://schemas.openxmlformats.org/officeDocument/2006/relationships/image" Target="../media/image3.png"/><Relationship Id="rId2" Type="http://schemas.openxmlformats.org/officeDocument/2006/relationships/hyperlink" Target="https://aws.amazon.com/training/awsacademy/" TargetMode="External"/><Relationship Id="rId1" Type="http://schemas.openxmlformats.org/officeDocument/2006/relationships/slideLayout" Target="../slideLayouts/slideLayout2.xml"/><Relationship Id="rId6" Type="http://schemas.openxmlformats.org/officeDocument/2006/relationships/hyperlink" Target="https://aws.amazon.com/certification/certified-cloud-practitioner/" TargetMode="External"/><Relationship Id="rId11" Type="http://schemas.openxmlformats.org/officeDocument/2006/relationships/image" Target="../media/image2.jpg"/><Relationship Id="rId5" Type="http://schemas.openxmlformats.org/officeDocument/2006/relationships/hyperlink" Target="https://awsacademy.instructure.com/courses/18745" TargetMode="External"/><Relationship Id="rId10" Type="http://schemas.openxmlformats.org/officeDocument/2006/relationships/image" Target="../media/image9.png"/><Relationship Id="rId4" Type="http://schemas.openxmlformats.org/officeDocument/2006/relationships/hyperlink" Target="https://aws.amazon.com/education/awseducate/" TargetMode="External"/><Relationship Id="rId9" Type="http://schemas.openxmlformats.org/officeDocument/2006/relationships/hyperlink" Target="https://aws.amazon.com/training/course-descriptions/architect/"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www.mis.ntpu.edu.tw/" TargetMode="External"/><Relationship Id="rId18" Type="http://schemas.openxmlformats.org/officeDocument/2006/relationships/hyperlink" Target="https://meet.google.com/efw-mxft-jav" TargetMode="External"/><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hyperlink" Target="https://www.ntpu.edu.tw/" TargetMode="External"/><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hyperlink" Target="https://web.ntpu.edu.tw/~myday" TargetMode="Externa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eb.ntpu.edu.tw/~myday/" TargetMode="External"/><Relationship Id="rId5" Type="http://schemas.openxmlformats.org/officeDocument/2006/relationships/image" Target="../media/image4.tiff"/><Relationship Id="rId15" Type="http://schemas.openxmlformats.org/officeDocument/2006/relationships/hyperlink" Target="http://mail.im.tku.edu.tw/~myday/" TargetMode="External"/><Relationship Id="rId10" Type="http://schemas.openxmlformats.org/officeDocument/2006/relationships/hyperlink" Target="https://web.ntpu.edu.tw/~myday/cindex.htm"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www.mis.ntpu.edu.tw/e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aws.amazon.com/rd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jpeg"/><Relationship Id="rId5" Type="http://schemas.openxmlformats.org/officeDocument/2006/relationships/image" Target="../media/image2.jp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wsacademy.instructure.com/courses/18745"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hyperlink" Target="https://aka.ms/ssmsfullsetup" TargetMode="External"/><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hyperlink" Target="https://aws-tc-largeobjects.s3-us-west-2.amazonaws.com/CUR-TF-100-ACCAIC-1/lab-06-RDS/readme_windows_ec2.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hyperlink" Target="https://aws-tc-largeobjects.s3-us-west-2.amazonaws.com/CUR-TF-100-ACCAIC-1/lab-06-RDS/readme_windows_ec2.html"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wsacademy.instructure.com/courses/18745"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awsacademy.instructure.com/courses/18745/modules/items/1536169"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hatismyipaddress.com/" TargetMode="External"/><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 Id="rId4" Type="http://schemas.openxmlformats.org/officeDocument/2006/relationships/hyperlink" Target="https://whatismyipaddress.co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ws.amazon.com/products/databases/"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wsacademy.instructure.com/courses/18745/modules/items/1536169"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93149" y="1389529"/>
            <a:ext cx="11305310" cy="1918810"/>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AWS Relational Database Service (RDS): Lab 10</a:t>
            </a:r>
            <a:b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b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Creating an Amazon RDS Database Instance</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1" name="文字方塊 5">
            <a:extLst>
              <a:ext uri="{FF2B5EF4-FFF2-40B4-BE49-F238E27FC236}">
                <a16:creationId xmlns:a16="http://schemas.microsoft.com/office/drawing/2014/main" id="{C694E8BC-63ED-2449-86D8-D3A9F8075CE1}"/>
              </a:ext>
            </a:extLst>
          </p:cNvPr>
          <p:cNvSpPr txBox="1">
            <a:spLocks noChangeArrowheads="1"/>
          </p:cNvSpPr>
          <p:nvPr/>
        </p:nvSpPr>
        <p:spPr bwMode="auto">
          <a:xfrm>
            <a:off x="1109432" y="3341898"/>
            <a:ext cx="9973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dirty="0">
                <a:solidFill>
                  <a:srgbClr val="7F7F7F"/>
                </a:solidFill>
              </a:rPr>
              <a:t>Time: 2022/5/20 (Friday) 18:30-20:30 </a:t>
            </a:r>
          </a:p>
          <a:p>
            <a:pPr algn="ctr" eaLnBrk="1" hangingPunct="1">
              <a:spcBef>
                <a:spcPct val="0"/>
              </a:spcBef>
              <a:buNone/>
            </a:pPr>
            <a:r>
              <a:rPr lang="en-US" altLang="zh-TW" sz="2000" dirty="0">
                <a:solidFill>
                  <a:srgbClr val="7F7F7F"/>
                </a:solidFill>
              </a:rPr>
              <a:t>Place: </a:t>
            </a:r>
            <a:r>
              <a:rPr lang="zh-TW" altLang="en-US" sz="2000" dirty="0">
                <a:solidFill>
                  <a:srgbClr val="7F7F7F"/>
                </a:solidFill>
                <a:latin typeface="Heiti TC Medium" pitchFamily="2" charset="-128"/>
                <a:ea typeface="Heiti TC Medium" pitchFamily="2" charset="-128"/>
              </a:rPr>
              <a:t>電資</a:t>
            </a:r>
            <a:r>
              <a:rPr lang="en-US" altLang="zh-TW" sz="2000" dirty="0">
                <a:solidFill>
                  <a:srgbClr val="7F7F7F"/>
                </a:solidFill>
              </a:rPr>
              <a:t>406</a:t>
            </a:r>
            <a:r>
              <a:rPr lang="zh-TW" altLang="en-US" sz="2000" dirty="0">
                <a:solidFill>
                  <a:srgbClr val="7F7F7F"/>
                </a:solidFill>
                <a:latin typeface="Heiti TC Medium" pitchFamily="2" charset="-128"/>
                <a:ea typeface="Heiti TC Medium" pitchFamily="2" charset="-128"/>
              </a:rPr>
              <a:t>室</a:t>
            </a:r>
            <a:r>
              <a:rPr lang="en-US" altLang="zh-TW" sz="2000" dirty="0">
                <a:solidFill>
                  <a:srgbClr val="7F7F7F"/>
                </a:solidFill>
              </a:rPr>
              <a:t>, </a:t>
            </a:r>
            <a:r>
              <a:rPr lang="zh-TW" altLang="en-US" sz="2000" dirty="0">
                <a:solidFill>
                  <a:srgbClr val="7F7F7F"/>
                </a:solidFill>
                <a:latin typeface="Heiti TC Medium" pitchFamily="2" charset="-128"/>
                <a:ea typeface="Heiti TC Medium" pitchFamily="2" charset="-128"/>
              </a:rPr>
              <a:t>國立臺北大學</a:t>
            </a:r>
            <a:r>
              <a:rPr lang="en-US" altLang="zh-TW" sz="2000" dirty="0">
                <a:solidFill>
                  <a:srgbClr val="7F7F7F"/>
                </a:solidFill>
              </a:rPr>
              <a:t> (NTPU)</a:t>
            </a:r>
            <a:endParaRPr lang="zh-TW" altLang="en-US" sz="2000" dirty="0">
              <a:solidFill>
                <a:srgbClr val="7F7F7F"/>
              </a:solidFill>
            </a:endParaRPr>
          </a:p>
        </p:txBody>
      </p:sp>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2022-05-20</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C414A5A-F7BB-96D1-5E61-CE593FCCC6C9}"/>
              </a:ext>
            </a:extLst>
          </p:cNvPr>
          <p:cNvPicPr>
            <a:picLocks noChangeAspect="1"/>
          </p:cNvPicPr>
          <p:nvPr/>
        </p:nvPicPr>
        <p:blipFill>
          <a:blip r:embed="rId17"/>
          <a:stretch>
            <a:fillRect/>
          </a:stretch>
        </p:blipFill>
        <p:spPr>
          <a:xfrm>
            <a:off x="156932" y="253824"/>
            <a:ext cx="1905000" cy="482600"/>
          </a:xfrm>
          <a:prstGeom prst="rect">
            <a:avLst/>
          </a:prstGeom>
        </p:spPr>
      </p:pic>
      <p:sp>
        <p:nvSpPr>
          <p:cNvPr id="19" name="TextBox 18">
            <a:extLst>
              <a:ext uri="{FF2B5EF4-FFF2-40B4-BE49-F238E27FC236}">
                <a16:creationId xmlns:a16="http://schemas.microsoft.com/office/drawing/2014/main" id="{DD4C141E-F18C-C02D-BFB2-B6BC57AE1578}"/>
              </a:ext>
            </a:extLst>
          </p:cNvPr>
          <p:cNvSpPr txBox="1"/>
          <p:nvPr/>
        </p:nvSpPr>
        <p:spPr>
          <a:xfrm>
            <a:off x="2355188" y="59569"/>
            <a:ext cx="7305006" cy="1077218"/>
          </a:xfrm>
          <a:prstGeom prst="rect">
            <a:avLst/>
          </a:prstGeom>
          <a:noFill/>
        </p:spPr>
        <p:txBody>
          <a:bodyPr wrap="square">
            <a:spAutoFit/>
          </a:bodyPr>
          <a:lstStyle/>
          <a:p>
            <a:pPr algn="ctr"/>
            <a:r>
              <a:rPr lang="en-US" sz="3200" b="1" dirty="0" err="1">
                <a:solidFill>
                  <a:schemeClr val="accent2"/>
                </a:solidFill>
              </a:rPr>
              <a:t>雲端運算基礎入門</a:t>
            </a:r>
            <a:br>
              <a:rPr lang="en-US" sz="3200" b="1" dirty="0">
                <a:solidFill>
                  <a:schemeClr val="accent2"/>
                </a:solidFill>
              </a:rPr>
            </a:br>
            <a:r>
              <a:rPr lang="en-US" sz="3200" b="1" dirty="0">
                <a:solidFill>
                  <a:schemeClr val="accent2"/>
                </a:solidFill>
              </a:rPr>
              <a:t>Introduction to Cloud Computing </a:t>
            </a:r>
          </a:p>
        </p:txBody>
      </p:sp>
      <p:sp>
        <p:nvSpPr>
          <p:cNvPr id="18" name="TextBox 17">
            <a:extLst>
              <a:ext uri="{FF2B5EF4-FFF2-40B4-BE49-F238E27FC236}">
                <a16:creationId xmlns:a16="http://schemas.microsoft.com/office/drawing/2014/main" id="{E93648F6-9AAB-CFCB-07E9-9553E4C744FE}"/>
              </a:ext>
            </a:extLst>
          </p:cNvPr>
          <p:cNvSpPr txBox="1"/>
          <p:nvPr/>
        </p:nvSpPr>
        <p:spPr>
          <a:xfrm>
            <a:off x="4771442" y="3981622"/>
            <a:ext cx="2649116" cy="276999"/>
          </a:xfrm>
          <a:prstGeom prst="rect">
            <a:avLst/>
          </a:prstGeom>
          <a:noFill/>
        </p:spPr>
        <p:txBody>
          <a:bodyPr wrap="square">
            <a:spAutoFit/>
          </a:bodyPr>
          <a:lstStyle/>
          <a:p>
            <a:pPr algn="ctr"/>
            <a:r>
              <a:rPr lang="en-US" sz="1200" dirty="0">
                <a:hlinkClick r:id="rId18"/>
              </a:rPr>
              <a:t>https://meet.google.com/efw-mxft-jav</a:t>
            </a:r>
            <a:endParaRPr lang="en-US" sz="1200" dirty="0"/>
          </a:p>
        </p:txBody>
      </p:sp>
    </p:spTree>
    <p:extLst>
      <p:ext uri="{BB962C8B-B14F-4D97-AF65-F5344CB8AC3E}">
        <p14:creationId xmlns:p14="http://schemas.microsoft.com/office/powerpoint/2010/main" val="176343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8" name="Title 1">
            <a:extLst>
              <a:ext uri="{FF2B5EF4-FFF2-40B4-BE49-F238E27FC236}">
                <a16:creationId xmlns:a16="http://schemas.microsoft.com/office/drawing/2014/main" id="{952194C2-7005-0BE0-3018-5D7B743AAB10}"/>
              </a:ext>
            </a:extLst>
          </p:cNvPr>
          <p:cNvSpPr txBox="1">
            <a:spLocks/>
          </p:cNvSpPr>
          <p:nvPr/>
        </p:nvSpPr>
        <p:spPr>
          <a:xfrm>
            <a:off x="484909" y="56101"/>
            <a:ext cx="11222181" cy="81211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4400"/>
              <a:t>Amazon Databases</a:t>
            </a:r>
            <a:endParaRPr lang="en-US" sz="4400" dirty="0"/>
          </a:p>
        </p:txBody>
      </p:sp>
      <p:sp>
        <p:nvSpPr>
          <p:cNvPr id="9" name="TextBox 8">
            <a:extLst>
              <a:ext uri="{FF2B5EF4-FFF2-40B4-BE49-F238E27FC236}">
                <a16:creationId xmlns:a16="http://schemas.microsoft.com/office/drawing/2014/main" id="{C62ADB7D-98CD-D471-4322-53766AB52508}"/>
              </a:ext>
            </a:extLst>
          </p:cNvPr>
          <p:cNvSpPr txBox="1"/>
          <p:nvPr/>
        </p:nvSpPr>
        <p:spPr>
          <a:xfrm>
            <a:off x="2924105" y="6503861"/>
            <a:ext cx="6098240" cy="369332"/>
          </a:xfrm>
          <a:prstGeom prst="rect">
            <a:avLst/>
          </a:prstGeom>
          <a:noFill/>
        </p:spPr>
        <p:txBody>
          <a:bodyPr wrap="square">
            <a:spAutoFit/>
          </a:bodyPr>
          <a:lstStyle/>
          <a:p>
            <a:pPr algn="ctr"/>
            <a:r>
              <a:rPr lang="en-US" dirty="0">
                <a:hlinkClick r:id="rId2"/>
              </a:rPr>
              <a:t>https://aws.amazon.com/products/databases/</a:t>
            </a:r>
            <a:endParaRPr lang="en-US" dirty="0"/>
          </a:p>
        </p:txBody>
      </p:sp>
      <p:pic>
        <p:nvPicPr>
          <p:cNvPr id="11" name="Picture 10">
            <a:extLst>
              <a:ext uri="{FF2B5EF4-FFF2-40B4-BE49-F238E27FC236}">
                <a16:creationId xmlns:a16="http://schemas.microsoft.com/office/drawing/2014/main" id="{08E4D7FB-BB2B-4C57-3067-A4EAFFD1E0D5}"/>
              </a:ext>
            </a:extLst>
          </p:cNvPr>
          <p:cNvPicPr>
            <a:picLocks noChangeAspect="1"/>
          </p:cNvPicPr>
          <p:nvPr/>
        </p:nvPicPr>
        <p:blipFill>
          <a:blip r:embed="rId3"/>
          <a:stretch>
            <a:fillRect/>
          </a:stretch>
        </p:blipFill>
        <p:spPr>
          <a:xfrm>
            <a:off x="144505" y="978703"/>
            <a:ext cx="11828074" cy="5573777"/>
          </a:xfrm>
          <a:prstGeom prst="rect">
            <a:avLst/>
          </a:prstGeom>
        </p:spPr>
      </p:pic>
      <p:sp>
        <p:nvSpPr>
          <p:cNvPr id="6" name="Rounded Rectangle 5">
            <a:extLst>
              <a:ext uri="{FF2B5EF4-FFF2-40B4-BE49-F238E27FC236}">
                <a16:creationId xmlns:a16="http://schemas.microsoft.com/office/drawing/2014/main" id="{BFEF7B26-9AE0-137A-6912-A4A7E2129A17}"/>
              </a:ext>
            </a:extLst>
          </p:cNvPr>
          <p:cNvSpPr/>
          <p:nvPr/>
        </p:nvSpPr>
        <p:spPr>
          <a:xfrm>
            <a:off x="8417859" y="2097741"/>
            <a:ext cx="1210236" cy="4978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7367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3DE1A240-A70C-41EB-BF97-23B958DC29F7}"/>
              </a:ext>
            </a:extLst>
          </p:cNvPr>
          <p:cNvPicPr>
            <a:picLocks noChangeAspect="1"/>
          </p:cNvPicPr>
          <p:nvPr/>
        </p:nvPicPr>
        <p:blipFill>
          <a:blip r:embed="rId3"/>
          <a:stretch>
            <a:fillRect/>
          </a:stretch>
        </p:blipFill>
        <p:spPr>
          <a:xfrm>
            <a:off x="952664" y="843065"/>
            <a:ext cx="10539274" cy="5719179"/>
          </a:xfrm>
          <a:prstGeom prst="rect">
            <a:avLst/>
          </a:prstGeom>
        </p:spPr>
      </p:pic>
      <p:sp>
        <p:nvSpPr>
          <p:cNvPr id="7" name="TextBox 6">
            <a:extLst>
              <a:ext uri="{FF2B5EF4-FFF2-40B4-BE49-F238E27FC236}">
                <a16:creationId xmlns:a16="http://schemas.microsoft.com/office/drawing/2014/main" id="{C40A5396-8F76-0BF5-0A28-4E4AB15EB13F}"/>
              </a:ext>
            </a:extLst>
          </p:cNvPr>
          <p:cNvSpPr txBox="1"/>
          <p:nvPr/>
        </p:nvSpPr>
        <p:spPr>
          <a:xfrm>
            <a:off x="5222359" y="4468017"/>
            <a:ext cx="6898137" cy="430887"/>
          </a:xfrm>
          <a:prstGeom prst="rect">
            <a:avLst/>
          </a:prstGeom>
          <a:solidFill>
            <a:schemeClr val="accent6">
              <a:lumMod val="20000"/>
              <a:lumOff val="80000"/>
            </a:schemeClr>
          </a:solidFill>
        </p:spPr>
        <p:txBody>
          <a:bodyPr wrap="square">
            <a:spAutoFit/>
          </a:bodyPr>
          <a:lstStyle/>
          <a:p>
            <a:r>
              <a:rPr lang="en-US" sz="2200" b="0" i="0" dirty="0">
                <a:solidFill>
                  <a:srgbClr val="C00000"/>
                </a:solidFill>
                <a:effectLst/>
                <a:latin typeface="Amazon Ember"/>
              </a:rPr>
              <a:t>database-1.csstehym9d6x.us-east-1.rds.amazonaws.com</a:t>
            </a:r>
            <a:endParaRPr lang="en-US" sz="2200" dirty="0">
              <a:solidFill>
                <a:srgbClr val="C00000"/>
              </a:solidFill>
            </a:endParaRPr>
          </a:p>
        </p:txBody>
      </p:sp>
      <p:sp>
        <p:nvSpPr>
          <p:cNvPr id="10" name="TextBox 9">
            <a:extLst>
              <a:ext uri="{FF2B5EF4-FFF2-40B4-BE49-F238E27FC236}">
                <a16:creationId xmlns:a16="http://schemas.microsoft.com/office/drawing/2014/main" id="{8BE33F36-256F-4D34-D3B8-B8CD9492001D}"/>
              </a:ext>
            </a:extLst>
          </p:cNvPr>
          <p:cNvSpPr txBox="1"/>
          <p:nvPr/>
        </p:nvSpPr>
        <p:spPr>
          <a:xfrm>
            <a:off x="2420472" y="749058"/>
            <a:ext cx="9600898" cy="3139321"/>
          </a:xfrm>
          <a:prstGeom prst="rect">
            <a:avLst/>
          </a:prstGeom>
          <a:solidFill>
            <a:schemeClr val="accent4">
              <a:lumMod val="20000"/>
              <a:lumOff val="80000"/>
            </a:schemeClr>
          </a:solidFill>
        </p:spPr>
        <p:txBody>
          <a:bodyPr wrap="square">
            <a:spAutoFit/>
          </a:bodyPr>
          <a:lstStyle/>
          <a:p>
            <a:pPr algn="l"/>
            <a:r>
              <a:rPr lang="en-US" b="1" i="0" dirty="0">
                <a:solidFill>
                  <a:srgbClr val="C00000"/>
                </a:solidFill>
                <a:effectLst/>
                <a:latin typeface="Open Sans" panose="020B0606030504020204" pitchFamily="34" charset="0"/>
              </a:rPr>
              <a:t>Task 5. Connect to your DB instance</a:t>
            </a:r>
          </a:p>
          <a:p>
            <a:pPr algn="l"/>
            <a:r>
              <a:rPr lang="en-US" b="0" i="0" dirty="0">
                <a:solidFill>
                  <a:srgbClr val="333333"/>
                </a:solidFill>
                <a:effectLst/>
                <a:latin typeface="Open Sans" panose="020B0606030504020204" pitchFamily="34" charset="0"/>
              </a:rPr>
              <a:t>First, you will need to find the Domain Name System (DNS) endpoint and port number for your DB instance.</a:t>
            </a:r>
          </a:p>
          <a:p>
            <a:pPr algn="l">
              <a:buFont typeface="+mj-lt"/>
              <a:buAutoNum type="arabicPeriod" startAt="33"/>
            </a:pPr>
            <a:r>
              <a:rPr lang="en-US" b="0" i="0" dirty="0">
                <a:solidFill>
                  <a:srgbClr val="333333"/>
                </a:solidFill>
                <a:effectLst/>
                <a:latin typeface="Open Sans" panose="020B0606030504020204" pitchFamily="34" charset="0"/>
              </a:rPr>
              <a:t>Return to the </a:t>
            </a:r>
            <a:r>
              <a:rPr lang="en-US" b="1" i="0" dirty="0">
                <a:solidFill>
                  <a:srgbClr val="333333"/>
                </a:solidFill>
                <a:effectLst/>
                <a:latin typeface="Open Sans" panose="020B0606030504020204" pitchFamily="34" charset="0"/>
              </a:rPr>
              <a:t>RDS &gt; Databases</a:t>
            </a:r>
            <a:r>
              <a:rPr lang="en-US" b="0" i="0" dirty="0">
                <a:solidFill>
                  <a:srgbClr val="333333"/>
                </a:solidFill>
                <a:effectLst/>
                <a:latin typeface="Open Sans" panose="020B0606030504020204" pitchFamily="34" charset="0"/>
              </a:rPr>
              <a:t> page.</a:t>
            </a:r>
          </a:p>
          <a:p>
            <a:pPr algn="l">
              <a:buFont typeface="+mj-lt"/>
              <a:buAutoNum type="arabicPeriod" startAt="33"/>
            </a:pPr>
            <a:r>
              <a:rPr lang="en-US" b="0" i="0" dirty="0">
                <a:solidFill>
                  <a:srgbClr val="333333"/>
                </a:solidFill>
                <a:effectLst/>
                <a:latin typeface="Open Sans" panose="020B0606030504020204" pitchFamily="34" charset="0"/>
              </a:rPr>
              <a:t>Choose the name of the database you created.</a:t>
            </a:r>
          </a:p>
          <a:p>
            <a:pPr algn="l">
              <a:buFont typeface="+mj-lt"/>
              <a:buAutoNum type="arabicPeriod" startAt="33"/>
            </a:pPr>
            <a:r>
              <a:rPr lang="en-US" b="0" i="0" dirty="0">
                <a:solidFill>
                  <a:srgbClr val="333333"/>
                </a:solidFill>
                <a:effectLst/>
                <a:latin typeface="Open Sans" panose="020B0606030504020204" pitchFamily="34" charset="0"/>
              </a:rPr>
              <a:t>On the </a:t>
            </a:r>
            <a:r>
              <a:rPr lang="en-US" b="1" i="0" dirty="0">
                <a:solidFill>
                  <a:srgbClr val="333333"/>
                </a:solidFill>
                <a:effectLst/>
                <a:latin typeface="Open Sans" panose="020B0606030504020204" pitchFamily="34" charset="0"/>
              </a:rPr>
              <a:t>Connectivity &amp; security</a:t>
            </a:r>
            <a:r>
              <a:rPr lang="en-US" b="0" i="0" dirty="0">
                <a:solidFill>
                  <a:srgbClr val="333333"/>
                </a:solidFill>
                <a:effectLst/>
                <a:latin typeface="Open Sans" panose="020B0606030504020204" pitchFamily="34" charset="0"/>
              </a:rPr>
              <a:t> tab, copy the </a:t>
            </a:r>
            <a:r>
              <a:rPr lang="en-US" b="1" i="0" dirty="0">
                <a:solidFill>
                  <a:srgbClr val="333333"/>
                </a:solidFill>
                <a:effectLst/>
                <a:latin typeface="Open Sans" panose="020B0606030504020204" pitchFamily="34" charset="0"/>
              </a:rPr>
              <a:t>Endpoint</a:t>
            </a:r>
            <a:r>
              <a:rPr lang="en-US" b="0" i="0" dirty="0">
                <a:solidFill>
                  <a:srgbClr val="333333"/>
                </a:solidFill>
                <a:effectLst/>
                <a:latin typeface="Open Sans" panose="020B0606030504020204" pitchFamily="34" charset="0"/>
              </a:rPr>
              <a:t> value to a text editor.</a:t>
            </a:r>
          </a:p>
          <a:p>
            <a:pPr lvl="1"/>
            <a:r>
              <a:rPr lang="en-US" b="0" i="0" dirty="0">
                <a:solidFill>
                  <a:srgbClr val="333333"/>
                </a:solidFill>
                <a:effectLst/>
                <a:latin typeface="Open Sans" panose="020B0606030504020204" pitchFamily="34" charset="0"/>
              </a:rPr>
              <a:t>The endpoint looks similar to the following: </a:t>
            </a:r>
            <a:br>
              <a:rPr lang="en-US" b="0"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sample-instance.abc2defghije.us-west-2.rds.amazonaws.com</a:t>
            </a:r>
            <a:endParaRPr lang="en-US" b="0" i="0" dirty="0">
              <a:solidFill>
                <a:srgbClr val="333333"/>
              </a:solidFill>
              <a:effectLst/>
              <a:latin typeface="Open Sans" panose="020B0606030504020204" pitchFamily="34" charset="0"/>
            </a:endParaRPr>
          </a:p>
          <a:p>
            <a:pPr algn="l">
              <a:buFont typeface="+mj-lt"/>
              <a:buAutoNum type="arabicPeriod" startAt="36"/>
            </a:pPr>
            <a:r>
              <a:rPr lang="en-US" b="0" i="0" dirty="0">
                <a:solidFill>
                  <a:srgbClr val="333333"/>
                </a:solidFill>
                <a:effectLst/>
                <a:latin typeface="Open Sans" panose="020B0606030504020204" pitchFamily="34" charset="0"/>
              </a:rPr>
              <a:t>Notice the </a:t>
            </a:r>
            <a:r>
              <a:rPr lang="en-US" b="1" i="0" dirty="0">
                <a:solidFill>
                  <a:srgbClr val="333333"/>
                </a:solidFill>
                <a:effectLst/>
                <a:latin typeface="Open Sans" panose="020B0606030504020204" pitchFamily="34" charset="0"/>
              </a:rPr>
              <a:t>Port</a:t>
            </a:r>
            <a:r>
              <a:rPr lang="en-US" b="0" i="0" dirty="0">
                <a:solidFill>
                  <a:srgbClr val="333333"/>
                </a:solidFill>
                <a:effectLst/>
                <a:latin typeface="Open Sans" panose="020B0606030504020204" pitchFamily="34" charset="0"/>
              </a:rPr>
              <a:t> number.</a:t>
            </a:r>
          </a:p>
          <a:p>
            <a:pPr lvl="1" algn="l"/>
            <a:r>
              <a:rPr lang="en-US" b="0" i="0" dirty="0">
                <a:solidFill>
                  <a:srgbClr val="333333"/>
                </a:solidFill>
                <a:effectLst/>
                <a:latin typeface="Open Sans" panose="020B0606030504020204" pitchFamily="34" charset="0"/>
              </a:rPr>
              <a:t>The default port for SQL Server is 1433.</a:t>
            </a:r>
          </a:p>
          <a:p>
            <a:pPr lvl="1" algn="l"/>
            <a:r>
              <a:rPr lang="en-US" b="0" i="0" dirty="0">
                <a:solidFill>
                  <a:srgbClr val="333333"/>
                </a:solidFill>
                <a:effectLst/>
                <a:latin typeface="Open Sans" panose="020B0606030504020204" pitchFamily="34" charset="0"/>
              </a:rPr>
              <a:t>If your port number is different, copy that value to your text editor.</a:t>
            </a:r>
          </a:p>
        </p:txBody>
      </p:sp>
      <p:sp>
        <p:nvSpPr>
          <p:cNvPr id="8" name="Rounded Rectangle 7">
            <a:extLst>
              <a:ext uri="{FF2B5EF4-FFF2-40B4-BE49-F238E27FC236}">
                <a16:creationId xmlns:a16="http://schemas.microsoft.com/office/drawing/2014/main" id="{A0E88D4B-7BA5-3C45-D786-B2E4CDDA6CFE}"/>
              </a:ext>
            </a:extLst>
          </p:cNvPr>
          <p:cNvSpPr/>
          <p:nvPr/>
        </p:nvSpPr>
        <p:spPr>
          <a:xfrm>
            <a:off x="1042826" y="1394789"/>
            <a:ext cx="1337303" cy="366776"/>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DFFE331-081A-4FE1-295D-4C1217C63748}"/>
              </a:ext>
            </a:extLst>
          </p:cNvPr>
          <p:cNvSpPr/>
          <p:nvPr/>
        </p:nvSpPr>
        <p:spPr>
          <a:xfrm>
            <a:off x="565591" y="193454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33</a:t>
            </a:r>
          </a:p>
        </p:txBody>
      </p:sp>
      <p:sp>
        <p:nvSpPr>
          <p:cNvPr id="11" name="Rounded Rectangle 10">
            <a:extLst>
              <a:ext uri="{FF2B5EF4-FFF2-40B4-BE49-F238E27FC236}">
                <a16:creationId xmlns:a16="http://schemas.microsoft.com/office/drawing/2014/main" id="{A57CE88E-6663-1789-FC65-F670F1B9684E}"/>
              </a:ext>
            </a:extLst>
          </p:cNvPr>
          <p:cNvSpPr/>
          <p:nvPr/>
        </p:nvSpPr>
        <p:spPr>
          <a:xfrm>
            <a:off x="3316112" y="4367698"/>
            <a:ext cx="1906247" cy="1979314"/>
          </a:xfrm>
          <a:prstGeom prst="roundRect">
            <a:avLst>
              <a:gd name="adj" fmla="val 4445"/>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FF9FCD9C-5FC5-477D-CA0D-2BF2213AAE2A}"/>
              </a:ext>
            </a:extLst>
          </p:cNvPr>
          <p:cNvSpPr/>
          <p:nvPr/>
        </p:nvSpPr>
        <p:spPr>
          <a:xfrm>
            <a:off x="3388658" y="5193234"/>
            <a:ext cx="1761565" cy="55268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8C0C9A70-FAED-54BD-D1D3-4677241DB763}"/>
              </a:ext>
            </a:extLst>
          </p:cNvPr>
          <p:cNvSpPr/>
          <p:nvPr/>
        </p:nvSpPr>
        <p:spPr>
          <a:xfrm>
            <a:off x="1042825" y="2077861"/>
            <a:ext cx="1337303" cy="27354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FE74E27-F57D-9102-D2FB-6F1CBC03F473}"/>
              </a:ext>
            </a:extLst>
          </p:cNvPr>
          <p:cNvSpPr/>
          <p:nvPr/>
        </p:nvSpPr>
        <p:spPr>
          <a:xfrm>
            <a:off x="565591" y="244540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34</a:t>
            </a:r>
          </a:p>
        </p:txBody>
      </p:sp>
      <p:sp>
        <p:nvSpPr>
          <p:cNvPr id="15" name="Oval 14">
            <a:extLst>
              <a:ext uri="{FF2B5EF4-FFF2-40B4-BE49-F238E27FC236}">
                <a16:creationId xmlns:a16="http://schemas.microsoft.com/office/drawing/2014/main" id="{BB4713FF-9CA3-D2A6-8F73-D298F59B87EE}"/>
              </a:ext>
            </a:extLst>
          </p:cNvPr>
          <p:cNvSpPr/>
          <p:nvPr/>
        </p:nvSpPr>
        <p:spPr>
          <a:xfrm>
            <a:off x="2926181" y="522012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35</a:t>
            </a:r>
          </a:p>
        </p:txBody>
      </p:sp>
      <p:sp>
        <p:nvSpPr>
          <p:cNvPr id="16" name="Rounded Rectangle 15">
            <a:extLst>
              <a:ext uri="{FF2B5EF4-FFF2-40B4-BE49-F238E27FC236}">
                <a16:creationId xmlns:a16="http://schemas.microsoft.com/office/drawing/2014/main" id="{3C0EF1C9-0DD9-E521-150E-56B4566E2E9C}"/>
              </a:ext>
            </a:extLst>
          </p:cNvPr>
          <p:cNvSpPr/>
          <p:nvPr/>
        </p:nvSpPr>
        <p:spPr>
          <a:xfrm>
            <a:off x="3388658" y="5812612"/>
            <a:ext cx="1761565" cy="466409"/>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0AA3CD5-AFCC-CF59-05F5-5E26502D1476}"/>
              </a:ext>
            </a:extLst>
          </p:cNvPr>
          <p:cNvSpPr/>
          <p:nvPr/>
        </p:nvSpPr>
        <p:spPr>
          <a:xfrm>
            <a:off x="2931458" y="579701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36</a:t>
            </a:r>
          </a:p>
        </p:txBody>
      </p:sp>
    </p:spTree>
    <p:extLst>
      <p:ext uri="{BB962C8B-B14F-4D97-AF65-F5344CB8AC3E}">
        <p14:creationId xmlns:p14="http://schemas.microsoft.com/office/powerpoint/2010/main" val="5757737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BE7D2B10-C6E8-7930-7973-AA00071C0D49}"/>
              </a:ext>
            </a:extLst>
          </p:cNvPr>
          <p:cNvPicPr>
            <a:picLocks noChangeAspect="1"/>
          </p:cNvPicPr>
          <p:nvPr/>
        </p:nvPicPr>
        <p:blipFill>
          <a:blip r:embed="rId3"/>
          <a:stretch>
            <a:fillRect/>
          </a:stretch>
        </p:blipFill>
        <p:spPr>
          <a:xfrm>
            <a:off x="1539937" y="857325"/>
            <a:ext cx="9112123" cy="5704919"/>
          </a:xfrm>
          <a:prstGeom prst="rect">
            <a:avLst/>
          </a:prstGeom>
        </p:spPr>
      </p:pic>
      <p:sp>
        <p:nvSpPr>
          <p:cNvPr id="7" name="TextBox 6">
            <a:extLst>
              <a:ext uri="{FF2B5EF4-FFF2-40B4-BE49-F238E27FC236}">
                <a16:creationId xmlns:a16="http://schemas.microsoft.com/office/drawing/2014/main" id="{B6F159BC-21CC-3412-95A7-A8E8CAAF7117}"/>
              </a:ext>
            </a:extLst>
          </p:cNvPr>
          <p:cNvSpPr txBox="1"/>
          <p:nvPr/>
        </p:nvSpPr>
        <p:spPr>
          <a:xfrm>
            <a:off x="3711095" y="3709784"/>
            <a:ext cx="7995993" cy="2123658"/>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37. Open the Microsoft SQL Server Management Studio application.</a:t>
            </a:r>
          </a:p>
          <a:p>
            <a:pPr lvl="1"/>
            <a:r>
              <a:rPr lang="en-US" sz="2200" b="1" i="0" dirty="0">
                <a:solidFill>
                  <a:srgbClr val="333333"/>
                </a:solidFill>
                <a:effectLst/>
                <a:latin typeface="Open Sans" panose="020B0606030504020204" pitchFamily="34" charset="0"/>
              </a:rPr>
              <a:t>Note:</a:t>
            </a:r>
            <a:r>
              <a:rPr lang="en-US" sz="2200" b="0" i="0" dirty="0">
                <a:solidFill>
                  <a:srgbClr val="333333"/>
                </a:solidFill>
                <a:effectLst/>
                <a:latin typeface="Open Sans" panose="020B0606030504020204" pitchFamily="34" charset="0"/>
              </a:rPr>
              <a:t> If you are using the EC2 instance, start the Microsoft SQL Server Management Studio application in your remote desktop window.</a:t>
            </a:r>
          </a:p>
          <a:p>
            <a:pPr lvl="1"/>
            <a:r>
              <a:rPr lang="en-US" sz="2200" b="0" i="0" dirty="0">
                <a:solidFill>
                  <a:srgbClr val="333333"/>
                </a:solidFill>
                <a:effectLst/>
                <a:latin typeface="Open Sans" panose="020B0606030504020204" pitchFamily="34" charset="0"/>
              </a:rPr>
              <a:t>The </a:t>
            </a:r>
            <a:r>
              <a:rPr lang="en-US" sz="2200" b="1" i="0" dirty="0">
                <a:solidFill>
                  <a:srgbClr val="333333"/>
                </a:solidFill>
                <a:effectLst/>
                <a:latin typeface="Open Sans" panose="020B0606030504020204" pitchFamily="34" charset="0"/>
              </a:rPr>
              <a:t>Connect to Server</a:t>
            </a:r>
            <a:r>
              <a:rPr lang="en-US" sz="2200" b="0" i="0" dirty="0">
                <a:solidFill>
                  <a:srgbClr val="333333"/>
                </a:solidFill>
                <a:effectLst/>
                <a:latin typeface="Open Sans" panose="020B0606030504020204" pitchFamily="34" charset="0"/>
              </a:rPr>
              <a:t> dialog box appears.</a:t>
            </a:r>
          </a:p>
        </p:txBody>
      </p:sp>
      <p:sp>
        <p:nvSpPr>
          <p:cNvPr id="8" name="Rounded Rectangle 7">
            <a:extLst>
              <a:ext uri="{FF2B5EF4-FFF2-40B4-BE49-F238E27FC236}">
                <a16:creationId xmlns:a16="http://schemas.microsoft.com/office/drawing/2014/main" id="{725E4160-1F65-7851-CD59-7A34E4F75F02}"/>
              </a:ext>
            </a:extLst>
          </p:cNvPr>
          <p:cNvSpPr/>
          <p:nvPr/>
        </p:nvSpPr>
        <p:spPr>
          <a:xfrm>
            <a:off x="1949530" y="4494801"/>
            <a:ext cx="1761565" cy="466409"/>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99DC7A6-72B8-96F4-55DC-02540952FC1F}"/>
              </a:ext>
            </a:extLst>
          </p:cNvPr>
          <p:cNvSpPr/>
          <p:nvPr/>
        </p:nvSpPr>
        <p:spPr>
          <a:xfrm>
            <a:off x="1492330" y="447920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37</a:t>
            </a:r>
          </a:p>
        </p:txBody>
      </p:sp>
      <p:sp>
        <p:nvSpPr>
          <p:cNvPr id="10" name="Rounded Rectangle 9">
            <a:extLst>
              <a:ext uri="{FF2B5EF4-FFF2-40B4-BE49-F238E27FC236}">
                <a16:creationId xmlns:a16="http://schemas.microsoft.com/office/drawing/2014/main" id="{91D864C8-62C2-6386-7954-817D632731E8}"/>
              </a:ext>
            </a:extLst>
          </p:cNvPr>
          <p:cNvSpPr/>
          <p:nvPr/>
        </p:nvSpPr>
        <p:spPr>
          <a:xfrm>
            <a:off x="1505777" y="6247245"/>
            <a:ext cx="349917" cy="32791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4201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079CE4-894C-D31A-D538-791F9786DFB0}"/>
              </a:ext>
            </a:extLst>
          </p:cNvPr>
          <p:cNvPicPr>
            <a:picLocks noChangeAspect="1"/>
          </p:cNvPicPr>
          <p:nvPr/>
        </p:nvPicPr>
        <p:blipFill>
          <a:blip r:embed="rId2"/>
          <a:stretch>
            <a:fillRect/>
          </a:stretch>
        </p:blipFill>
        <p:spPr>
          <a:xfrm>
            <a:off x="1560930" y="919557"/>
            <a:ext cx="8564705" cy="5655597"/>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3" name="TextBox 12">
            <a:extLst>
              <a:ext uri="{FF2B5EF4-FFF2-40B4-BE49-F238E27FC236}">
                <a16:creationId xmlns:a16="http://schemas.microsoft.com/office/drawing/2014/main" id="{08E9B95F-B3CC-F12F-B673-ED9178EE4FE9}"/>
              </a:ext>
            </a:extLst>
          </p:cNvPr>
          <p:cNvSpPr txBox="1"/>
          <p:nvPr/>
        </p:nvSpPr>
        <p:spPr>
          <a:xfrm>
            <a:off x="8054788" y="1837109"/>
            <a:ext cx="3953435" cy="769441"/>
          </a:xfrm>
          <a:prstGeom prst="rect">
            <a:avLst/>
          </a:prstGeom>
          <a:solidFill>
            <a:schemeClr val="accent4">
              <a:lumMod val="20000"/>
              <a:lumOff val="80000"/>
            </a:schemeClr>
          </a:solidFill>
        </p:spPr>
        <p:txBody>
          <a:bodyPr wrap="square">
            <a:spAutoFit/>
          </a:bodyPr>
          <a:lstStyle/>
          <a:p>
            <a:pPr algn="l">
              <a:buFont typeface="+mj-lt"/>
              <a:buAutoNum type="arabicPeriod" startAt="38"/>
            </a:pPr>
            <a:r>
              <a:rPr lang="en-US" sz="2200" b="0" i="0" dirty="0">
                <a:solidFill>
                  <a:srgbClr val="333333"/>
                </a:solidFill>
                <a:effectLst/>
                <a:latin typeface="Open Sans" panose="020B0606030504020204" pitchFamily="34" charset="0"/>
              </a:rPr>
              <a:t>For </a:t>
            </a:r>
            <a:r>
              <a:rPr lang="en-US" sz="2200" b="1" i="0" dirty="0">
                <a:solidFill>
                  <a:srgbClr val="333333"/>
                </a:solidFill>
                <a:effectLst/>
                <a:latin typeface="Open Sans" panose="020B0606030504020204" pitchFamily="34" charset="0"/>
              </a:rPr>
              <a:t>Server type</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Database Engine</a:t>
            </a:r>
            <a:r>
              <a:rPr lang="en-US" sz="2200" b="0" i="0" dirty="0">
                <a:solidFill>
                  <a:srgbClr val="333333"/>
                </a:solidFill>
                <a:effectLst/>
                <a:latin typeface="Open Sans" panose="020B0606030504020204" pitchFamily="34" charset="0"/>
              </a:rPr>
              <a:t>.</a:t>
            </a:r>
          </a:p>
        </p:txBody>
      </p:sp>
      <p:sp>
        <p:nvSpPr>
          <p:cNvPr id="12" name="TextBox 11">
            <a:extLst>
              <a:ext uri="{FF2B5EF4-FFF2-40B4-BE49-F238E27FC236}">
                <a16:creationId xmlns:a16="http://schemas.microsoft.com/office/drawing/2014/main" id="{9C0AB6E3-8B32-0935-4A34-EE12A4D16F69}"/>
              </a:ext>
            </a:extLst>
          </p:cNvPr>
          <p:cNvSpPr txBox="1"/>
          <p:nvPr/>
        </p:nvSpPr>
        <p:spPr>
          <a:xfrm>
            <a:off x="1560930" y="3775244"/>
            <a:ext cx="9479105" cy="1631216"/>
          </a:xfrm>
          <a:prstGeom prst="rect">
            <a:avLst/>
          </a:prstGeom>
          <a:solidFill>
            <a:schemeClr val="accent4">
              <a:lumMod val="20000"/>
              <a:lumOff val="80000"/>
            </a:schemeClr>
          </a:solidFill>
        </p:spPr>
        <p:txBody>
          <a:bodyPr wrap="square">
            <a:spAutoFit/>
          </a:bodyPr>
          <a:lstStyle/>
          <a:p>
            <a:pPr marL="457200" indent="-457200" algn="l">
              <a:buFont typeface="+mj-lt"/>
              <a:buAutoNum type="arabicPeriod" startAt="39"/>
            </a:pPr>
            <a:r>
              <a:rPr lang="en-US" sz="2000" b="0" i="0" dirty="0">
                <a:solidFill>
                  <a:srgbClr val="333333"/>
                </a:solidFill>
                <a:effectLst/>
                <a:latin typeface="Open Sans" panose="020B0606030504020204" pitchFamily="34" charset="0"/>
              </a:rPr>
              <a:t>For </a:t>
            </a:r>
            <a:r>
              <a:rPr lang="en-US" sz="2000" b="1" i="0" dirty="0">
                <a:solidFill>
                  <a:srgbClr val="333333"/>
                </a:solidFill>
                <a:effectLst/>
                <a:latin typeface="Open Sans" panose="020B0606030504020204" pitchFamily="34" charset="0"/>
              </a:rPr>
              <a:t>Server name</a:t>
            </a:r>
            <a:r>
              <a:rPr lang="en-US" sz="2000" b="0" i="0" dirty="0">
                <a:solidFill>
                  <a:srgbClr val="333333"/>
                </a:solidFill>
                <a:effectLst/>
                <a:latin typeface="Open Sans" panose="020B0606030504020204" pitchFamily="34" charset="0"/>
              </a:rPr>
              <a:t>, enter the database endpoint value that you copied.</a:t>
            </a:r>
          </a:p>
          <a:p>
            <a:pPr algn="l">
              <a:buFont typeface="+mj-lt"/>
              <a:buAutoNum type="arabicPeriod" startAt="39"/>
            </a:pPr>
            <a:r>
              <a:rPr lang="en-US" sz="2000" b="0" i="0" dirty="0">
                <a:solidFill>
                  <a:srgbClr val="333333"/>
                </a:solidFill>
                <a:effectLst/>
                <a:latin typeface="Open Sans" panose="020B0606030504020204" pitchFamily="34" charset="0"/>
              </a:rPr>
              <a:t> At the end of the endpoint value, add a comma ( , ) and the port number (the default port number is </a:t>
            </a:r>
            <a:r>
              <a:rPr lang="en-US" sz="2000" b="1" i="0" dirty="0">
                <a:solidFill>
                  <a:srgbClr val="333333"/>
                </a:solidFill>
                <a:effectLst/>
                <a:latin typeface="Open Sans" panose="020B0606030504020204" pitchFamily="34" charset="0"/>
              </a:rPr>
              <a:t>1433</a:t>
            </a:r>
            <a:r>
              <a:rPr lang="en-US" sz="2000" b="0" i="0" dirty="0">
                <a:solidFill>
                  <a:srgbClr val="333333"/>
                </a:solidFill>
                <a:effectLst/>
                <a:latin typeface="Open Sans" panose="020B0606030504020204" pitchFamily="34" charset="0"/>
              </a:rPr>
              <a:t>).</a:t>
            </a:r>
          </a:p>
          <a:p>
            <a:pPr lvl="1"/>
            <a:r>
              <a:rPr lang="en-US" sz="2000" b="0" i="0" dirty="0">
                <a:solidFill>
                  <a:srgbClr val="333333"/>
                </a:solidFill>
                <a:effectLst/>
                <a:latin typeface="Open Sans" panose="020B0606030504020204" pitchFamily="34" charset="0"/>
              </a:rPr>
              <a:t> For example, your server name should look similar to the following: </a:t>
            </a:r>
            <a:r>
              <a:rPr lang="en-US" sz="2000" b="1" i="0" dirty="0">
                <a:solidFill>
                  <a:srgbClr val="333333"/>
                </a:solidFill>
                <a:effectLst/>
                <a:latin typeface="Open Sans" panose="020B0606030504020204" pitchFamily="34" charset="0"/>
              </a:rPr>
              <a:t>database.abc2defghije.us-west-2.rds.amazonaws.com,1433</a:t>
            </a:r>
            <a:endParaRPr lang="en-US" sz="2000" b="0" i="0" dirty="0">
              <a:solidFill>
                <a:srgbClr val="333333"/>
              </a:solidFill>
              <a:effectLst/>
              <a:latin typeface="Open Sans" panose="020B0606030504020204" pitchFamily="34" charset="0"/>
            </a:endParaRPr>
          </a:p>
        </p:txBody>
      </p:sp>
      <p:sp>
        <p:nvSpPr>
          <p:cNvPr id="8" name="Rounded Rectangle 7">
            <a:extLst>
              <a:ext uri="{FF2B5EF4-FFF2-40B4-BE49-F238E27FC236}">
                <a16:creationId xmlns:a16="http://schemas.microsoft.com/office/drawing/2014/main" id="{6B35A438-8972-79D6-436E-216396A46A9B}"/>
              </a:ext>
            </a:extLst>
          </p:cNvPr>
          <p:cNvSpPr/>
          <p:nvPr/>
        </p:nvSpPr>
        <p:spPr>
          <a:xfrm>
            <a:off x="1644730" y="2845963"/>
            <a:ext cx="8386776" cy="43850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C37AD9-611E-C1F2-A071-A72A3137F51A}"/>
              </a:ext>
            </a:extLst>
          </p:cNvPr>
          <p:cNvSpPr/>
          <p:nvPr/>
        </p:nvSpPr>
        <p:spPr>
          <a:xfrm>
            <a:off x="1188601" y="277347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38</a:t>
            </a:r>
          </a:p>
        </p:txBody>
      </p:sp>
      <p:sp>
        <p:nvSpPr>
          <p:cNvPr id="11" name="Rounded Rectangle 10">
            <a:extLst>
              <a:ext uri="{FF2B5EF4-FFF2-40B4-BE49-F238E27FC236}">
                <a16:creationId xmlns:a16="http://schemas.microsoft.com/office/drawing/2014/main" id="{3ADB4F97-C167-4016-C25A-4DCE8C7D0884}"/>
              </a:ext>
            </a:extLst>
          </p:cNvPr>
          <p:cNvSpPr/>
          <p:nvPr/>
        </p:nvSpPr>
        <p:spPr>
          <a:xfrm>
            <a:off x="1644730" y="3354143"/>
            <a:ext cx="8386776" cy="396298"/>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1F9EF1B-F455-D86C-F2B6-1F00BF553809}"/>
              </a:ext>
            </a:extLst>
          </p:cNvPr>
          <p:cNvSpPr/>
          <p:nvPr/>
        </p:nvSpPr>
        <p:spPr>
          <a:xfrm>
            <a:off x="1200979" y="330035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39</a:t>
            </a:r>
          </a:p>
        </p:txBody>
      </p:sp>
      <p:sp>
        <p:nvSpPr>
          <p:cNvPr id="15" name="Rounded Rectangle 14">
            <a:extLst>
              <a:ext uri="{FF2B5EF4-FFF2-40B4-BE49-F238E27FC236}">
                <a16:creationId xmlns:a16="http://schemas.microsoft.com/office/drawing/2014/main" id="{69CD43F6-0A98-7461-2A5B-87C8E6826CFE}"/>
              </a:ext>
            </a:extLst>
          </p:cNvPr>
          <p:cNvSpPr/>
          <p:nvPr/>
        </p:nvSpPr>
        <p:spPr>
          <a:xfrm>
            <a:off x="4572001" y="3354144"/>
            <a:ext cx="5189934" cy="38752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051282-430B-5C8D-D251-B1DB5923B874}"/>
              </a:ext>
            </a:extLst>
          </p:cNvPr>
          <p:cNvSpPr/>
          <p:nvPr/>
        </p:nvSpPr>
        <p:spPr>
          <a:xfrm>
            <a:off x="10067365" y="328446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40</a:t>
            </a:r>
          </a:p>
        </p:txBody>
      </p:sp>
      <p:sp>
        <p:nvSpPr>
          <p:cNvPr id="17" name="TextBox 16">
            <a:extLst>
              <a:ext uri="{FF2B5EF4-FFF2-40B4-BE49-F238E27FC236}">
                <a16:creationId xmlns:a16="http://schemas.microsoft.com/office/drawing/2014/main" id="{99AF16D9-8E86-A32B-407F-EEFA31A580C9}"/>
              </a:ext>
            </a:extLst>
          </p:cNvPr>
          <p:cNvSpPr txBox="1"/>
          <p:nvPr/>
        </p:nvSpPr>
        <p:spPr>
          <a:xfrm>
            <a:off x="3240740" y="5466935"/>
            <a:ext cx="7799295" cy="461665"/>
          </a:xfrm>
          <a:prstGeom prst="rect">
            <a:avLst/>
          </a:prstGeom>
          <a:solidFill>
            <a:schemeClr val="accent6">
              <a:lumMod val="20000"/>
              <a:lumOff val="80000"/>
            </a:schemeClr>
          </a:solidFill>
        </p:spPr>
        <p:txBody>
          <a:bodyPr wrap="square">
            <a:spAutoFit/>
          </a:bodyPr>
          <a:lstStyle/>
          <a:p>
            <a:r>
              <a:rPr lang="en-US" sz="2300" b="0" i="0" dirty="0">
                <a:solidFill>
                  <a:srgbClr val="C00000"/>
                </a:solidFill>
                <a:effectLst/>
                <a:latin typeface="Amazon Ember"/>
              </a:rPr>
              <a:t>database-1.csstehym9d6x.us-east-1.rds.amazonaws.com</a:t>
            </a:r>
            <a:r>
              <a:rPr lang="en-US" sz="2300" b="1" i="0" dirty="0">
                <a:solidFill>
                  <a:srgbClr val="C00000"/>
                </a:solidFill>
                <a:effectLst/>
                <a:latin typeface="Amazon Ember"/>
              </a:rPr>
              <a:t>,1433</a:t>
            </a:r>
            <a:endParaRPr lang="en-US" sz="2300" b="1" dirty="0">
              <a:solidFill>
                <a:srgbClr val="C00000"/>
              </a:solidFill>
            </a:endParaRPr>
          </a:p>
        </p:txBody>
      </p:sp>
    </p:spTree>
    <p:extLst>
      <p:ext uri="{BB962C8B-B14F-4D97-AF65-F5344CB8AC3E}">
        <p14:creationId xmlns:p14="http://schemas.microsoft.com/office/powerpoint/2010/main" val="39613562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0" name="Picture 9">
            <a:extLst>
              <a:ext uri="{FF2B5EF4-FFF2-40B4-BE49-F238E27FC236}">
                <a16:creationId xmlns:a16="http://schemas.microsoft.com/office/drawing/2014/main" id="{4CB75EF6-BC88-E045-A8CF-A87DC51C5AB1}"/>
              </a:ext>
            </a:extLst>
          </p:cNvPr>
          <p:cNvPicPr>
            <a:picLocks noChangeAspect="1"/>
          </p:cNvPicPr>
          <p:nvPr/>
        </p:nvPicPr>
        <p:blipFill>
          <a:blip r:embed="rId3"/>
          <a:stretch>
            <a:fillRect/>
          </a:stretch>
        </p:blipFill>
        <p:spPr>
          <a:xfrm>
            <a:off x="1911854" y="1002871"/>
            <a:ext cx="8368290" cy="5437623"/>
          </a:xfrm>
          <a:prstGeom prst="rect">
            <a:avLst/>
          </a:prstGeom>
        </p:spPr>
      </p:pic>
      <p:sp>
        <p:nvSpPr>
          <p:cNvPr id="9" name="TextBox 8">
            <a:extLst>
              <a:ext uri="{FF2B5EF4-FFF2-40B4-BE49-F238E27FC236}">
                <a16:creationId xmlns:a16="http://schemas.microsoft.com/office/drawing/2014/main" id="{827BE0CD-4E85-95F2-5157-042E5D952321}"/>
              </a:ext>
            </a:extLst>
          </p:cNvPr>
          <p:cNvSpPr txBox="1"/>
          <p:nvPr/>
        </p:nvSpPr>
        <p:spPr>
          <a:xfrm>
            <a:off x="9144000" y="4214720"/>
            <a:ext cx="2737902" cy="1323439"/>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41. For </a:t>
            </a:r>
            <a:r>
              <a:rPr lang="en-US" sz="2000" b="1" i="0" dirty="0">
                <a:solidFill>
                  <a:srgbClr val="333333"/>
                </a:solidFill>
                <a:effectLst/>
                <a:latin typeface="Open Sans" panose="020B0606030504020204" pitchFamily="34" charset="0"/>
              </a:rPr>
              <a:t>Authentication</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SQL Server Authentication</a:t>
            </a:r>
            <a:r>
              <a:rPr lang="en-US" sz="2000" b="0" i="0" dirty="0">
                <a:solidFill>
                  <a:srgbClr val="333333"/>
                </a:solidFill>
                <a:effectLst/>
                <a:latin typeface="Open Sans" panose="020B0606030504020204" pitchFamily="34" charset="0"/>
              </a:rPr>
              <a:t>.</a:t>
            </a:r>
          </a:p>
        </p:txBody>
      </p:sp>
      <p:sp>
        <p:nvSpPr>
          <p:cNvPr id="7" name="Rounded Rectangle 6">
            <a:extLst>
              <a:ext uri="{FF2B5EF4-FFF2-40B4-BE49-F238E27FC236}">
                <a16:creationId xmlns:a16="http://schemas.microsoft.com/office/drawing/2014/main" id="{5FBFFE2F-7687-0921-1947-45B7330D878F}"/>
              </a:ext>
            </a:extLst>
          </p:cNvPr>
          <p:cNvSpPr/>
          <p:nvPr/>
        </p:nvSpPr>
        <p:spPr>
          <a:xfrm>
            <a:off x="1911854" y="3784321"/>
            <a:ext cx="8271252" cy="396298"/>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12625B6-5B41-EAE8-AFA2-C67F0F559C90}"/>
              </a:ext>
            </a:extLst>
          </p:cNvPr>
          <p:cNvSpPr/>
          <p:nvPr/>
        </p:nvSpPr>
        <p:spPr>
          <a:xfrm>
            <a:off x="1406367" y="373053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41</a:t>
            </a:r>
          </a:p>
        </p:txBody>
      </p:sp>
      <p:sp>
        <p:nvSpPr>
          <p:cNvPr id="11" name="Rounded Rectangle 10">
            <a:extLst>
              <a:ext uri="{FF2B5EF4-FFF2-40B4-BE49-F238E27FC236}">
                <a16:creationId xmlns:a16="http://schemas.microsoft.com/office/drawing/2014/main" id="{C2D9C7C3-DA80-68D6-68B8-372778AA2483}"/>
              </a:ext>
            </a:extLst>
          </p:cNvPr>
          <p:cNvSpPr/>
          <p:nvPr/>
        </p:nvSpPr>
        <p:spPr>
          <a:xfrm>
            <a:off x="4908175" y="3784322"/>
            <a:ext cx="5274931" cy="38752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3657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4D43EC6-2930-6BD1-EDD9-D0C435FE7D01}"/>
              </a:ext>
            </a:extLst>
          </p:cNvPr>
          <p:cNvPicPr>
            <a:picLocks noChangeAspect="1"/>
          </p:cNvPicPr>
          <p:nvPr/>
        </p:nvPicPr>
        <p:blipFill>
          <a:blip r:embed="rId3"/>
          <a:stretch>
            <a:fillRect/>
          </a:stretch>
        </p:blipFill>
        <p:spPr>
          <a:xfrm>
            <a:off x="1285283" y="837116"/>
            <a:ext cx="9621432" cy="5738038"/>
          </a:xfrm>
          <a:prstGeom prst="rect">
            <a:avLst/>
          </a:prstGeom>
        </p:spPr>
      </p:pic>
      <p:sp>
        <p:nvSpPr>
          <p:cNvPr id="7" name="TextBox 6">
            <a:extLst>
              <a:ext uri="{FF2B5EF4-FFF2-40B4-BE49-F238E27FC236}">
                <a16:creationId xmlns:a16="http://schemas.microsoft.com/office/drawing/2014/main" id="{C2237434-560F-B5D2-4364-2C35780A27BA}"/>
              </a:ext>
            </a:extLst>
          </p:cNvPr>
          <p:cNvSpPr txBox="1"/>
          <p:nvPr/>
        </p:nvSpPr>
        <p:spPr>
          <a:xfrm>
            <a:off x="3725596" y="5275944"/>
            <a:ext cx="6098240" cy="830997"/>
          </a:xfrm>
          <a:prstGeom prst="rect">
            <a:avLst/>
          </a:prstGeom>
          <a:solidFill>
            <a:schemeClr val="accent6">
              <a:lumMod val="20000"/>
              <a:lumOff val="80000"/>
            </a:schemeClr>
          </a:solidFill>
        </p:spPr>
        <p:txBody>
          <a:bodyPr wrap="square">
            <a:spAutoFit/>
          </a:bodyPr>
          <a:lstStyle/>
          <a:p>
            <a:pPr algn="l"/>
            <a:r>
              <a:rPr lang="en-US" sz="2400" b="0" i="0" dirty="0">
                <a:solidFill>
                  <a:srgbClr val="16191F"/>
                </a:solidFill>
                <a:effectLst/>
                <a:latin typeface="Amazon Ember"/>
              </a:rPr>
              <a:t>Master username     </a:t>
            </a:r>
            <a:r>
              <a:rPr lang="en-US" sz="2400" b="0" i="0" dirty="0">
                <a:solidFill>
                  <a:srgbClr val="C00000"/>
                </a:solidFill>
                <a:effectLst/>
                <a:latin typeface="Amazon Ember"/>
              </a:rPr>
              <a:t>admin</a:t>
            </a:r>
          </a:p>
          <a:p>
            <a:pPr algn="l"/>
            <a:r>
              <a:rPr lang="en-US" sz="2400" b="0" i="0" dirty="0">
                <a:solidFill>
                  <a:srgbClr val="16191F"/>
                </a:solidFill>
                <a:effectLst/>
                <a:latin typeface="Amazon Ember"/>
              </a:rPr>
              <a:t>Master password      </a:t>
            </a:r>
            <a:r>
              <a:rPr lang="en-US" sz="2400" b="0" i="0" dirty="0">
                <a:solidFill>
                  <a:srgbClr val="C00000"/>
                </a:solidFill>
                <a:effectLst/>
                <a:latin typeface="Amazon Ember"/>
              </a:rPr>
              <a:t>9Uhbt2PsI0oLT6fcIzl3</a:t>
            </a:r>
          </a:p>
        </p:txBody>
      </p:sp>
      <p:sp>
        <p:nvSpPr>
          <p:cNvPr id="10" name="TextBox 9">
            <a:extLst>
              <a:ext uri="{FF2B5EF4-FFF2-40B4-BE49-F238E27FC236}">
                <a16:creationId xmlns:a16="http://schemas.microsoft.com/office/drawing/2014/main" id="{97EA23E3-D689-2DE1-58C1-0EDDA84087B1}"/>
              </a:ext>
            </a:extLst>
          </p:cNvPr>
          <p:cNvSpPr txBox="1"/>
          <p:nvPr/>
        </p:nvSpPr>
        <p:spPr>
          <a:xfrm>
            <a:off x="7953575" y="1636705"/>
            <a:ext cx="4105835" cy="3477875"/>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42. For </a:t>
            </a:r>
            <a:r>
              <a:rPr lang="en-US" sz="2000" b="1" i="0" dirty="0">
                <a:solidFill>
                  <a:srgbClr val="333333"/>
                </a:solidFill>
                <a:effectLst/>
                <a:latin typeface="Open Sans" panose="020B0606030504020204" pitchFamily="34" charset="0"/>
              </a:rPr>
              <a:t>Login</a:t>
            </a:r>
            <a:r>
              <a:rPr lang="en-US" sz="2000" b="0" i="0" dirty="0">
                <a:solidFill>
                  <a:srgbClr val="333333"/>
                </a:solidFill>
                <a:effectLst/>
                <a:latin typeface="Open Sans" panose="020B0606030504020204" pitchFamily="34" charset="0"/>
              </a:rPr>
              <a:t>, enter the username for your DB instance.</a:t>
            </a:r>
          </a:p>
          <a:p>
            <a:pPr lvl="1"/>
            <a:r>
              <a:rPr lang="en-US" sz="2000" b="0" i="0" dirty="0">
                <a:solidFill>
                  <a:srgbClr val="333333"/>
                </a:solidFill>
                <a:effectLst/>
                <a:latin typeface="Open Sans" panose="020B0606030504020204" pitchFamily="34" charset="0"/>
              </a:rPr>
              <a:t> This is also known as the administrator username. The default is </a:t>
            </a:r>
            <a:r>
              <a:rPr lang="en-US" sz="2000" b="1" i="0" dirty="0">
                <a:solidFill>
                  <a:srgbClr val="333333"/>
                </a:solidFill>
                <a:effectLst/>
                <a:latin typeface="Open Sans" panose="020B0606030504020204" pitchFamily="34" charset="0"/>
              </a:rPr>
              <a:t>admin</a:t>
            </a:r>
            <a:r>
              <a:rPr lang="en-US" sz="2000" b="0" i="0" dirty="0">
                <a:solidFill>
                  <a:srgbClr val="333333"/>
                </a:solidFill>
                <a:effectLst/>
                <a:latin typeface="Open Sans" panose="020B0606030504020204" pitchFamily="34" charset="0"/>
              </a:rPr>
              <a:t>.</a:t>
            </a:r>
          </a:p>
          <a:p>
            <a:pPr algn="l">
              <a:buFont typeface="+mj-lt"/>
              <a:buAutoNum type="arabicPeriod" startAt="43"/>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Password</a:t>
            </a:r>
            <a:r>
              <a:rPr lang="en-US" sz="2000" b="0" i="0" dirty="0">
                <a:solidFill>
                  <a:srgbClr val="333333"/>
                </a:solidFill>
                <a:effectLst/>
                <a:latin typeface="Open Sans" panose="020B0606030504020204" pitchFamily="34" charset="0"/>
              </a:rPr>
              <a:t>, enter the password that you copied for your DB instance.</a:t>
            </a:r>
          </a:p>
          <a:p>
            <a:pPr lvl="1"/>
            <a:r>
              <a:rPr lang="en-US" sz="2000" b="0" i="0" dirty="0">
                <a:solidFill>
                  <a:srgbClr val="333333"/>
                </a:solidFill>
                <a:effectLst/>
                <a:latin typeface="Open Sans" panose="020B0606030504020204" pitchFamily="34" charset="0"/>
              </a:rPr>
              <a:t> This is also known as the administrator user password.</a:t>
            </a:r>
          </a:p>
        </p:txBody>
      </p:sp>
      <p:sp>
        <p:nvSpPr>
          <p:cNvPr id="8" name="Rounded Rectangle 7">
            <a:extLst>
              <a:ext uri="{FF2B5EF4-FFF2-40B4-BE49-F238E27FC236}">
                <a16:creationId xmlns:a16="http://schemas.microsoft.com/office/drawing/2014/main" id="{D7D06FCF-5D77-064D-7B5A-C1A66670E27A}"/>
              </a:ext>
            </a:extLst>
          </p:cNvPr>
          <p:cNvSpPr/>
          <p:nvPr/>
        </p:nvSpPr>
        <p:spPr>
          <a:xfrm>
            <a:off x="4356847" y="3096784"/>
            <a:ext cx="3596728" cy="238086"/>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489E2A-CD11-A084-F861-180AC3E8EE59}"/>
              </a:ext>
            </a:extLst>
          </p:cNvPr>
          <p:cNvSpPr/>
          <p:nvPr/>
        </p:nvSpPr>
        <p:spPr>
          <a:xfrm>
            <a:off x="3896831" y="283323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42</a:t>
            </a:r>
          </a:p>
        </p:txBody>
      </p:sp>
      <p:sp>
        <p:nvSpPr>
          <p:cNvPr id="11" name="Rounded Rectangle 10">
            <a:extLst>
              <a:ext uri="{FF2B5EF4-FFF2-40B4-BE49-F238E27FC236}">
                <a16:creationId xmlns:a16="http://schemas.microsoft.com/office/drawing/2014/main" id="{BB1B86CE-59EC-76C3-B0A5-6435D4E298E1}"/>
              </a:ext>
            </a:extLst>
          </p:cNvPr>
          <p:cNvSpPr/>
          <p:nvPr/>
        </p:nvSpPr>
        <p:spPr>
          <a:xfrm>
            <a:off x="5674660" y="3096785"/>
            <a:ext cx="2217830" cy="238086"/>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D1630DAD-9B01-727A-F878-40AEDBC6BA31}"/>
              </a:ext>
            </a:extLst>
          </p:cNvPr>
          <p:cNvSpPr/>
          <p:nvPr/>
        </p:nvSpPr>
        <p:spPr>
          <a:xfrm>
            <a:off x="4347883" y="3302972"/>
            <a:ext cx="3596728" cy="238086"/>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F49380-7B57-A4FD-66CA-98B5350014D7}"/>
              </a:ext>
            </a:extLst>
          </p:cNvPr>
          <p:cNvSpPr/>
          <p:nvPr/>
        </p:nvSpPr>
        <p:spPr>
          <a:xfrm>
            <a:off x="3890683" y="328556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43</a:t>
            </a:r>
          </a:p>
        </p:txBody>
      </p:sp>
      <p:sp>
        <p:nvSpPr>
          <p:cNvPr id="14" name="Rounded Rectangle 13">
            <a:extLst>
              <a:ext uri="{FF2B5EF4-FFF2-40B4-BE49-F238E27FC236}">
                <a16:creationId xmlns:a16="http://schemas.microsoft.com/office/drawing/2014/main" id="{02E0CF48-6DB4-70D3-D4A7-E335F4496D40}"/>
              </a:ext>
            </a:extLst>
          </p:cNvPr>
          <p:cNvSpPr/>
          <p:nvPr/>
        </p:nvSpPr>
        <p:spPr>
          <a:xfrm>
            <a:off x="5665696" y="3302973"/>
            <a:ext cx="2217830" cy="238086"/>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19166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4D43EC6-2930-6BD1-EDD9-D0C435FE7D01}"/>
              </a:ext>
            </a:extLst>
          </p:cNvPr>
          <p:cNvPicPr>
            <a:picLocks noChangeAspect="1"/>
          </p:cNvPicPr>
          <p:nvPr/>
        </p:nvPicPr>
        <p:blipFill>
          <a:blip r:embed="rId3"/>
          <a:stretch>
            <a:fillRect/>
          </a:stretch>
        </p:blipFill>
        <p:spPr>
          <a:xfrm>
            <a:off x="1285283" y="837116"/>
            <a:ext cx="9621432" cy="5738038"/>
          </a:xfrm>
          <a:prstGeom prst="rect">
            <a:avLst/>
          </a:prstGeom>
        </p:spPr>
      </p:pic>
      <p:sp>
        <p:nvSpPr>
          <p:cNvPr id="10" name="TextBox 9">
            <a:extLst>
              <a:ext uri="{FF2B5EF4-FFF2-40B4-BE49-F238E27FC236}">
                <a16:creationId xmlns:a16="http://schemas.microsoft.com/office/drawing/2014/main" id="{97EA23E3-D689-2DE1-58C1-0EDDA84087B1}"/>
              </a:ext>
            </a:extLst>
          </p:cNvPr>
          <p:cNvSpPr txBox="1"/>
          <p:nvPr/>
        </p:nvSpPr>
        <p:spPr>
          <a:xfrm>
            <a:off x="1347873" y="4184352"/>
            <a:ext cx="9489357" cy="2246769"/>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44. Choose </a:t>
            </a:r>
            <a:r>
              <a:rPr lang="en-US" sz="2000" b="1" i="0" dirty="0">
                <a:solidFill>
                  <a:srgbClr val="333333"/>
                </a:solidFill>
                <a:effectLst/>
                <a:latin typeface="Open Sans" panose="020B0606030504020204" pitchFamily="34" charset="0"/>
              </a:rPr>
              <a:t>Connect</a:t>
            </a:r>
            <a:r>
              <a:rPr lang="en-US" sz="2000" b="0" i="0" dirty="0">
                <a:solidFill>
                  <a:srgbClr val="333333"/>
                </a:solidFill>
                <a:effectLst/>
                <a:latin typeface="Open Sans" panose="020B0606030504020204" pitchFamily="34" charset="0"/>
              </a:rPr>
              <a:t>.</a:t>
            </a:r>
          </a:p>
          <a:p>
            <a:pPr lvl="1"/>
            <a:r>
              <a:rPr lang="en-US" sz="2000" b="0" i="0" dirty="0">
                <a:solidFill>
                  <a:srgbClr val="333333"/>
                </a:solidFill>
                <a:effectLst/>
                <a:latin typeface="Open Sans" panose="020B0606030504020204" pitchFamily="34" charset="0"/>
              </a:rPr>
              <a:t>After a few moments, you are connected to your database.</a:t>
            </a:r>
          </a:p>
          <a:p>
            <a:pPr lvl="1"/>
            <a:r>
              <a:rPr lang="en-US" sz="2000" b="0" i="0" dirty="0">
                <a:solidFill>
                  <a:srgbClr val="333333"/>
                </a:solidFill>
                <a:effectLst/>
                <a:latin typeface="Open Sans" panose="020B0606030504020204" pitchFamily="34" charset="0"/>
              </a:rPr>
              <a:t>If the connection does not succeed, repeat Task 4 to update the default security group. When you add the inbound rule, for </a:t>
            </a:r>
            <a:r>
              <a:rPr lang="en-US" sz="2000" b="1" i="0" dirty="0">
                <a:solidFill>
                  <a:srgbClr val="333333"/>
                </a:solidFill>
                <a:effectLst/>
                <a:latin typeface="Open Sans" panose="020B0606030504020204" pitchFamily="34" charset="0"/>
              </a:rPr>
              <a:t>Source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Anywhere</a:t>
            </a:r>
            <a:r>
              <a:rPr lang="en-US" sz="2000" b="0" i="0" dirty="0">
                <a:solidFill>
                  <a:srgbClr val="333333"/>
                </a:solidFill>
                <a:effectLst/>
                <a:latin typeface="Open Sans" panose="020B0606030504020204" pitchFamily="34" charset="0"/>
              </a:rPr>
              <a:t> instead of </a:t>
            </a:r>
            <a:r>
              <a:rPr lang="en-US" sz="2000" b="1" i="0" dirty="0">
                <a:solidFill>
                  <a:srgbClr val="333333"/>
                </a:solidFill>
                <a:effectLst/>
                <a:latin typeface="Open Sans" panose="020B0606030504020204" pitchFamily="34" charset="0"/>
              </a:rPr>
              <a:t>My IP</a:t>
            </a:r>
            <a:r>
              <a:rPr lang="en-US" sz="2000" b="0" i="0" dirty="0">
                <a:solidFill>
                  <a:srgbClr val="333333"/>
                </a:solidFill>
                <a:effectLst/>
                <a:latin typeface="Open Sans" panose="020B0606030504020204" pitchFamily="34" charset="0"/>
              </a:rPr>
              <a:t>. (</a:t>
            </a:r>
            <a:r>
              <a:rPr lang="en-US" sz="2000" b="1" i="0" dirty="0">
                <a:solidFill>
                  <a:srgbClr val="333333"/>
                </a:solidFill>
                <a:effectLst/>
                <a:latin typeface="Open Sans" panose="020B0606030504020204" pitchFamily="34" charset="0"/>
              </a:rPr>
              <a:t>Note:</a:t>
            </a:r>
            <a:r>
              <a:rPr lang="en-US" sz="2000" b="0" i="0" dirty="0">
                <a:solidFill>
                  <a:srgbClr val="333333"/>
                </a:solidFill>
                <a:effectLst/>
                <a:latin typeface="Open Sans" panose="020B0606030504020204" pitchFamily="34" charset="0"/>
              </a:rPr>
              <a:t> Only select </a:t>
            </a:r>
            <a:r>
              <a:rPr lang="en-US" sz="2000" b="1" i="0" dirty="0">
                <a:solidFill>
                  <a:srgbClr val="333333"/>
                </a:solidFill>
                <a:effectLst/>
                <a:latin typeface="Open Sans" panose="020B0606030504020204" pitchFamily="34" charset="0"/>
              </a:rPr>
              <a:t>Anywhere</a:t>
            </a:r>
            <a:r>
              <a:rPr lang="en-US" sz="2000" b="0" i="0" dirty="0">
                <a:solidFill>
                  <a:srgbClr val="333333"/>
                </a:solidFill>
                <a:effectLst/>
                <a:latin typeface="Open Sans" panose="020B0606030504020204" pitchFamily="34" charset="0"/>
              </a:rPr>
              <a:t> for the purpose of this lab. This selection presents a security risk in the real world.)</a:t>
            </a:r>
          </a:p>
        </p:txBody>
      </p:sp>
      <p:sp>
        <p:nvSpPr>
          <p:cNvPr id="7" name="Rounded Rectangle 6">
            <a:extLst>
              <a:ext uri="{FF2B5EF4-FFF2-40B4-BE49-F238E27FC236}">
                <a16:creationId xmlns:a16="http://schemas.microsoft.com/office/drawing/2014/main" id="{C3D1DB5A-DD35-37A2-F3DD-E5D3C8438877}"/>
              </a:ext>
            </a:extLst>
          </p:cNvPr>
          <p:cNvSpPr/>
          <p:nvPr/>
        </p:nvSpPr>
        <p:spPr>
          <a:xfrm>
            <a:off x="5298141" y="3838109"/>
            <a:ext cx="632012" cy="229104"/>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C8A584-27A9-9C27-D1E3-0B4AF9E75D63}"/>
              </a:ext>
            </a:extLst>
          </p:cNvPr>
          <p:cNvSpPr/>
          <p:nvPr/>
        </p:nvSpPr>
        <p:spPr>
          <a:xfrm>
            <a:off x="4840941" y="361001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44</a:t>
            </a:r>
          </a:p>
        </p:txBody>
      </p:sp>
    </p:spTree>
    <p:extLst>
      <p:ext uri="{BB962C8B-B14F-4D97-AF65-F5344CB8AC3E}">
        <p14:creationId xmlns:p14="http://schemas.microsoft.com/office/powerpoint/2010/main" val="23961842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9E80655-9F1A-E962-2488-582FF7EF8DBB}"/>
              </a:ext>
            </a:extLst>
          </p:cNvPr>
          <p:cNvPicPr>
            <a:picLocks noChangeAspect="1"/>
          </p:cNvPicPr>
          <p:nvPr/>
        </p:nvPicPr>
        <p:blipFill>
          <a:blip r:embed="rId3"/>
          <a:stretch>
            <a:fillRect/>
          </a:stretch>
        </p:blipFill>
        <p:spPr>
          <a:xfrm>
            <a:off x="1250576" y="868210"/>
            <a:ext cx="9552489" cy="5694033"/>
          </a:xfrm>
          <a:prstGeom prst="rect">
            <a:avLst/>
          </a:prstGeom>
        </p:spPr>
      </p:pic>
      <p:sp>
        <p:nvSpPr>
          <p:cNvPr id="7" name="Rounded Rectangle 6">
            <a:extLst>
              <a:ext uri="{FF2B5EF4-FFF2-40B4-BE49-F238E27FC236}">
                <a16:creationId xmlns:a16="http://schemas.microsoft.com/office/drawing/2014/main" id="{9CD26E96-F6AF-13A2-AD0D-2EA275BB4685}"/>
              </a:ext>
            </a:extLst>
          </p:cNvPr>
          <p:cNvSpPr/>
          <p:nvPr/>
        </p:nvSpPr>
        <p:spPr>
          <a:xfrm>
            <a:off x="1250575" y="881123"/>
            <a:ext cx="9552489" cy="5681120"/>
          </a:xfrm>
          <a:prstGeom prst="roundRect">
            <a:avLst>
              <a:gd name="adj" fmla="val 69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0072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AA7E9C0-330C-959E-4DE0-1C75C8F3EE49}"/>
              </a:ext>
            </a:extLst>
          </p:cNvPr>
          <p:cNvSpPr txBox="1"/>
          <p:nvPr/>
        </p:nvSpPr>
        <p:spPr>
          <a:xfrm>
            <a:off x="868761" y="1392442"/>
            <a:ext cx="10838329" cy="2677656"/>
          </a:xfrm>
          <a:prstGeom prst="rect">
            <a:avLst/>
          </a:prstGeom>
          <a:solidFill>
            <a:schemeClr val="accent4">
              <a:lumMod val="20000"/>
              <a:lumOff val="80000"/>
            </a:schemeClr>
          </a:solidFill>
        </p:spPr>
        <p:txBody>
          <a:bodyPr wrap="square">
            <a:spAutoFit/>
          </a:bodyPr>
          <a:lstStyle/>
          <a:p>
            <a:pPr algn="l">
              <a:spcAft>
                <a:spcPts val="1200"/>
              </a:spcAft>
            </a:pPr>
            <a:r>
              <a:rPr lang="en-US" sz="2800" b="1" i="0" dirty="0">
                <a:solidFill>
                  <a:srgbClr val="C00000"/>
                </a:solidFill>
                <a:effectLst/>
                <a:latin typeface="Open Sans" panose="020B0606030504020204" pitchFamily="34" charset="0"/>
              </a:rPr>
              <a:t>Task 6. Explore the structure of the relational database</a:t>
            </a:r>
          </a:p>
          <a:p>
            <a:pPr algn="l">
              <a:spcAft>
                <a:spcPts val="1200"/>
              </a:spcAft>
            </a:pPr>
            <a:r>
              <a:rPr lang="en-US" sz="2400" b="0" i="0" dirty="0">
                <a:solidFill>
                  <a:srgbClr val="333333"/>
                </a:solidFill>
                <a:effectLst/>
                <a:latin typeface="Open Sans" panose="020B0606030504020204" pitchFamily="34" charset="0"/>
              </a:rPr>
              <a:t>Great work! You can explore the structure of the relational database by expanding the areas in the </a:t>
            </a:r>
            <a:r>
              <a:rPr lang="en-US" sz="2400" b="1" i="0" dirty="0">
                <a:solidFill>
                  <a:srgbClr val="333333"/>
                </a:solidFill>
                <a:effectLst/>
                <a:latin typeface="Open Sans" panose="020B0606030504020204" pitchFamily="34" charset="0"/>
              </a:rPr>
              <a:t>Object Explorer</a:t>
            </a:r>
            <a:r>
              <a:rPr lang="en-US" sz="2400" b="0" i="0" dirty="0">
                <a:solidFill>
                  <a:srgbClr val="333333"/>
                </a:solidFill>
                <a:effectLst/>
                <a:latin typeface="Open Sans" panose="020B0606030504020204" pitchFamily="34" charset="0"/>
              </a:rPr>
              <a:t> pane.</a:t>
            </a:r>
          </a:p>
          <a:p>
            <a:pPr algn="l">
              <a:spcAft>
                <a:spcPts val="1200"/>
              </a:spcAft>
            </a:pPr>
            <a:r>
              <a:rPr lang="en-US" sz="2400" b="0" i="0" dirty="0">
                <a:solidFill>
                  <a:srgbClr val="333333"/>
                </a:solidFill>
                <a:effectLst/>
                <a:latin typeface="Open Sans" panose="020B0606030504020204" pitchFamily="34" charset="0"/>
              </a:rPr>
              <a:t>You will see that the SQL Server has built-in system databases such as model, </a:t>
            </a:r>
            <a:r>
              <a:rPr lang="en-US" sz="2400" b="0" i="0" dirty="0" err="1">
                <a:solidFill>
                  <a:srgbClr val="333333"/>
                </a:solidFill>
                <a:effectLst/>
                <a:latin typeface="Open Sans" panose="020B0606030504020204" pitchFamily="34" charset="0"/>
              </a:rPr>
              <a:t>msdb</a:t>
            </a:r>
            <a:r>
              <a:rPr lang="en-US" sz="2400" b="0" i="0" dirty="0">
                <a:solidFill>
                  <a:srgbClr val="333333"/>
                </a:solidFill>
                <a:effectLst/>
                <a:latin typeface="Open Sans" panose="020B0606030504020204" pitchFamily="34" charset="0"/>
              </a:rPr>
              <a:t>, and </a:t>
            </a:r>
            <a:r>
              <a:rPr lang="en-US" sz="2400" b="0" i="0" dirty="0" err="1">
                <a:solidFill>
                  <a:srgbClr val="333333"/>
                </a:solidFill>
                <a:effectLst/>
                <a:latin typeface="Open Sans" panose="020B0606030504020204" pitchFamily="34" charset="0"/>
              </a:rPr>
              <a:t>tempdb</a:t>
            </a:r>
            <a:r>
              <a:rPr lang="en-US" sz="2400" b="0" i="0" dirty="0">
                <a:solidFill>
                  <a:srgbClr val="333333"/>
                </a:solidFill>
                <a:effectLst/>
                <a:latin typeface="Open Sans" panose="020B0606030504020204" pitchFamily="34" charset="0"/>
              </a:rPr>
              <a:t>. You can even create a new database if you would like to experiment more.</a:t>
            </a:r>
          </a:p>
        </p:txBody>
      </p:sp>
    </p:spTree>
    <p:extLst>
      <p:ext uri="{BB962C8B-B14F-4D97-AF65-F5344CB8AC3E}">
        <p14:creationId xmlns:p14="http://schemas.microsoft.com/office/powerpoint/2010/main" val="910790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8DE492-8A0D-1B51-22AE-6859913B3BC6}"/>
              </a:ext>
            </a:extLst>
          </p:cNvPr>
          <p:cNvPicPr>
            <a:picLocks noChangeAspect="1"/>
          </p:cNvPicPr>
          <p:nvPr/>
        </p:nvPicPr>
        <p:blipFill>
          <a:blip r:embed="rId2"/>
          <a:stretch>
            <a:fillRect/>
          </a:stretch>
        </p:blipFill>
        <p:spPr>
          <a:xfrm>
            <a:off x="1179930" y="843085"/>
            <a:ext cx="9685294" cy="5753489"/>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AA7E9C0-330C-959E-4DE0-1C75C8F3EE49}"/>
              </a:ext>
            </a:extLst>
          </p:cNvPr>
          <p:cNvSpPr txBox="1"/>
          <p:nvPr/>
        </p:nvSpPr>
        <p:spPr>
          <a:xfrm>
            <a:off x="5580530" y="1757200"/>
            <a:ext cx="6539966" cy="4216539"/>
          </a:xfrm>
          <a:prstGeom prst="rect">
            <a:avLst/>
          </a:prstGeom>
          <a:solidFill>
            <a:schemeClr val="accent4">
              <a:lumMod val="20000"/>
              <a:lumOff val="80000"/>
            </a:schemeClr>
          </a:solidFill>
        </p:spPr>
        <p:txBody>
          <a:bodyPr wrap="square">
            <a:spAutoFit/>
          </a:bodyPr>
          <a:lstStyle/>
          <a:p>
            <a:pPr algn="l">
              <a:spcAft>
                <a:spcPts val="1200"/>
              </a:spcAft>
            </a:pPr>
            <a:r>
              <a:rPr lang="en-US" sz="2800" b="1" i="0" dirty="0">
                <a:solidFill>
                  <a:srgbClr val="C00000"/>
                </a:solidFill>
                <a:effectLst/>
                <a:latin typeface="Open Sans" panose="020B0606030504020204" pitchFamily="34" charset="0"/>
              </a:rPr>
              <a:t>Task 6. Explore the structure of the relational database</a:t>
            </a:r>
          </a:p>
          <a:p>
            <a:pPr algn="l">
              <a:spcAft>
                <a:spcPts val="1200"/>
              </a:spcAft>
            </a:pPr>
            <a:r>
              <a:rPr lang="en-US" sz="2400" b="0" i="0" dirty="0">
                <a:solidFill>
                  <a:srgbClr val="333333"/>
                </a:solidFill>
                <a:effectLst/>
                <a:latin typeface="Open Sans" panose="020B0606030504020204" pitchFamily="34" charset="0"/>
              </a:rPr>
              <a:t>Great work! You can explore the structure of the relational database by expanding the areas in the </a:t>
            </a:r>
            <a:r>
              <a:rPr lang="en-US" sz="2400" b="1" i="0" dirty="0">
                <a:solidFill>
                  <a:srgbClr val="333333"/>
                </a:solidFill>
                <a:effectLst/>
                <a:latin typeface="Open Sans" panose="020B0606030504020204" pitchFamily="34" charset="0"/>
              </a:rPr>
              <a:t>Object Explorer</a:t>
            </a:r>
            <a:r>
              <a:rPr lang="en-US" sz="2400" b="0" i="0" dirty="0">
                <a:solidFill>
                  <a:srgbClr val="333333"/>
                </a:solidFill>
                <a:effectLst/>
                <a:latin typeface="Open Sans" panose="020B0606030504020204" pitchFamily="34" charset="0"/>
              </a:rPr>
              <a:t> pane.</a:t>
            </a:r>
          </a:p>
          <a:p>
            <a:pPr algn="l">
              <a:spcAft>
                <a:spcPts val="1200"/>
              </a:spcAft>
            </a:pPr>
            <a:r>
              <a:rPr lang="en-US" sz="2400" b="0" i="0" dirty="0">
                <a:solidFill>
                  <a:srgbClr val="333333"/>
                </a:solidFill>
                <a:effectLst/>
                <a:latin typeface="Open Sans" panose="020B0606030504020204" pitchFamily="34" charset="0"/>
              </a:rPr>
              <a:t>You will see that the SQL Server has built-in system databases such as model, </a:t>
            </a:r>
            <a:r>
              <a:rPr lang="en-US" sz="2400" b="0" i="0" dirty="0" err="1">
                <a:solidFill>
                  <a:srgbClr val="333333"/>
                </a:solidFill>
                <a:effectLst/>
                <a:latin typeface="Open Sans" panose="020B0606030504020204" pitchFamily="34" charset="0"/>
              </a:rPr>
              <a:t>msdb</a:t>
            </a:r>
            <a:r>
              <a:rPr lang="en-US" sz="2400" b="0" i="0" dirty="0">
                <a:solidFill>
                  <a:srgbClr val="333333"/>
                </a:solidFill>
                <a:effectLst/>
                <a:latin typeface="Open Sans" panose="020B0606030504020204" pitchFamily="34" charset="0"/>
              </a:rPr>
              <a:t>, and </a:t>
            </a:r>
            <a:r>
              <a:rPr lang="en-US" sz="2400" b="0" i="0" dirty="0" err="1">
                <a:solidFill>
                  <a:srgbClr val="333333"/>
                </a:solidFill>
                <a:effectLst/>
                <a:latin typeface="Open Sans" panose="020B0606030504020204" pitchFamily="34" charset="0"/>
              </a:rPr>
              <a:t>tempdb</a:t>
            </a:r>
            <a:r>
              <a:rPr lang="en-US" sz="2400" b="0" i="0" dirty="0">
                <a:solidFill>
                  <a:srgbClr val="333333"/>
                </a:solidFill>
                <a:effectLst/>
                <a:latin typeface="Open Sans" panose="020B0606030504020204" pitchFamily="34" charset="0"/>
              </a:rPr>
              <a:t>. You can even create a new database if you would like to experiment more.</a:t>
            </a:r>
          </a:p>
        </p:txBody>
      </p:sp>
      <p:sp>
        <p:nvSpPr>
          <p:cNvPr id="8" name="Rounded Rectangle 7">
            <a:extLst>
              <a:ext uri="{FF2B5EF4-FFF2-40B4-BE49-F238E27FC236}">
                <a16:creationId xmlns:a16="http://schemas.microsoft.com/office/drawing/2014/main" id="{C484A546-B30C-705B-53E2-BE6A9317FFEE}"/>
              </a:ext>
            </a:extLst>
          </p:cNvPr>
          <p:cNvSpPr/>
          <p:nvPr/>
        </p:nvSpPr>
        <p:spPr>
          <a:xfrm>
            <a:off x="1126142" y="1632791"/>
            <a:ext cx="4225788" cy="4754561"/>
          </a:xfrm>
          <a:prstGeom prst="roundRect">
            <a:avLst>
              <a:gd name="adj" fmla="val 140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6332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109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8AF01D7C-3FDD-3EB1-4A39-522EE2534653}"/>
              </a:ext>
            </a:extLst>
          </p:cNvPr>
          <p:cNvSpPr txBox="1"/>
          <p:nvPr/>
        </p:nvSpPr>
        <p:spPr>
          <a:xfrm>
            <a:off x="672352" y="2163233"/>
            <a:ext cx="11222181" cy="3170099"/>
          </a:xfrm>
          <a:prstGeom prst="rect">
            <a:avLst/>
          </a:prstGeom>
          <a:solidFill>
            <a:schemeClr val="accent4">
              <a:lumMod val="20000"/>
              <a:lumOff val="80000"/>
            </a:schemeClr>
          </a:solidFill>
        </p:spPr>
        <p:txBody>
          <a:bodyPr wrap="square">
            <a:spAutoFit/>
          </a:bodyPr>
          <a:lstStyle/>
          <a:p>
            <a:pPr algn="l"/>
            <a:r>
              <a:rPr lang="en-US" sz="3200" b="1" i="0" dirty="0">
                <a:solidFill>
                  <a:srgbClr val="C00000"/>
                </a:solidFill>
                <a:effectLst/>
                <a:latin typeface="Open Sans" panose="020B0606030504020204" pitchFamily="34" charset="0"/>
              </a:rPr>
              <a:t>Lab complete</a:t>
            </a:r>
          </a:p>
          <a:p>
            <a:pPr algn="l"/>
            <a:r>
              <a:rPr lang="en-US" sz="2400" b="0" i="0" dirty="0">
                <a:solidFill>
                  <a:srgbClr val="333333"/>
                </a:solidFill>
                <a:effectLst/>
                <a:latin typeface="Open Sans" panose="020B0606030504020204" pitchFamily="34" charset="0"/>
              </a:rPr>
              <a:t>Congratulations! You have completed the lab.</a:t>
            </a:r>
          </a:p>
          <a:p>
            <a:pPr algn="l">
              <a:buFont typeface="+mj-lt"/>
              <a:buAutoNum type="arabicPeriod" startAt="45"/>
            </a:pPr>
            <a:r>
              <a:rPr lang="en-US" sz="2400" b="0" i="0" dirty="0">
                <a:solidFill>
                  <a:srgbClr val="333333"/>
                </a:solidFill>
                <a:effectLst/>
                <a:latin typeface="Open Sans" panose="020B0606030504020204" pitchFamily="34" charset="0"/>
              </a:rPr>
              <a:t>Log out of the AWS Management Console.</a:t>
            </a:r>
          </a:p>
          <a:p>
            <a:pPr lvl="1" algn="l"/>
            <a:r>
              <a:rPr lang="en-US" sz="2400" b="0" i="0" dirty="0">
                <a:solidFill>
                  <a:srgbClr val="333333"/>
                </a:solidFill>
                <a:effectLst/>
                <a:latin typeface="Open Sans" panose="020B0606030504020204" pitchFamily="34" charset="0"/>
              </a:rPr>
              <a:t>In the upper-right corner of the page, choose your user name. Your user name begins with </a:t>
            </a:r>
            <a:r>
              <a:rPr lang="en-US" sz="2400" b="1" i="0" dirty="0" err="1">
                <a:solidFill>
                  <a:srgbClr val="333333"/>
                </a:solidFill>
                <a:effectLst/>
                <a:latin typeface="Open Sans" panose="020B0606030504020204" pitchFamily="34" charset="0"/>
              </a:rPr>
              <a:t>voclabs</a:t>
            </a:r>
            <a:r>
              <a:rPr lang="en-US" sz="2400" b="1" i="0" dirty="0">
                <a:solidFill>
                  <a:srgbClr val="333333"/>
                </a:solidFill>
                <a:effectLst/>
                <a:latin typeface="Open Sans" panose="020B0606030504020204" pitchFamily="34" charset="0"/>
              </a:rPr>
              <a:t>/user</a:t>
            </a:r>
            <a:r>
              <a:rPr lang="en-US" sz="2400" b="0" i="0" dirty="0">
                <a:solidFill>
                  <a:srgbClr val="333333"/>
                </a:solidFill>
                <a:effectLst/>
                <a:latin typeface="Open Sans" panose="020B0606030504020204" pitchFamily="34" charset="0"/>
              </a:rPr>
              <a:t>.</a:t>
            </a:r>
          </a:p>
          <a:p>
            <a:pPr lvl="1" algn="l"/>
            <a:r>
              <a:rPr lang="en-US" sz="2400" b="0" i="0" dirty="0">
                <a:solidFill>
                  <a:srgbClr val="333333"/>
                </a:solidFill>
                <a:effectLst/>
                <a:latin typeface="Open Sans" panose="020B0606030504020204" pitchFamily="34" charset="0"/>
              </a:rPr>
              <a:t>Choose </a:t>
            </a:r>
            <a:r>
              <a:rPr lang="en-US" sz="2400" b="1" i="0" dirty="0">
                <a:solidFill>
                  <a:srgbClr val="333333"/>
                </a:solidFill>
                <a:effectLst/>
                <a:latin typeface="Open Sans" panose="020B0606030504020204" pitchFamily="34" charset="0"/>
              </a:rPr>
              <a:t>Sign Out</a:t>
            </a:r>
            <a:r>
              <a:rPr lang="en-US" sz="2400" b="0" i="0" dirty="0">
                <a:solidFill>
                  <a:srgbClr val="333333"/>
                </a:solidFill>
                <a:effectLst/>
                <a:latin typeface="Open Sans" panose="020B0606030504020204" pitchFamily="34" charset="0"/>
              </a:rPr>
              <a:t>.</a:t>
            </a:r>
          </a:p>
          <a:p>
            <a:pPr algn="l">
              <a:buFont typeface="+mj-lt"/>
              <a:buAutoNum type="arabicPeriod" startAt="45"/>
            </a:pPr>
            <a:r>
              <a:rPr lang="en-US" sz="2400" b="0" i="0" dirty="0">
                <a:solidFill>
                  <a:srgbClr val="333333"/>
                </a:solidFill>
                <a:effectLst/>
                <a:latin typeface="Open Sans" panose="020B0606030504020204" pitchFamily="34" charset="0"/>
              </a:rPr>
              <a:t>Choose </a:t>
            </a:r>
            <a:r>
              <a:rPr lang="en-US" sz="2400" b="1" i="0" dirty="0">
                <a:solidFill>
                  <a:srgbClr val="000000"/>
                </a:solidFill>
                <a:effectLst/>
                <a:latin typeface="Open Sans" panose="020B0606030504020204" pitchFamily="34" charset="0"/>
              </a:rPr>
              <a:t>End Lab</a:t>
            </a:r>
            <a:r>
              <a:rPr lang="en-US" sz="2400" b="0" i="0" dirty="0">
                <a:solidFill>
                  <a:srgbClr val="333333"/>
                </a:solidFill>
                <a:effectLst/>
                <a:latin typeface="Open Sans" panose="020B0606030504020204" pitchFamily="34" charset="0"/>
              </a:rPr>
              <a:t> at the top of this page, and then select </a:t>
            </a:r>
            <a:r>
              <a:rPr lang="en-US" sz="2400" b="1" i="0" dirty="0">
                <a:solidFill>
                  <a:schemeClr val="accent5">
                    <a:lumMod val="75000"/>
                  </a:schemeClr>
                </a:solidFill>
                <a:effectLst/>
                <a:latin typeface="Open Sans" panose="020B0606030504020204" pitchFamily="34" charset="0"/>
              </a:rPr>
              <a:t>Yes</a:t>
            </a:r>
            <a:r>
              <a:rPr lang="en-US" sz="2400" b="0" i="0" dirty="0">
                <a:solidFill>
                  <a:srgbClr val="333333"/>
                </a:solidFill>
                <a:effectLst/>
                <a:latin typeface="Open Sans" panose="020B0606030504020204" pitchFamily="34" charset="0"/>
              </a:rPr>
              <a:t> to confirm that you want to end the lab.</a:t>
            </a:r>
          </a:p>
        </p:txBody>
      </p:sp>
    </p:spTree>
    <p:extLst>
      <p:ext uri="{BB962C8B-B14F-4D97-AF65-F5344CB8AC3E}">
        <p14:creationId xmlns:p14="http://schemas.microsoft.com/office/powerpoint/2010/main" val="392067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8" name="Title 1">
            <a:extLst>
              <a:ext uri="{FF2B5EF4-FFF2-40B4-BE49-F238E27FC236}">
                <a16:creationId xmlns:a16="http://schemas.microsoft.com/office/drawing/2014/main" id="{952194C2-7005-0BE0-3018-5D7B743AAB10}"/>
              </a:ext>
            </a:extLst>
          </p:cNvPr>
          <p:cNvSpPr txBox="1">
            <a:spLocks/>
          </p:cNvSpPr>
          <p:nvPr/>
        </p:nvSpPr>
        <p:spPr>
          <a:xfrm>
            <a:off x="484909" y="56101"/>
            <a:ext cx="11222181" cy="684211"/>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4400" dirty="0"/>
              <a:t>Amazon Relational Database Service (RDS)</a:t>
            </a:r>
          </a:p>
        </p:txBody>
      </p:sp>
      <p:pic>
        <p:nvPicPr>
          <p:cNvPr id="13" name="Picture 12">
            <a:extLst>
              <a:ext uri="{FF2B5EF4-FFF2-40B4-BE49-F238E27FC236}">
                <a16:creationId xmlns:a16="http://schemas.microsoft.com/office/drawing/2014/main" id="{C59DAAB9-3B23-258C-4BE5-40A6872E4B5D}"/>
              </a:ext>
            </a:extLst>
          </p:cNvPr>
          <p:cNvPicPr>
            <a:picLocks noChangeAspect="1"/>
          </p:cNvPicPr>
          <p:nvPr/>
        </p:nvPicPr>
        <p:blipFill>
          <a:blip r:embed="rId2"/>
          <a:stretch>
            <a:fillRect/>
          </a:stretch>
        </p:blipFill>
        <p:spPr>
          <a:xfrm>
            <a:off x="696696" y="740312"/>
            <a:ext cx="10798605" cy="5821932"/>
          </a:xfrm>
          <a:prstGeom prst="rect">
            <a:avLst/>
          </a:prstGeom>
        </p:spPr>
      </p:pic>
      <p:sp>
        <p:nvSpPr>
          <p:cNvPr id="6" name="TextBox 5">
            <a:extLst>
              <a:ext uri="{FF2B5EF4-FFF2-40B4-BE49-F238E27FC236}">
                <a16:creationId xmlns:a16="http://schemas.microsoft.com/office/drawing/2014/main" id="{4996433A-BFF2-CBB1-DB00-91A8761631AE}"/>
              </a:ext>
            </a:extLst>
          </p:cNvPr>
          <p:cNvSpPr txBox="1"/>
          <p:nvPr/>
        </p:nvSpPr>
        <p:spPr>
          <a:xfrm>
            <a:off x="2924105" y="6503861"/>
            <a:ext cx="6098240" cy="369332"/>
          </a:xfrm>
          <a:prstGeom prst="rect">
            <a:avLst/>
          </a:prstGeom>
          <a:noFill/>
        </p:spPr>
        <p:txBody>
          <a:bodyPr wrap="square">
            <a:spAutoFit/>
          </a:bodyPr>
          <a:lstStyle/>
          <a:p>
            <a:pPr algn="ctr"/>
            <a:r>
              <a:rPr lang="en-US" dirty="0">
                <a:hlinkClick r:id="rId3"/>
              </a:rPr>
              <a:t>https://aws.amazon.com/rds/</a:t>
            </a:r>
            <a:endParaRPr lang="en-US" dirty="0"/>
          </a:p>
        </p:txBody>
      </p:sp>
    </p:spTree>
    <p:extLst>
      <p:ext uri="{BB962C8B-B14F-4D97-AF65-F5344CB8AC3E}">
        <p14:creationId xmlns:p14="http://schemas.microsoft.com/office/powerpoint/2010/main" val="9027232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110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06DB7E73-6F65-2B26-AE09-A709DBA07184}"/>
              </a:ext>
            </a:extLst>
          </p:cNvPr>
          <p:cNvPicPr>
            <a:picLocks noChangeAspect="1"/>
          </p:cNvPicPr>
          <p:nvPr/>
        </p:nvPicPr>
        <p:blipFill>
          <a:blip r:embed="rId3"/>
          <a:stretch>
            <a:fillRect/>
          </a:stretch>
        </p:blipFill>
        <p:spPr>
          <a:xfrm>
            <a:off x="954740" y="915139"/>
            <a:ext cx="10282518" cy="5587267"/>
          </a:xfrm>
          <a:prstGeom prst="rect">
            <a:avLst/>
          </a:prstGeom>
        </p:spPr>
      </p:pic>
    </p:spTree>
    <p:extLst>
      <p:ext uri="{BB962C8B-B14F-4D97-AF65-F5344CB8AC3E}">
        <p14:creationId xmlns:p14="http://schemas.microsoft.com/office/powerpoint/2010/main" val="29340146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111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9B0F22A-7C40-C3E9-11CF-B9EE0657285B}"/>
              </a:ext>
            </a:extLst>
          </p:cNvPr>
          <p:cNvPicPr>
            <a:picLocks noChangeAspect="1"/>
          </p:cNvPicPr>
          <p:nvPr/>
        </p:nvPicPr>
        <p:blipFill>
          <a:blip r:embed="rId3"/>
          <a:stretch>
            <a:fillRect/>
          </a:stretch>
        </p:blipFill>
        <p:spPr>
          <a:xfrm>
            <a:off x="733126" y="784099"/>
            <a:ext cx="10725746" cy="5791055"/>
          </a:xfrm>
          <a:prstGeom prst="rect">
            <a:avLst/>
          </a:prstGeom>
        </p:spPr>
      </p:pic>
    </p:spTree>
    <p:extLst>
      <p:ext uri="{BB962C8B-B14F-4D97-AF65-F5344CB8AC3E}">
        <p14:creationId xmlns:p14="http://schemas.microsoft.com/office/powerpoint/2010/main" val="22588071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C499-8F36-6395-3994-63C6C1A28357}"/>
              </a:ext>
            </a:extLst>
          </p:cNvPr>
          <p:cNvSpPr>
            <a:spLocks noGrp="1"/>
          </p:cNvSpPr>
          <p:nvPr>
            <p:ph type="title"/>
          </p:nvPr>
        </p:nvSpPr>
        <p:spPr/>
        <p:txBody>
          <a:bodyPr>
            <a:normAutofit fontScale="90000"/>
          </a:bodyPr>
          <a:lstStyle/>
          <a:p>
            <a:r>
              <a:rPr lang="en-US" dirty="0"/>
              <a:t>Module 10 Lab: </a:t>
            </a:r>
            <a:br>
              <a:rPr lang="en-US" dirty="0"/>
            </a:br>
            <a:r>
              <a:rPr lang="en-US" dirty="0"/>
              <a:t>Creating an Amazon RDS Database Instance</a:t>
            </a:r>
          </a:p>
        </p:txBody>
      </p:sp>
      <p:sp>
        <p:nvSpPr>
          <p:cNvPr id="3" name="Content Placeholder 2">
            <a:extLst>
              <a:ext uri="{FF2B5EF4-FFF2-40B4-BE49-F238E27FC236}">
                <a16:creationId xmlns:a16="http://schemas.microsoft.com/office/drawing/2014/main" id="{67395110-3FEA-A494-20EA-B989BB12A83A}"/>
              </a:ext>
            </a:extLst>
          </p:cNvPr>
          <p:cNvSpPr>
            <a:spLocks noGrp="1"/>
          </p:cNvSpPr>
          <p:nvPr>
            <p:ph idx="1"/>
          </p:nvPr>
        </p:nvSpPr>
        <p:spPr/>
        <p:txBody>
          <a:bodyPr>
            <a:normAutofit lnSpcReduction="10000"/>
          </a:bodyPr>
          <a:lstStyle/>
          <a:p>
            <a:pPr marL="320040" indent="-320040"/>
            <a:r>
              <a:rPr lang="en-US" sz="2800" dirty="0"/>
              <a:t>Access the AWS Management Console</a:t>
            </a:r>
          </a:p>
          <a:p>
            <a:pPr marL="320040" indent="-320040"/>
            <a:r>
              <a:rPr lang="en-US" dirty="0"/>
              <a:t>Task 1. </a:t>
            </a:r>
            <a:r>
              <a:rPr lang="en-US" dirty="0">
                <a:solidFill>
                  <a:srgbClr val="C00000"/>
                </a:solidFill>
              </a:rPr>
              <a:t>Set up </a:t>
            </a:r>
            <a:r>
              <a:rPr lang="en-US" dirty="0"/>
              <a:t>an </a:t>
            </a:r>
            <a:r>
              <a:rPr lang="en-US" dirty="0">
                <a:solidFill>
                  <a:srgbClr val="C00000"/>
                </a:solidFill>
              </a:rPr>
              <a:t>RDS DB instance</a:t>
            </a:r>
          </a:p>
          <a:p>
            <a:pPr marL="320040" indent="-320040"/>
            <a:r>
              <a:rPr lang="en-US" dirty="0"/>
              <a:t>Task 2. Download and install </a:t>
            </a:r>
            <a:r>
              <a:rPr lang="en-US" dirty="0">
                <a:solidFill>
                  <a:srgbClr val="C00000"/>
                </a:solidFill>
              </a:rPr>
              <a:t>SQL Server Management Studio</a:t>
            </a:r>
          </a:p>
          <a:p>
            <a:pPr marL="320040" indent="-320040"/>
            <a:r>
              <a:rPr lang="en-US" dirty="0"/>
              <a:t>Task 3. Make your database </a:t>
            </a:r>
            <a:r>
              <a:rPr lang="en-US" dirty="0">
                <a:solidFill>
                  <a:srgbClr val="C00000"/>
                </a:solidFill>
              </a:rPr>
              <a:t>publicly accessible</a:t>
            </a:r>
          </a:p>
          <a:p>
            <a:pPr marL="320040" indent="-320040"/>
            <a:r>
              <a:rPr lang="en-US" dirty="0"/>
              <a:t>Task 4. Update your </a:t>
            </a:r>
            <a:r>
              <a:rPr lang="en-US" dirty="0">
                <a:solidFill>
                  <a:srgbClr val="C00000"/>
                </a:solidFill>
              </a:rPr>
              <a:t>VPC security group</a:t>
            </a:r>
          </a:p>
          <a:p>
            <a:pPr marL="320040" indent="-320040"/>
            <a:r>
              <a:rPr lang="en-US" dirty="0"/>
              <a:t>Task 5. </a:t>
            </a:r>
            <a:r>
              <a:rPr lang="en-US" dirty="0">
                <a:solidFill>
                  <a:srgbClr val="C00000"/>
                </a:solidFill>
              </a:rPr>
              <a:t>Connect</a:t>
            </a:r>
            <a:r>
              <a:rPr lang="en-US" dirty="0"/>
              <a:t> to your </a:t>
            </a:r>
            <a:r>
              <a:rPr lang="en-US" dirty="0">
                <a:solidFill>
                  <a:srgbClr val="C00000"/>
                </a:solidFill>
              </a:rPr>
              <a:t>DB instance</a:t>
            </a:r>
          </a:p>
          <a:p>
            <a:pPr marL="320040" indent="-320040"/>
            <a:r>
              <a:rPr lang="en-US" dirty="0"/>
              <a:t>Task 6. </a:t>
            </a:r>
            <a:r>
              <a:rPr lang="en-US" dirty="0">
                <a:solidFill>
                  <a:srgbClr val="C00000"/>
                </a:solidFill>
              </a:rPr>
              <a:t>Explore</a:t>
            </a:r>
            <a:r>
              <a:rPr lang="en-US" dirty="0"/>
              <a:t> the structure of the </a:t>
            </a:r>
            <a:r>
              <a:rPr lang="en-US" dirty="0">
                <a:solidFill>
                  <a:srgbClr val="C00000"/>
                </a:solidFill>
              </a:rPr>
              <a:t>relational database</a:t>
            </a:r>
          </a:p>
          <a:p>
            <a:pPr marL="320040" indent="-320040"/>
            <a:r>
              <a:rPr lang="en-US" sz="2800" dirty="0"/>
              <a:t>Lab complete</a:t>
            </a:r>
          </a:p>
        </p:txBody>
      </p:sp>
      <p:sp>
        <p:nvSpPr>
          <p:cNvPr id="4" name="Slide Number Placeholder 3">
            <a:extLst>
              <a:ext uri="{FF2B5EF4-FFF2-40B4-BE49-F238E27FC236}">
                <a16:creationId xmlns:a16="http://schemas.microsoft.com/office/drawing/2014/main" id="{CD966A9B-73D9-BC9A-A1AA-690F5655CFC8}"/>
              </a:ext>
            </a:extLst>
          </p:cNvPr>
          <p:cNvSpPr>
            <a:spLocks noGrp="1"/>
          </p:cNvSpPr>
          <p:nvPr>
            <p:ph type="sldNum" sz="quarter" idx="12"/>
          </p:nvPr>
        </p:nvSpPr>
        <p:spPr/>
        <p:txBody>
          <a:bodyPr/>
          <a:lstStyle/>
          <a:p>
            <a:fld id="{5D6FF71F-CF6A-4C46-8F9B-61D49EEA70E3}" type="slidenum">
              <a:rPr lang="en-US" smtClean="0"/>
              <a:t>112</a:t>
            </a:fld>
            <a:endParaRPr lang="en-US"/>
          </a:p>
        </p:txBody>
      </p:sp>
      <p:sp>
        <p:nvSpPr>
          <p:cNvPr id="5" name="TextBox 4">
            <a:extLst>
              <a:ext uri="{FF2B5EF4-FFF2-40B4-BE49-F238E27FC236}">
                <a16:creationId xmlns:a16="http://schemas.microsoft.com/office/drawing/2014/main" id="{300ED39D-DBE6-A80E-4D5E-4AEFBB74CDAA}"/>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1DCB912-FADB-8F3D-1002-4847AB146140}"/>
              </a:ext>
            </a:extLst>
          </p:cNvPr>
          <p:cNvPicPr>
            <a:picLocks noChangeAspect="1"/>
          </p:cNvPicPr>
          <p:nvPr/>
        </p:nvPicPr>
        <p:blipFill>
          <a:blip r:embed="rId3"/>
          <a:stretch>
            <a:fillRect/>
          </a:stretch>
        </p:blipFill>
        <p:spPr>
          <a:xfrm>
            <a:off x="131532" y="164924"/>
            <a:ext cx="1062268" cy="269108"/>
          </a:xfrm>
          <a:prstGeom prst="rect">
            <a:avLst/>
          </a:prstGeom>
        </p:spPr>
      </p:pic>
    </p:spTree>
    <p:extLst>
      <p:ext uri="{BB962C8B-B14F-4D97-AF65-F5344CB8AC3E}">
        <p14:creationId xmlns:p14="http://schemas.microsoft.com/office/powerpoint/2010/main" val="20207029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Summary</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a:xfrm>
            <a:off x="309715" y="1615044"/>
            <a:ext cx="11491099" cy="4738255"/>
          </a:xfrm>
        </p:spPr>
        <p:txBody>
          <a:bodyPr>
            <a:normAutofit lnSpcReduction="10000"/>
          </a:bodyPr>
          <a:lstStyle/>
          <a:p>
            <a:pPr marL="320040" indent="-320040"/>
            <a:r>
              <a:rPr lang="en-US" altLang="zh-TW" sz="4400" dirty="0">
                <a:solidFill>
                  <a:srgbClr val="C00000"/>
                </a:solidFill>
              </a:rPr>
              <a:t>AWS RDS: Lab 10</a:t>
            </a:r>
            <a:br>
              <a:rPr lang="en-US" altLang="zh-TW" sz="4400" dirty="0">
                <a:solidFill>
                  <a:srgbClr val="C00000"/>
                </a:solidFill>
              </a:rPr>
            </a:br>
            <a:r>
              <a:rPr lang="en-US" altLang="zh-TW" sz="4400" dirty="0">
                <a:solidFill>
                  <a:srgbClr val="C00000"/>
                </a:solidFill>
              </a:rPr>
              <a:t>Creating an Amazon RDS Database Instance</a:t>
            </a:r>
          </a:p>
          <a:p>
            <a:pPr marL="777240" lvl="1" indent="-320040"/>
            <a:r>
              <a:rPr lang="en-US" altLang="zh-TW" sz="3600" dirty="0">
                <a:solidFill>
                  <a:srgbClr val="C00000"/>
                </a:solidFill>
              </a:rPr>
              <a:t>AWS Academy Introduction to Cloud: Semester 1</a:t>
            </a:r>
          </a:p>
          <a:p>
            <a:pPr marL="777240" lvl="1" indent="-320040"/>
            <a:r>
              <a:rPr lang="en-US" altLang="zh-TW" sz="4000" dirty="0">
                <a:solidFill>
                  <a:srgbClr val="C00000"/>
                </a:solidFill>
              </a:rPr>
              <a:t>Module 10: Databases</a:t>
            </a:r>
          </a:p>
          <a:p>
            <a:pPr marL="777240" lvl="1" indent="-320040"/>
            <a:r>
              <a:rPr lang="en-US" altLang="zh-TW" sz="4000" dirty="0">
                <a:solidFill>
                  <a:srgbClr val="C00000"/>
                </a:solidFill>
              </a:rPr>
              <a:t>Lab 10 - RDS</a:t>
            </a:r>
          </a:p>
          <a:p>
            <a:pPr marL="1234440" lvl="2" indent="-320040"/>
            <a:r>
              <a:rPr lang="en-US" altLang="zh-TW" sz="3600" dirty="0">
                <a:solidFill>
                  <a:srgbClr val="C00000"/>
                </a:solidFill>
              </a:rPr>
              <a:t>Module 10 Lab: Creating an Amazon RDS Database Instance</a:t>
            </a:r>
            <a:endParaRPr lang="en-US" sz="3600" dirty="0"/>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113</a:t>
            </a:fld>
            <a:endParaRPr lang="en-US"/>
          </a:p>
        </p:txBody>
      </p:sp>
    </p:spTree>
    <p:extLst>
      <p:ext uri="{BB962C8B-B14F-4D97-AF65-F5344CB8AC3E}">
        <p14:creationId xmlns:p14="http://schemas.microsoft.com/office/powerpoint/2010/main" val="13538096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CD9D-B851-D443-9A34-15E5DDBC3868}"/>
              </a:ext>
            </a:extLst>
          </p:cNvPr>
          <p:cNvSpPr>
            <a:spLocks noGrp="1"/>
          </p:cNvSpPr>
          <p:nvPr>
            <p:ph idx="1"/>
          </p:nvPr>
        </p:nvSpPr>
        <p:spPr>
          <a:xfrm>
            <a:off x="1245704" y="1062318"/>
            <a:ext cx="9687339" cy="5618490"/>
          </a:xfrm>
        </p:spPr>
        <p:txBody>
          <a:bodyPr>
            <a:normAutofit fontScale="70000" lnSpcReduction="20000"/>
          </a:bodyPr>
          <a:lstStyle/>
          <a:p>
            <a:r>
              <a:rPr lang="en-US" dirty="0">
                <a:hlinkClick r:id="rId2"/>
              </a:rPr>
              <a:t>https://aws.amazon.com/certification/</a:t>
            </a:r>
          </a:p>
          <a:p>
            <a:r>
              <a:rPr lang="en-US" dirty="0">
                <a:hlinkClick r:id="rId3"/>
              </a:rPr>
              <a:t>https://www.aws.training/</a:t>
            </a:r>
            <a:endParaRPr lang="en-US" dirty="0">
              <a:hlinkClick r:id="rId2"/>
            </a:endParaRPr>
          </a:p>
          <a:p>
            <a:r>
              <a:rPr lang="en-US" dirty="0">
                <a:hlinkClick r:id="rId2"/>
              </a:rPr>
              <a:t>https://aws.amazon.com/training/awsacademy/</a:t>
            </a:r>
            <a:endParaRPr lang="en-US" dirty="0"/>
          </a:p>
          <a:p>
            <a:r>
              <a:rPr lang="en-US" dirty="0">
                <a:hlinkClick r:id="rId4"/>
              </a:rPr>
              <a:t>https://aws.amazon.com/education/awseducate/</a:t>
            </a:r>
            <a:endParaRPr lang="en-US" dirty="0"/>
          </a:p>
          <a:p>
            <a:r>
              <a:rPr lang="en-US" dirty="0">
                <a:solidFill>
                  <a:srgbClr val="C00000"/>
                </a:solidFill>
              </a:rPr>
              <a:t>AWS Academy Introduction to Cloud: Semester 1</a:t>
            </a:r>
          </a:p>
          <a:p>
            <a:pPr lvl="1"/>
            <a:r>
              <a:rPr lang="en-US" dirty="0">
                <a:hlinkClick r:id="rId5"/>
              </a:rPr>
              <a:t>https://awsacademy.instructure.com/courses/18745</a:t>
            </a:r>
            <a:endParaRPr lang="en-US" dirty="0"/>
          </a:p>
          <a:p>
            <a:r>
              <a:rPr lang="en-US" b="1" dirty="0">
                <a:solidFill>
                  <a:srgbClr val="C00000"/>
                </a:solidFill>
              </a:rPr>
              <a:t>AWS Certified Cloud Practitioner</a:t>
            </a:r>
          </a:p>
          <a:p>
            <a:pPr lvl="1"/>
            <a:r>
              <a:rPr lang="en-US" sz="2300" dirty="0">
                <a:hlinkClick r:id="rId6"/>
              </a:rPr>
              <a:t>https://aws.amazon.com/certification/certified-cloud-practitioner/</a:t>
            </a:r>
            <a:endParaRPr lang="en-US" sz="2300" dirty="0"/>
          </a:p>
          <a:p>
            <a:r>
              <a:rPr lang="en-US" b="1" dirty="0">
                <a:solidFill>
                  <a:srgbClr val="C00000"/>
                </a:solidFill>
              </a:rPr>
              <a:t>AWS Certified Solutions Architect – Associate</a:t>
            </a:r>
            <a:r>
              <a:rPr lang="en-US" dirty="0"/>
              <a:t>	</a:t>
            </a:r>
          </a:p>
          <a:p>
            <a:pPr lvl="1"/>
            <a:r>
              <a:rPr lang="en-US" sz="2300" dirty="0">
                <a:hlinkClick r:id="rId7"/>
              </a:rPr>
              <a:t>https://aws.amazon.com/certification/certified-solutions-architect-associate/</a:t>
            </a:r>
            <a:endParaRPr lang="en-US" b="1" dirty="0"/>
          </a:p>
          <a:p>
            <a:r>
              <a:rPr lang="en-US" b="1" dirty="0"/>
              <a:t>AWS Cloud Practitioner Essentials (Second Edition)</a:t>
            </a:r>
            <a:endParaRPr lang="en-US" dirty="0"/>
          </a:p>
          <a:p>
            <a:pPr lvl="1"/>
            <a:r>
              <a:rPr lang="en-US" sz="2300" dirty="0">
                <a:hlinkClick r:id="rId8"/>
              </a:rPr>
              <a:t>https://aws.amazon.com/training/course-descriptions/cloud-practitioner-essentials/</a:t>
            </a:r>
            <a:endParaRPr lang="en-US" sz="2300" dirty="0"/>
          </a:p>
          <a:p>
            <a:r>
              <a:rPr lang="en-US" b="1" dirty="0"/>
              <a:t>Architecting on AWS</a:t>
            </a:r>
            <a:endParaRPr lang="en-US" dirty="0"/>
          </a:p>
          <a:p>
            <a:pPr lvl="1"/>
            <a:r>
              <a:rPr lang="en-US" sz="2300" dirty="0">
                <a:hlinkClick r:id="rId9"/>
              </a:rPr>
              <a:t>https://aws.amazon.com/training/course-descriptions/architect/</a:t>
            </a:r>
            <a:endParaRPr lang="en-US" sz="2300" dirty="0"/>
          </a:p>
        </p:txBody>
      </p:sp>
      <p:sp>
        <p:nvSpPr>
          <p:cNvPr id="4" name="Slide Number Placeholder 3">
            <a:extLst>
              <a:ext uri="{FF2B5EF4-FFF2-40B4-BE49-F238E27FC236}">
                <a16:creationId xmlns:a16="http://schemas.microsoft.com/office/drawing/2014/main" id="{B191FFF4-2396-E746-8782-B79C947854F8}"/>
              </a:ext>
            </a:extLst>
          </p:cNvPr>
          <p:cNvSpPr>
            <a:spLocks noGrp="1"/>
          </p:cNvSpPr>
          <p:nvPr>
            <p:ph type="sldNum" sz="quarter" idx="12"/>
          </p:nvPr>
        </p:nvSpPr>
        <p:spPr/>
        <p:txBody>
          <a:bodyPr/>
          <a:lstStyle/>
          <a:p>
            <a:fld id="{5D6FF71F-CF6A-4C46-8F9B-61D49EEA70E3}" type="slidenum">
              <a:rPr lang="en-US" smtClean="0"/>
              <a:t>114</a:t>
            </a:fld>
            <a:endParaRPr lang="en-US"/>
          </a:p>
        </p:txBody>
      </p:sp>
      <p:sp>
        <p:nvSpPr>
          <p:cNvPr id="7" name="Title 1">
            <a:extLst>
              <a:ext uri="{FF2B5EF4-FFF2-40B4-BE49-F238E27FC236}">
                <a16:creationId xmlns:a16="http://schemas.microsoft.com/office/drawing/2014/main" id="{1207E341-5024-9C43-B666-A5B2FE8771C0}"/>
              </a:ext>
            </a:extLst>
          </p:cNvPr>
          <p:cNvSpPr>
            <a:spLocks noGrp="1"/>
          </p:cNvSpPr>
          <p:nvPr>
            <p:ph type="title"/>
          </p:nvPr>
        </p:nvSpPr>
        <p:spPr>
          <a:xfrm>
            <a:off x="838200" y="121024"/>
            <a:ext cx="10515600" cy="798834"/>
          </a:xfrm>
        </p:spPr>
        <p:txBody>
          <a:bodyPr vert="horz" lIns="91440" tIns="45720" rIns="91440" bIns="45720" rtlCol="0" anchor="ctr">
            <a:normAutofit fontScale="90000"/>
          </a:bodyPr>
          <a:lstStyle/>
          <a:p>
            <a:r>
              <a:rPr lang="en-US" altLang="zh-TW" dirty="0">
                <a:latin typeface="Calibri" panose="020F0502020204030204" pitchFamily="34" charset="0"/>
                <a:ea typeface="標楷體" pitchFamily="65" charset="-120"/>
                <a:cs typeface="Calibri" panose="020F0502020204030204" pitchFamily="34" charset="0"/>
              </a:rPr>
              <a:t>References</a:t>
            </a:r>
          </a:p>
        </p:txBody>
      </p:sp>
      <p:pic>
        <p:nvPicPr>
          <p:cNvPr id="8" name="Picture 7">
            <a:extLst>
              <a:ext uri="{FF2B5EF4-FFF2-40B4-BE49-F238E27FC236}">
                <a16:creationId xmlns:a16="http://schemas.microsoft.com/office/drawing/2014/main" id="{4DDBFFD6-3B99-CF4D-9603-6253BE83172B}"/>
              </a:ext>
            </a:extLst>
          </p:cNvPr>
          <p:cNvPicPr>
            <a:picLocks noChangeAspect="1"/>
          </p:cNvPicPr>
          <p:nvPr/>
        </p:nvPicPr>
        <p:blipFill>
          <a:blip r:embed="rId10"/>
          <a:stretch>
            <a:fillRect/>
          </a:stretch>
        </p:blipFill>
        <p:spPr>
          <a:xfrm>
            <a:off x="11072392" y="117339"/>
            <a:ext cx="976854" cy="247470"/>
          </a:xfrm>
          <a:prstGeom prst="rect">
            <a:avLst/>
          </a:prstGeom>
        </p:spPr>
      </p:pic>
      <p:pic>
        <p:nvPicPr>
          <p:cNvPr id="9" name="Picture 8">
            <a:extLst>
              <a:ext uri="{FF2B5EF4-FFF2-40B4-BE49-F238E27FC236}">
                <a16:creationId xmlns:a16="http://schemas.microsoft.com/office/drawing/2014/main" id="{0CAC1D54-53D0-9E4B-9C50-D8AAC55585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150" y="177192"/>
            <a:ext cx="819132" cy="528472"/>
          </a:xfrm>
          <a:prstGeom prst="rect">
            <a:avLst/>
          </a:prstGeom>
        </p:spPr>
      </p:pic>
      <p:pic>
        <p:nvPicPr>
          <p:cNvPr id="10" name="Picture 9">
            <a:extLst>
              <a:ext uri="{FF2B5EF4-FFF2-40B4-BE49-F238E27FC236}">
                <a16:creationId xmlns:a16="http://schemas.microsoft.com/office/drawing/2014/main" id="{4E23BAF2-D564-0741-99D7-B7259D23DD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042" y="793573"/>
            <a:ext cx="821019" cy="200123"/>
          </a:xfrm>
          <a:prstGeom prst="rect">
            <a:avLst/>
          </a:prstGeom>
        </p:spPr>
      </p:pic>
    </p:spTree>
    <p:extLst>
      <p:ext uri="{BB962C8B-B14F-4D97-AF65-F5344CB8AC3E}">
        <p14:creationId xmlns:p14="http://schemas.microsoft.com/office/powerpoint/2010/main" val="2621281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7D42-C071-0746-9E64-B1C0514B91D2}"/>
              </a:ext>
            </a:extLst>
          </p:cNvPr>
          <p:cNvSpPr>
            <a:spLocks noGrp="1"/>
          </p:cNvSpPr>
          <p:nvPr>
            <p:ph type="ctrTitle"/>
          </p:nvPr>
        </p:nvSpPr>
        <p:spPr>
          <a:xfrm>
            <a:off x="493149" y="1497105"/>
            <a:ext cx="11305310" cy="1918810"/>
          </a:xfrm>
        </p:spPr>
        <p:txBody>
          <a:bodyPr>
            <a:normAutofit/>
          </a:bodyPr>
          <a:lstStyle/>
          <a:p>
            <a:pPr>
              <a:lnSpc>
                <a:spcPct val="100000"/>
              </a:lnSpc>
            </a:pP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AWS Relational Database Service (RDS): Lab 10</a:t>
            </a:r>
            <a:b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br>
            <a:r>
              <a:rPr lang="en-US" altLang="zh-TW" sz="4400" dirty="0">
                <a:solidFill>
                  <a:srgbClr val="C00000"/>
                </a:solidFill>
                <a:latin typeface="Calibri" panose="020F0502020204030204" pitchFamily="34" charset="0"/>
                <a:ea typeface="Heiti TC Medium" pitchFamily="2" charset="-128"/>
                <a:cs typeface="Calibri" panose="020F0502020204030204" pitchFamily="34" charset="0"/>
              </a:rPr>
              <a:t>Creating an Amazon RDS Database Instance</a:t>
            </a:r>
            <a:endParaRPr lang="en-US" sz="4000" dirty="0">
              <a:solidFill>
                <a:srgbClr val="C00000"/>
              </a:solidFill>
              <a:latin typeface="Calibri" panose="020F0502020204030204" pitchFamily="34" charset="0"/>
              <a:ea typeface="Heiti TC Medium" pitchFamily="2"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61075702-275C-EC48-88A7-DE704319104B}"/>
              </a:ext>
            </a:extLst>
          </p:cNvPr>
          <p:cNvSpPr>
            <a:spLocks noGrp="1"/>
          </p:cNvSpPr>
          <p:nvPr>
            <p:ph type="sldNum" sz="quarter" idx="12"/>
          </p:nvPr>
        </p:nvSpPr>
        <p:spPr/>
        <p:txBody>
          <a:bodyPr/>
          <a:lstStyle/>
          <a:p>
            <a:fld id="{5D6FF71F-CF6A-4C46-8F9B-61D49EEA70E3}" type="slidenum">
              <a:rPr lang="en-US" smtClean="0"/>
              <a:t>115</a:t>
            </a:fld>
            <a:endParaRPr lang="en-US"/>
          </a:p>
        </p:txBody>
      </p:sp>
      <p:pic>
        <p:nvPicPr>
          <p:cNvPr id="6" name="Picture 4" descr="http://mail.tku.edu.tw/myday/images/Myday_Photo.jpg">
            <a:extLst>
              <a:ext uri="{FF2B5EF4-FFF2-40B4-BE49-F238E27FC236}">
                <a16:creationId xmlns:a16="http://schemas.microsoft.com/office/drawing/2014/main" id="{B70FF53B-DC87-8947-814D-5F9D6A8FEBF0}"/>
              </a:ext>
            </a:extLst>
          </p:cNvPr>
          <p:cNvPicPr>
            <a:picLocks noChangeAspect="1" noChangeArrowheads="1"/>
          </p:cNvPicPr>
          <p:nvPr/>
        </p:nvPicPr>
        <p:blipFill>
          <a:blip r:embed="rId2" cstate="print"/>
          <a:srcRect l="10527" t="1544" r="10527" b="25148"/>
          <a:stretch>
            <a:fillRect/>
          </a:stretch>
        </p:blipFill>
        <p:spPr bwMode="auto">
          <a:xfrm>
            <a:off x="1293466" y="4467459"/>
            <a:ext cx="1061722" cy="1314513"/>
          </a:xfrm>
          <a:prstGeom prst="rect">
            <a:avLst/>
          </a:prstGeom>
          <a:noFill/>
        </p:spPr>
      </p:pic>
      <p:pic>
        <p:nvPicPr>
          <p:cNvPr id="7" name="Picture 6">
            <a:extLst>
              <a:ext uri="{FF2B5EF4-FFF2-40B4-BE49-F238E27FC236}">
                <a16:creationId xmlns:a16="http://schemas.microsoft.com/office/drawing/2014/main" id="{CF23D206-BC99-514C-B5C0-F6D5C1296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7C060C21-0FBF-B146-9B75-B6BC75ABE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8086" y="811230"/>
            <a:ext cx="964282" cy="235043"/>
          </a:xfrm>
          <a:prstGeom prst="rect">
            <a:avLst/>
          </a:prstGeom>
        </p:spPr>
      </p:pic>
      <p:pic>
        <p:nvPicPr>
          <p:cNvPr id="12" name="Picture 11">
            <a:extLst>
              <a:ext uri="{FF2B5EF4-FFF2-40B4-BE49-F238E27FC236}">
                <a16:creationId xmlns:a16="http://schemas.microsoft.com/office/drawing/2014/main" id="{747B0886-1BC9-EB4E-BC19-DB63E8DC712A}"/>
              </a:ext>
            </a:extLst>
          </p:cNvPr>
          <p:cNvPicPr>
            <a:picLocks noChangeAspect="1"/>
          </p:cNvPicPr>
          <p:nvPr/>
        </p:nvPicPr>
        <p:blipFill>
          <a:blip r:embed="rId5"/>
          <a:stretch>
            <a:fillRect/>
          </a:stretch>
        </p:blipFill>
        <p:spPr>
          <a:xfrm>
            <a:off x="11316105" y="5976255"/>
            <a:ext cx="791692" cy="791692"/>
          </a:xfrm>
          <a:prstGeom prst="rect">
            <a:avLst/>
          </a:prstGeom>
        </p:spPr>
      </p:pic>
      <p:pic>
        <p:nvPicPr>
          <p:cNvPr id="13" name="Picture 12">
            <a:extLst>
              <a:ext uri="{FF2B5EF4-FFF2-40B4-BE49-F238E27FC236}">
                <a16:creationId xmlns:a16="http://schemas.microsoft.com/office/drawing/2014/main" id="{825AFF68-55EF-E644-899B-629CA3F69F7D}"/>
              </a:ext>
            </a:extLst>
          </p:cNvPr>
          <p:cNvPicPr>
            <a:picLocks noChangeAspect="1"/>
          </p:cNvPicPr>
          <p:nvPr/>
        </p:nvPicPr>
        <p:blipFill>
          <a:blip r:embed="rId6"/>
          <a:stretch>
            <a:fillRect/>
          </a:stretch>
        </p:blipFill>
        <p:spPr>
          <a:xfrm>
            <a:off x="447662" y="4869076"/>
            <a:ext cx="421513" cy="511280"/>
          </a:xfrm>
          <a:prstGeom prst="rect">
            <a:avLst/>
          </a:prstGeom>
        </p:spPr>
      </p:pic>
      <p:pic>
        <p:nvPicPr>
          <p:cNvPr id="14" name="Picture 13">
            <a:extLst>
              <a:ext uri="{FF2B5EF4-FFF2-40B4-BE49-F238E27FC236}">
                <a16:creationId xmlns:a16="http://schemas.microsoft.com/office/drawing/2014/main" id="{210AD5AA-B6EC-A04D-81ED-A4C974583826}"/>
              </a:ext>
            </a:extLst>
          </p:cNvPr>
          <p:cNvPicPr>
            <a:picLocks noChangeAspect="1"/>
          </p:cNvPicPr>
          <p:nvPr/>
        </p:nvPicPr>
        <p:blipFill>
          <a:blip r:embed="rId7"/>
          <a:stretch>
            <a:fillRect/>
          </a:stretch>
        </p:blipFill>
        <p:spPr>
          <a:xfrm>
            <a:off x="152647" y="5301392"/>
            <a:ext cx="511280" cy="511280"/>
          </a:xfrm>
          <a:prstGeom prst="rect">
            <a:avLst/>
          </a:prstGeom>
        </p:spPr>
      </p:pic>
      <p:pic>
        <p:nvPicPr>
          <p:cNvPr id="15" name="Picture 14">
            <a:extLst>
              <a:ext uri="{FF2B5EF4-FFF2-40B4-BE49-F238E27FC236}">
                <a16:creationId xmlns:a16="http://schemas.microsoft.com/office/drawing/2014/main" id="{34598370-D331-5E4F-99AD-2E8F20E16BFC}"/>
              </a:ext>
            </a:extLst>
          </p:cNvPr>
          <p:cNvPicPr>
            <a:picLocks noChangeAspect="1"/>
          </p:cNvPicPr>
          <p:nvPr/>
        </p:nvPicPr>
        <p:blipFill>
          <a:blip r:embed="rId8"/>
          <a:stretch>
            <a:fillRect/>
          </a:stretch>
        </p:blipFill>
        <p:spPr>
          <a:xfrm>
            <a:off x="652842" y="5296698"/>
            <a:ext cx="511280" cy="511280"/>
          </a:xfrm>
          <a:prstGeom prst="rect">
            <a:avLst/>
          </a:prstGeom>
        </p:spPr>
      </p:pic>
      <p:pic>
        <p:nvPicPr>
          <p:cNvPr id="16" name="Picture 15">
            <a:extLst>
              <a:ext uri="{FF2B5EF4-FFF2-40B4-BE49-F238E27FC236}">
                <a16:creationId xmlns:a16="http://schemas.microsoft.com/office/drawing/2014/main" id="{5CB14793-FA5C-C64B-8D83-F964E12EC4AE}"/>
              </a:ext>
            </a:extLst>
          </p:cNvPr>
          <p:cNvPicPr>
            <a:picLocks noChangeAspect="1"/>
          </p:cNvPicPr>
          <p:nvPr/>
        </p:nvPicPr>
        <p:blipFill>
          <a:blip r:embed="rId9"/>
          <a:stretch>
            <a:fillRect/>
          </a:stretch>
        </p:blipFill>
        <p:spPr>
          <a:xfrm>
            <a:off x="210309" y="4397487"/>
            <a:ext cx="953813" cy="430151"/>
          </a:xfrm>
          <a:prstGeom prst="rect">
            <a:avLst/>
          </a:prstGeom>
        </p:spPr>
      </p:pic>
      <p:sp>
        <p:nvSpPr>
          <p:cNvPr id="22" name="Subtitle 2">
            <a:extLst>
              <a:ext uri="{FF2B5EF4-FFF2-40B4-BE49-F238E27FC236}">
                <a16:creationId xmlns:a16="http://schemas.microsoft.com/office/drawing/2014/main" id="{2C23060F-0A47-D24C-9F7A-0C2FB4D1A2E2}"/>
              </a:ext>
            </a:extLst>
          </p:cNvPr>
          <p:cNvSpPr>
            <a:spLocks noGrp="1"/>
          </p:cNvSpPr>
          <p:nvPr>
            <p:ph type="subTitle" idx="1"/>
          </p:nvPr>
        </p:nvSpPr>
        <p:spPr>
          <a:xfrm>
            <a:off x="2252861" y="4265091"/>
            <a:ext cx="7686279" cy="2659848"/>
          </a:xfrm>
        </p:spPr>
        <p:txBody>
          <a:bodyPr>
            <a:normAutofit fontScale="25000" lnSpcReduction="20000"/>
          </a:bodyPr>
          <a:lstStyle/>
          <a:p>
            <a:pPr algn="ctr">
              <a:lnSpc>
                <a:spcPct val="120000"/>
              </a:lnSpc>
              <a:spcBef>
                <a:spcPts val="0"/>
              </a:spcBef>
            </a:pPr>
            <a:r>
              <a:rPr lang="zh-TW" altLang="en-US" sz="14400" b="1" dirty="0">
                <a:solidFill>
                  <a:srgbClr val="898989"/>
                </a:solidFill>
                <a:latin typeface="HEITI TC MEDIUM" pitchFamily="2" charset="-128"/>
                <a:ea typeface="HEITI TC MEDIUM" pitchFamily="2" charset="-128"/>
                <a:hlinkClick r:id="rId10"/>
              </a:rPr>
              <a:t>戴敏育</a:t>
            </a:r>
            <a:r>
              <a:rPr lang="en-US" altLang="zh-TW" sz="14400" b="1" dirty="0">
                <a:solidFill>
                  <a:srgbClr val="898989"/>
                </a:solidFill>
                <a:latin typeface="HEITI TC MEDIUM" pitchFamily="2" charset="-128"/>
                <a:ea typeface="HEITI TC MEDIUM" pitchFamily="2" charset="-128"/>
              </a:rPr>
              <a:t> </a:t>
            </a:r>
            <a:r>
              <a:rPr lang="zh-TW" altLang="en-US" sz="14400" dirty="0">
                <a:solidFill>
                  <a:schemeClr val="accent1"/>
                </a:solidFill>
                <a:latin typeface="Heiti TC Medium" pitchFamily="2" charset="-128"/>
                <a:ea typeface="Heiti TC Medium" pitchFamily="2" charset="-128"/>
                <a:cs typeface="Calibri" panose="020F0502020204030204" pitchFamily="34" charset="0"/>
              </a:rPr>
              <a:t>副教授</a:t>
            </a:r>
            <a:endParaRPr lang="en-US" altLang="zh-TW" sz="14400" dirty="0">
              <a:solidFill>
                <a:schemeClr val="accent1"/>
              </a:solidFill>
              <a:latin typeface="Heiti TC Medium" pitchFamily="2" charset="-128"/>
              <a:ea typeface="Heiti TC Medium" pitchFamily="2" charset="-128"/>
              <a:cs typeface="Calibri" panose="020F0502020204030204" pitchFamily="34" charset="0"/>
            </a:endParaRPr>
          </a:p>
          <a:p>
            <a:pPr algn="ctr">
              <a:lnSpc>
                <a:spcPct val="120000"/>
              </a:lnSpc>
              <a:spcBef>
                <a:spcPts val="0"/>
              </a:spcBef>
            </a:pPr>
            <a:r>
              <a:rPr lang="en-US" altLang="zh-TW" sz="14000" b="1" dirty="0">
                <a:solidFill>
                  <a:srgbClr val="898989"/>
                </a:solidFill>
                <a:cs typeface="Calibri" panose="020F0502020204030204" pitchFamily="34" charset="0"/>
                <a:hlinkClick r:id="rId11"/>
              </a:rPr>
              <a:t>Min-Yuh Day</a:t>
            </a:r>
            <a:r>
              <a:rPr lang="en-US" altLang="zh-TW" sz="1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 Associate</a:t>
            </a:r>
            <a:r>
              <a:rPr lang="zh-TW" altLang="en-US" sz="140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000" dirty="0">
                <a:solidFill>
                  <a:schemeClr val="accent1"/>
                </a:solidFill>
                <a:latin typeface="Calibri" panose="020F0502020204030204" pitchFamily="34" charset="0"/>
                <a:ea typeface="標楷體" pitchFamily="65" charset="-120"/>
                <a:cs typeface="Calibri" panose="020F0502020204030204" pitchFamily="34" charset="0"/>
              </a:rPr>
              <a:t>Professor</a:t>
            </a:r>
            <a:endParaRPr kumimoji="0" lang="en-US" altLang="zh-TW" sz="14000" dirty="0">
              <a:solidFill>
                <a:schemeClr val="accent1"/>
              </a:solidFill>
              <a:latin typeface="Calibri" panose="020F0502020204030204" pitchFamily="34" charset="0"/>
              <a:ea typeface="標楷體" pitchFamily="65" charset="-120"/>
              <a:cs typeface="Calibri" panose="020F0502020204030204" pitchFamily="34" charset="0"/>
            </a:endParaRPr>
          </a:p>
          <a:p>
            <a:pPr algn="ctr">
              <a:lnSpc>
                <a:spcPct val="120000"/>
              </a:lnSpc>
              <a:spcBef>
                <a:spcPts val="600"/>
              </a:spcBef>
            </a:pPr>
            <a:r>
              <a:rPr lang="zh-TW" altLang="en-US" sz="14400" b="1" dirty="0">
                <a:latin typeface="HEITI TC MEDIUM" pitchFamily="2" charset="-128"/>
                <a:ea typeface="HEITI TC MEDIUM" pitchFamily="2" charset="-128"/>
                <a:cs typeface="DFKai-SB" panose="03000509000000000000" pitchFamily="49" charset="-120"/>
                <a:hlinkClick r:id="rId12"/>
              </a:rPr>
              <a:t>國立臺北大學</a:t>
            </a:r>
            <a:r>
              <a:rPr lang="zh-TW" altLang="en-US" sz="14400" b="1" dirty="0">
                <a:latin typeface="HEITI TC MEDIUM" pitchFamily="2" charset="-128"/>
                <a:ea typeface="HEITI TC MEDIUM" pitchFamily="2" charset="-128"/>
                <a:cs typeface="DFKai-SB" panose="03000509000000000000" pitchFamily="49" charset="-120"/>
              </a:rPr>
              <a:t> </a:t>
            </a:r>
            <a:r>
              <a:rPr lang="zh-TW" altLang="en-US" sz="14400" b="1" dirty="0">
                <a:latin typeface="HEITI TC MEDIUM" pitchFamily="2" charset="-128"/>
                <a:ea typeface="HEITI TC MEDIUM" pitchFamily="2" charset="-128"/>
                <a:cs typeface="DFKai-SB" panose="03000509000000000000" pitchFamily="49" charset="-120"/>
                <a:hlinkClick r:id="rId13"/>
              </a:rPr>
              <a:t>資訊管理研究所</a:t>
            </a:r>
            <a:endParaRPr lang="en-US" altLang="zh-TW" sz="14400" b="1" dirty="0">
              <a:latin typeface="HEITI TC MEDIUM" pitchFamily="2" charset="-128"/>
              <a:ea typeface="HEITI TC MEDIUM" pitchFamily="2" charset="-128"/>
              <a:cs typeface="DFKai-SB" panose="03000509000000000000" pitchFamily="49" charset="-120"/>
            </a:endParaRPr>
          </a:p>
          <a:p>
            <a:pPr algn="ctr">
              <a:lnSpc>
                <a:spcPct val="120000"/>
              </a:lnSpc>
              <a:spcBef>
                <a:spcPts val="600"/>
              </a:spcBef>
            </a:pPr>
            <a:r>
              <a:rPr lang="en-US" sz="8000" b="1" dirty="0">
                <a:latin typeface="Calibri" panose="020F0502020204030204" pitchFamily="34" charset="0"/>
                <a:cs typeface="Calibri" panose="020F0502020204030204" pitchFamily="34" charset="0"/>
                <a:hlinkClick r:id="rId14"/>
              </a:rPr>
              <a:t>Institute of Information Management</a:t>
            </a:r>
            <a:r>
              <a:rPr lang="en-US" sz="8000" b="1" dirty="0">
                <a:latin typeface="Calibri" panose="020F0502020204030204" pitchFamily="34" charset="0"/>
                <a:cs typeface="Calibri" panose="020F0502020204030204" pitchFamily="34" charset="0"/>
              </a:rPr>
              <a:t>, </a:t>
            </a:r>
            <a:r>
              <a:rPr lang="en-US" sz="8000" b="1" dirty="0">
                <a:latin typeface="Calibri" panose="020F0502020204030204" pitchFamily="34" charset="0"/>
                <a:cs typeface="Calibri" panose="020F0502020204030204" pitchFamily="34" charset="0"/>
                <a:hlinkClick r:id="rId12"/>
              </a:rPr>
              <a:t>National Taipei University</a:t>
            </a:r>
            <a:endParaRPr lang="en-US" altLang="zh-TW" sz="8000" b="1" dirty="0">
              <a:solidFill>
                <a:srgbClr val="898989"/>
              </a:solidFill>
              <a:latin typeface="Calibri" panose="020F0502020204030204" pitchFamily="34" charset="0"/>
              <a:cs typeface="Calibri" panose="020F0502020204030204" pitchFamily="34" charset="0"/>
              <a:hlinkClick r:id="rId15"/>
            </a:endParaRPr>
          </a:p>
          <a:p>
            <a:pPr algn="ctr">
              <a:lnSpc>
                <a:spcPct val="120000"/>
              </a:lnSpc>
              <a:spcBef>
                <a:spcPts val="600"/>
              </a:spcBef>
            </a:pPr>
            <a:r>
              <a:rPr lang="en-US" sz="4000" b="0" dirty="0">
                <a:latin typeface="Arial" panose="020B0604020202020204" pitchFamily="34" charset="0"/>
                <a:cs typeface="Arial" panose="020B0604020202020204" pitchFamily="34" charset="0"/>
                <a:hlinkClick r:id="rId16"/>
              </a:rPr>
              <a:t>https://web.ntpu.edu.tw/~myday</a:t>
            </a:r>
            <a:endParaRPr lang="en-US" sz="4000" b="0" dirty="0">
              <a:latin typeface="Arial" panose="020B0604020202020204" pitchFamily="34" charset="0"/>
              <a:cs typeface="Arial" panose="020B0604020202020204" pitchFamily="34" charset="0"/>
            </a:endParaRPr>
          </a:p>
          <a:p>
            <a:pPr algn="ctr">
              <a:lnSpc>
                <a:spcPct val="120000"/>
              </a:lnSpc>
              <a:spcBef>
                <a:spcPts val="600"/>
              </a:spcBef>
            </a:pPr>
            <a:r>
              <a:rPr lang="en-US" altLang="zh-TW" sz="3700" dirty="0">
                <a:solidFill>
                  <a:srgbClr val="898989"/>
                </a:solidFill>
                <a:cs typeface="Times New Roman" pitchFamily="18" charset="0"/>
              </a:rPr>
              <a:t>2022-05-20</a:t>
            </a:r>
            <a:endParaRPr lang="en-US" sz="3700" dirty="0">
              <a:solidFill>
                <a:schemeClr val="bg1">
                  <a:lumMod val="6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C414A5A-F7BB-96D1-5E61-CE593FCCC6C9}"/>
              </a:ext>
            </a:extLst>
          </p:cNvPr>
          <p:cNvPicPr>
            <a:picLocks noChangeAspect="1"/>
          </p:cNvPicPr>
          <p:nvPr/>
        </p:nvPicPr>
        <p:blipFill>
          <a:blip r:embed="rId17"/>
          <a:stretch>
            <a:fillRect/>
          </a:stretch>
        </p:blipFill>
        <p:spPr>
          <a:xfrm>
            <a:off x="156932" y="253824"/>
            <a:ext cx="1905000" cy="482600"/>
          </a:xfrm>
          <a:prstGeom prst="rect">
            <a:avLst/>
          </a:prstGeom>
        </p:spPr>
      </p:pic>
      <p:sp>
        <p:nvSpPr>
          <p:cNvPr id="19" name="TextBox 18">
            <a:extLst>
              <a:ext uri="{FF2B5EF4-FFF2-40B4-BE49-F238E27FC236}">
                <a16:creationId xmlns:a16="http://schemas.microsoft.com/office/drawing/2014/main" id="{DD4C141E-F18C-C02D-BFB2-B6BC57AE1578}"/>
              </a:ext>
            </a:extLst>
          </p:cNvPr>
          <p:cNvSpPr txBox="1"/>
          <p:nvPr/>
        </p:nvSpPr>
        <p:spPr>
          <a:xfrm>
            <a:off x="2355188" y="59569"/>
            <a:ext cx="7305006" cy="1077218"/>
          </a:xfrm>
          <a:prstGeom prst="rect">
            <a:avLst/>
          </a:prstGeom>
          <a:noFill/>
        </p:spPr>
        <p:txBody>
          <a:bodyPr wrap="square">
            <a:spAutoFit/>
          </a:bodyPr>
          <a:lstStyle/>
          <a:p>
            <a:pPr algn="ctr"/>
            <a:r>
              <a:rPr lang="en-US" sz="3200" b="1" dirty="0" err="1">
                <a:solidFill>
                  <a:schemeClr val="accent2"/>
                </a:solidFill>
              </a:rPr>
              <a:t>雲端運算基礎入門</a:t>
            </a:r>
            <a:br>
              <a:rPr lang="en-US" sz="3200" b="1" dirty="0">
                <a:solidFill>
                  <a:schemeClr val="accent2"/>
                </a:solidFill>
              </a:rPr>
            </a:br>
            <a:r>
              <a:rPr lang="en-US" sz="3200" b="1" dirty="0">
                <a:solidFill>
                  <a:schemeClr val="accent2"/>
                </a:solidFill>
              </a:rPr>
              <a:t>Introduction to Cloud Computing </a:t>
            </a:r>
          </a:p>
        </p:txBody>
      </p:sp>
      <p:sp>
        <p:nvSpPr>
          <p:cNvPr id="18" name="Rounded Rectangle 17">
            <a:extLst>
              <a:ext uri="{FF2B5EF4-FFF2-40B4-BE49-F238E27FC236}">
                <a16:creationId xmlns:a16="http://schemas.microsoft.com/office/drawing/2014/main" id="{D64E8D0D-0D3F-3B20-D3BA-125DB93AA374}"/>
              </a:ext>
            </a:extLst>
          </p:cNvPr>
          <p:cNvSpPr/>
          <p:nvPr/>
        </p:nvSpPr>
        <p:spPr>
          <a:xfrm>
            <a:off x="4637962" y="1108526"/>
            <a:ext cx="2650603" cy="87685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cs typeface="Arial" panose="020B0604020202020204" pitchFamily="34" charset="0"/>
              </a:rPr>
              <a:t>Q &amp; A</a:t>
            </a:r>
          </a:p>
        </p:txBody>
      </p:sp>
      <p:sp>
        <p:nvSpPr>
          <p:cNvPr id="20" name="文字方塊 5">
            <a:extLst>
              <a:ext uri="{FF2B5EF4-FFF2-40B4-BE49-F238E27FC236}">
                <a16:creationId xmlns:a16="http://schemas.microsoft.com/office/drawing/2014/main" id="{262F6F14-0CD6-4CEC-2B94-313D770648DD}"/>
              </a:ext>
            </a:extLst>
          </p:cNvPr>
          <p:cNvSpPr txBox="1">
            <a:spLocks noChangeArrowheads="1"/>
          </p:cNvSpPr>
          <p:nvPr/>
        </p:nvSpPr>
        <p:spPr bwMode="auto">
          <a:xfrm>
            <a:off x="1109432" y="3341898"/>
            <a:ext cx="99731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2000" dirty="0">
                <a:solidFill>
                  <a:srgbClr val="7F7F7F"/>
                </a:solidFill>
              </a:rPr>
              <a:t>Time: 2022/5/20 (Friday) 18:30-20:30 </a:t>
            </a:r>
          </a:p>
          <a:p>
            <a:pPr algn="ctr" eaLnBrk="1" hangingPunct="1">
              <a:spcBef>
                <a:spcPct val="0"/>
              </a:spcBef>
              <a:buNone/>
            </a:pPr>
            <a:r>
              <a:rPr lang="en-US" altLang="zh-TW" sz="2000" dirty="0">
                <a:solidFill>
                  <a:srgbClr val="7F7F7F"/>
                </a:solidFill>
              </a:rPr>
              <a:t>Place: </a:t>
            </a:r>
            <a:r>
              <a:rPr lang="zh-TW" altLang="en-US" sz="2000" dirty="0">
                <a:solidFill>
                  <a:srgbClr val="7F7F7F"/>
                </a:solidFill>
                <a:latin typeface="Heiti TC Medium" pitchFamily="2" charset="-128"/>
                <a:ea typeface="Heiti TC Medium" pitchFamily="2" charset="-128"/>
              </a:rPr>
              <a:t>電資</a:t>
            </a:r>
            <a:r>
              <a:rPr lang="en-US" altLang="zh-TW" sz="2000" dirty="0">
                <a:solidFill>
                  <a:srgbClr val="7F7F7F"/>
                </a:solidFill>
              </a:rPr>
              <a:t>406</a:t>
            </a:r>
            <a:r>
              <a:rPr lang="zh-TW" altLang="en-US" sz="2000" dirty="0">
                <a:solidFill>
                  <a:srgbClr val="7F7F7F"/>
                </a:solidFill>
                <a:latin typeface="Heiti TC Medium" pitchFamily="2" charset="-128"/>
                <a:ea typeface="Heiti TC Medium" pitchFamily="2" charset="-128"/>
              </a:rPr>
              <a:t>室</a:t>
            </a:r>
            <a:r>
              <a:rPr lang="en-US" altLang="zh-TW" sz="2000" dirty="0">
                <a:solidFill>
                  <a:srgbClr val="7F7F7F"/>
                </a:solidFill>
              </a:rPr>
              <a:t>, </a:t>
            </a:r>
            <a:r>
              <a:rPr lang="zh-TW" altLang="en-US" sz="2000" dirty="0">
                <a:solidFill>
                  <a:srgbClr val="7F7F7F"/>
                </a:solidFill>
                <a:latin typeface="Heiti TC Medium" pitchFamily="2" charset="-128"/>
                <a:ea typeface="Heiti TC Medium" pitchFamily="2" charset="-128"/>
              </a:rPr>
              <a:t>國立臺北大學</a:t>
            </a:r>
            <a:r>
              <a:rPr lang="en-US" altLang="zh-TW" sz="2000" dirty="0">
                <a:solidFill>
                  <a:srgbClr val="7F7F7F"/>
                </a:solidFill>
              </a:rPr>
              <a:t> (NTPU)</a:t>
            </a:r>
            <a:endParaRPr lang="zh-TW" altLang="en-US" sz="2000" dirty="0">
              <a:solidFill>
                <a:srgbClr val="7F7F7F"/>
              </a:solidFill>
            </a:endParaRPr>
          </a:p>
        </p:txBody>
      </p:sp>
      <p:sp>
        <p:nvSpPr>
          <p:cNvPr id="23" name="TextBox 22">
            <a:extLst>
              <a:ext uri="{FF2B5EF4-FFF2-40B4-BE49-F238E27FC236}">
                <a16:creationId xmlns:a16="http://schemas.microsoft.com/office/drawing/2014/main" id="{C85DB78D-84EC-9114-B1CD-1E2A733D6B12}"/>
              </a:ext>
            </a:extLst>
          </p:cNvPr>
          <p:cNvSpPr txBox="1"/>
          <p:nvPr/>
        </p:nvSpPr>
        <p:spPr>
          <a:xfrm>
            <a:off x="4771442" y="3981622"/>
            <a:ext cx="2649116" cy="276999"/>
          </a:xfrm>
          <a:prstGeom prst="rect">
            <a:avLst/>
          </a:prstGeom>
          <a:noFill/>
        </p:spPr>
        <p:txBody>
          <a:bodyPr wrap="square">
            <a:spAutoFit/>
          </a:bodyPr>
          <a:lstStyle/>
          <a:p>
            <a:pPr algn="ctr"/>
            <a:r>
              <a:rPr lang="en-US" sz="1200" dirty="0">
                <a:hlinkClick r:id="rId18"/>
              </a:rPr>
              <a:t>https://meet.google.com/efw-mxft-jav</a:t>
            </a:r>
            <a:endParaRPr lang="en-US" sz="1200" dirty="0"/>
          </a:p>
        </p:txBody>
      </p:sp>
    </p:spTree>
    <p:extLst>
      <p:ext uri="{BB962C8B-B14F-4D97-AF65-F5344CB8AC3E}">
        <p14:creationId xmlns:p14="http://schemas.microsoft.com/office/powerpoint/2010/main" val="1302090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8" name="Title 1">
            <a:extLst>
              <a:ext uri="{FF2B5EF4-FFF2-40B4-BE49-F238E27FC236}">
                <a16:creationId xmlns:a16="http://schemas.microsoft.com/office/drawing/2014/main" id="{952194C2-7005-0BE0-3018-5D7B743AAB10}"/>
              </a:ext>
            </a:extLst>
          </p:cNvPr>
          <p:cNvSpPr txBox="1">
            <a:spLocks/>
          </p:cNvSpPr>
          <p:nvPr/>
        </p:nvSpPr>
        <p:spPr>
          <a:xfrm>
            <a:off x="484909" y="56101"/>
            <a:ext cx="11222181" cy="812110"/>
          </a:xfrm>
          <a:prstGeom prst="rect">
            <a:avLst/>
          </a:prstGeom>
        </p:spPr>
        <p:txBody>
          <a:bodyPr vert="horz" lIns="91440" tIns="45720" rIns="91440" bIns="45720" rtlCol="0" anchor="ctr">
            <a:norm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4400" dirty="0"/>
              <a:t>Amazon Relational Database Service (RDS)</a:t>
            </a:r>
          </a:p>
        </p:txBody>
      </p:sp>
      <p:sp>
        <p:nvSpPr>
          <p:cNvPr id="9" name="TextBox 8">
            <a:extLst>
              <a:ext uri="{FF2B5EF4-FFF2-40B4-BE49-F238E27FC236}">
                <a16:creationId xmlns:a16="http://schemas.microsoft.com/office/drawing/2014/main" id="{C62ADB7D-98CD-D471-4322-53766AB52508}"/>
              </a:ext>
            </a:extLst>
          </p:cNvPr>
          <p:cNvSpPr txBox="1"/>
          <p:nvPr/>
        </p:nvSpPr>
        <p:spPr>
          <a:xfrm>
            <a:off x="2924105" y="6503861"/>
            <a:ext cx="6098240" cy="369332"/>
          </a:xfrm>
          <a:prstGeom prst="rect">
            <a:avLst/>
          </a:prstGeom>
          <a:noFill/>
        </p:spPr>
        <p:txBody>
          <a:bodyPr wrap="square">
            <a:spAutoFit/>
          </a:bodyPr>
          <a:lstStyle/>
          <a:p>
            <a:pPr algn="ctr"/>
            <a:r>
              <a:rPr lang="en-US" dirty="0">
                <a:hlinkClick r:id="rId2"/>
              </a:rPr>
              <a:t>https://aws.amazon.com/rds/</a:t>
            </a:r>
            <a:endParaRPr lang="en-US" dirty="0"/>
          </a:p>
        </p:txBody>
      </p:sp>
      <p:pic>
        <p:nvPicPr>
          <p:cNvPr id="3" name="Picture 2">
            <a:extLst>
              <a:ext uri="{FF2B5EF4-FFF2-40B4-BE49-F238E27FC236}">
                <a16:creationId xmlns:a16="http://schemas.microsoft.com/office/drawing/2014/main" id="{D16F4FF3-BD4E-64FC-F4EE-B291ADFC4864}"/>
              </a:ext>
            </a:extLst>
          </p:cNvPr>
          <p:cNvPicPr>
            <a:picLocks noChangeAspect="1"/>
          </p:cNvPicPr>
          <p:nvPr/>
        </p:nvPicPr>
        <p:blipFill>
          <a:blip r:embed="rId3"/>
          <a:stretch>
            <a:fillRect/>
          </a:stretch>
        </p:blipFill>
        <p:spPr>
          <a:xfrm>
            <a:off x="0" y="1878484"/>
            <a:ext cx="12192000" cy="3719593"/>
          </a:xfrm>
          <a:prstGeom prst="rect">
            <a:avLst/>
          </a:prstGeom>
        </p:spPr>
      </p:pic>
    </p:spTree>
    <p:extLst>
      <p:ext uri="{BB962C8B-B14F-4D97-AF65-F5344CB8AC3E}">
        <p14:creationId xmlns:p14="http://schemas.microsoft.com/office/powerpoint/2010/main" val="1324467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F204-7B7C-D5F6-AC9B-79ACA6582ABC}"/>
              </a:ext>
            </a:extLst>
          </p:cNvPr>
          <p:cNvSpPr>
            <a:spLocks noGrp="1"/>
          </p:cNvSpPr>
          <p:nvPr>
            <p:ph type="title"/>
          </p:nvPr>
        </p:nvSpPr>
        <p:spPr/>
        <p:txBody>
          <a:bodyPr/>
          <a:lstStyle/>
          <a:p>
            <a:r>
              <a:rPr lang="en-US" dirty="0"/>
              <a:t>Module 10: Databases</a:t>
            </a:r>
          </a:p>
        </p:txBody>
      </p:sp>
      <p:sp>
        <p:nvSpPr>
          <p:cNvPr id="3" name="Content Placeholder 2">
            <a:extLst>
              <a:ext uri="{FF2B5EF4-FFF2-40B4-BE49-F238E27FC236}">
                <a16:creationId xmlns:a16="http://schemas.microsoft.com/office/drawing/2014/main" id="{7FB1EE99-0F3B-78BA-CB3C-1EC436421D84}"/>
              </a:ext>
            </a:extLst>
          </p:cNvPr>
          <p:cNvSpPr>
            <a:spLocks noGrp="1"/>
          </p:cNvSpPr>
          <p:nvPr>
            <p:ph idx="1"/>
          </p:nvPr>
        </p:nvSpPr>
        <p:spPr/>
        <p:txBody>
          <a:bodyPr/>
          <a:lstStyle/>
          <a:p>
            <a:r>
              <a:rPr lang="en-US" dirty="0"/>
              <a:t>In this module, you will learn about the </a:t>
            </a:r>
            <a:br>
              <a:rPr lang="en-US" dirty="0"/>
            </a:br>
            <a:r>
              <a:rPr lang="en-US" dirty="0">
                <a:solidFill>
                  <a:srgbClr val="C00000"/>
                </a:solidFill>
              </a:rPr>
              <a:t>Amazon Relational Database Service (Amazon RDS)</a:t>
            </a:r>
            <a:r>
              <a:rPr lang="en-US" dirty="0"/>
              <a:t>, </a:t>
            </a:r>
            <a:br>
              <a:rPr lang="en-US" dirty="0"/>
            </a:br>
            <a:r>
              <a:rPr lang="en-US" dirty="0">
                <a:solidFill>
                  <a:srgbClr val="C00000"/>
                </a:solidFill>
              </a:rPr>
              <a:t>Amazon DynamoDB</a:t>
            </a:r>
            <a:r>
              <a:rPr lang="en-US" dirty="0"/>
              <a:t>, and </a:t>
            </a:r>
            <a:br>
              <a:rPr lang="en-US" dirty="0"/>
            </a:br>
            <a:r>
              <a:rPr lang="en-US" dirty="0"/>
              <a:t>data warehousing with </a:t>
            </a:r>
            <a:r>
              <a:rPr lang="en-US" dirty="0">
                <a:solidFill>
                  <a:srgbClr val="C00000"/>
                </a:solidFill>
              </a:rPr>
              <a:t>Amazon Redshift</a:t>
            </a:r>
            <a:r>
              <a:rPr lang="en-US" dirty="0"/>
              <a:t>. </a:t>
            </a:r>
          </a:p>
          <a:p>
            <a:r>
              <a:rPr lang="en-US" dirty="0"/>
              <a:t>You will also compare </a:t>
            </a:r>
            <a:br>
              <a:rPr lang="en-US" dirty="0"/>
            </a:br>
            <a:r>
              <a:rPr lang="en-US" dirty="0">
                <a:solidFill>
                  <a:srgbClr val="C00000"/>
                </a:solidFill>
              </a:rPr>
              <a:t>relational and nonrelational databases </a:t>
            </a:r>
            <a:r>
              <a:rPr lang="en-US" dirty="0"/>
              <a:t>and </a:t>
            </a:r>
            <a:br>
              <a:rPr lang="en-US" dirty="0"/>
            </a:br>
            <a:r>
              <a:rPr lang="en-US" dirty="0">
                <a:solidFill>
                  <a:srgbClr val="C00000"/>
                </a:solidFill>
              </a:rPr>
              <a:t>online transaction processing (OLTP) </a:t>
            </a:r>
            <a:r>
              <a:rPr lang="en-US" dirty="0"/>
              <a:t>and </a:t>
            </a:r>
            <a:br>
              <a:rPr lang="en-US" dirty="0"/>
            </a:br>
            <a:r>
              <a:rPr lang="en-US" dirty="0">
                <a:solidFill>
                  <a:srgbClr val="C00000"/>
                </a:solidFill>
              </a:rPr>
              <a:t>online analytic processing (OLAP)</a:t>
            </a:r>
            <a:r>
              <a:rPr lang="en-US" dirty="0"/>
              <a:t>.</a:t>
            </a:r>
          </a:p>
        </p:txBody>
      </p:sp>
      <p:sp>
        <p:nvSpPr>
          <p:cNvPr id="4" name="Slide Number Placeholder 3">
            <a:extLst>
              <a:ext uri="{FF2B5EF4-FFF2-40B4-BE49-F238E27FC236}">
                <a16:creationId xmlns:a16="http://schemas.microsoft.com/office/drawing/2014/main" id="{B951BBC8-CCC9-D210-6CE2-6AC3B54B568B}"/>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5" name="TextBox 4">
            <a:extLst>
              <a:ext uri="{FF2B5EF4-FFF2-40B4-BE49-F238E27FC236}">
                <a16:creationId xmlns:a16="http://schemas.microsoft.com/office/drawing/2014/main" id="{38DB6013-E4A0-54E0-D760-05FD59D5C343}"/>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1188580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181FB-F1AD-5508-B583-81B8366092FE}"/>
              </a:ext>
            </a:extLst>
          </p:cNvPr>
          <p:cNvSpPr>
            <a:spLocks noGrp="1"/>
          </p:cNvSpPr>
          <p:nvPr>
            <p:ph type="title"/>
          </p:nvPr>
        </p:nvSpPr>
        <p:spPr/>
        <p:txBody>
          <a:bodyPr>
            <a:normAutofit fontScale="90000"/>
          </a:bodyPr>
          <a:lstStyle/>
          <a:p>
            <a:r>
              <a:rPr lang="en-US" dirty="0"/>
              <a:t>Module 10: Databases</a:t>
            </a:r>
            <a:br>
              <a:rPr lang="en-US" dirty="0"/>
            </a:br>
            <a:r>
              <a:rPr lang="en-US" dirty="0"/>
              <a:t>Module description</a:t>
            </a:r>
          </a:p>
        </p:txBody>
      </p:sp>
      <p:sp>
        <p:nvSpPr>
          <p:cNvPr id="3" name="Content Placeholder 2">
            <a:extLst>
              <a:ext uri="{FF2B5EF4-FFF2-40B4-BE49-F238E27FC236}">
                <a16:creationId xmlns:a16="http://schemas.microsoft.com/office/drawing/2014/main" id="{893639BB-F21D-6BC7-C744-715A07CB8DE2}"/>
              </a:ext>
            </a:extLst>
          </p:cNvPr>
          <p:cNvSpPr>
            <a:spLocks noGrp="1"/>
          </p:cNvSpPr>
          <p:nvPr>
            <p:ph idx="1"/>
          </p:nvPr>
        </p:nvSpPr>
        <p:spPr/>
        <p:txBody>
          <a:bodyPr>
            <a:normAutofit/>
          </a:bodyPr>
          <a:lstStyle/>
          <a:p>
            <a:r>
              <a:rPr lang="en-US" sz="4000" dirty="0"/>
              <a:t>In this module, you will recommend a </a:t>
            </a:r>
            <a:br>
              <a:rPr lang="en-US" sz="4000" dirty="0"/>
            </a:br>
            <a:r>
              <a:rPr lang="en-US" sz="4000" dirty="0">
                <a:solidFill>
                  <a:srgbClr val="C00000"/>
                </a:solidFill>
              </a:rPr>
              <a:t>relational</a:t>
            </a:r>
            <a:r>
              <a:rPr lang="en-US" sz="4000" dirty="0"/>
              <a:t> or </a:t>
            </a:r>
            <a:r>
              <a:rPr lang="en-US" sz="4000" dirty="0">
                <a:solidFill>
                  <a:srgbClr val="C00000"/>
                </a:solidFill>
              </a:rPr>
              <a:t>nonrelational</a:t>
            </a:r>
            <a:r>
              <a:rPr lang="en-US" sz="4000" dirty="0"/>
              <a:t> database </a:t>
            </a:r>
            <a:br>
              <a:rPr lang="en-US" sz="4000" dirty="0"/>
            </a:br>
            <a:r>
              <a:rPr lang="en-US" sz="4000" dirty="0"/>
              <a:t>depending on a given scenario. </a:t>
            </a:r>
          </a:p>
          <a:p>
            <a:r>
              <a:rPr lang="en-US" sz="4000" dirty="0"/>
              <a:t>You will create an </a:t>
            </a:r>
            <a:r>
              <a:rPr lang="en-US" sz="4000" dirty="0">
                <a:solidFill>
                  <a:srgbClr val="C00000"/>
                </a:solidFill>
              </a:rPr>
              <a:t>RDS DB instance</a:t>
            </a:r>
            <a:r>
              <a:rPr lang="en-US" sz="4000" dirty="0"/>
              <a:t>. </a:t>
            </a:r>
          </a:p>
          <a:p>
            <a:r>
              <a:rPr lang="en-US" sz="4000" dirty="0"/>
              <a:t>You will also learn about and discuss </a:t>
            </a:r>
            <a:br>
              <a:rPr lang="en-US" sz="4000" dirty="0"/>
            </a:br>
            <a:r>
              <a:rPr lang="en-US" sz="4000" dirty="0"/>
              <a:t>appropriate usage of </a:t>
            </a:r>
            <a:br>
              <a:rPr lang="en-US" sz="4000" dirty="0"/>
            </a:br>
            <a:r>
              <a:rPr lang="en-US" sz="4000" dirty="0"/>
              <a:t>relational and nonrelational database systems.</a:t>
            </a:r>
          </a:p>
        </p:txBody>
      </p:sp>
      <p:sp>
        <p:nvSpPr>
          <p:cNvPr id="4" name="Slide Number Placeholder 3">
            <a:extLst>
              <a:ext uri="{FF2B5EF4-FFF2-40B4-BE49-F238E27FC236}">
                <a16:creationId xmlns:a16="http://schemas.microsoft.com/office/drawing/2014/main" id="{0CAEF580-8E21-6BA8-2B80-E0D455834E72}"/>
              </a:ext>
            </a:extLst>
          </p:cNvPr>
          <p:cNvSpPr>
            <a:spLocks noGrp="1"/>
          </p:cNvSpPr>
          <p:nvPr>
            <p:ph type="sldNum" sz="quarter" idx="12"/>
          </p:nvPr>
        </p:nvSpPr>
        <p:spPr/>
        <p:txBody>
          <a:bodyPr/>
          <a:lstStyle/>
          <a:p>
            <a:fld id="{5D6FF71F-CF6A-4C46-8F9B-61D49EEA70E3}" type="slidenum">
              <a:rPr lang="en-US" smtClean="0"/>
              <a:t>14</a:t>
            </a:fld>
            <a:endParaRPr lang="en-US"/>
          </a:p>
        </p:txBody>
      </p:sp>
      <p:sp>
        <p:nvSpPr>
          <p:cNvPr id="7" name="TextBox 6">
            <a:extLst>
              <a:ext uri="{FF2B5EF4-FFF2-40B4-BE49-F238E27FC236}">
                <a16:creationId xmlns:a16="http://schemas.microsoft.com/office/drawing/2014/main" id="{1BDF141F-DDAB-08A6-F5A7-8F26DF272814}"/>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1983236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A697-8E14-B9BE-6F54-F71C905978A9}"/>
              </a:ext>
            </a:extLst>
          </p:cNvPr>
          <p:cNvSpPr>
            <a:spLocks noGrp="1"/>
          </p:cNvSpPr>
          <p:nvPr>
            <p:ph type="title"/>
          </p:nvPr>
        </p:nvSpPr>
        <p:spPr/>
        <p:txBody>
          <a:bodyPr/>
          <a:lstStyle/>
          <a:p>
            <a:r>
              <a:rPr lang="en-US" dirty="0"/>
              <a:t>OLTP and OLAP</a:t>
            </a:r>
          </a:p>
        </p:txBody>
      </p:sp>
      <p:sp>
        <p:nvSpPr>
          <p:cNvPr id="3" name="Content Placeholder 2">
            <a:extLst>
              <a:ext uri="{FF2B5EF4-FFF2-40B4-BE49-F238E27FC236}">
                <a16:creationId xmlns:a16="http://schemas.microsoft.com/office/drawing/2014/main" id="{D52818FB-508A-2C2A-2C67-22D9FB33739D}"/>
              </a:ext>
            </a:extLst>
          </p:cNvPr>
          <p:cNvSpPr>
            <a:spLocks noGrp="1"/>
          </p:cNvSpPr>
          <p:nvPr>
            <p:ph idx="1"/>
          </p:nvPr>
        </p:nvSpPr>
        <p:spPr/>
        <p:txBody>
          <a:bodyPr/>
          <a:lstStyle/>
          <a:p>
            <a:r>
              <a:rPr lang="en-US" dirty="0"/>
              <a:t>Many different types of databases are available. </a:t>
            </a:r>
          </a:p>
          <a:p>
            <a:r>
              <a:rPr lang="en-US" dirty="0"/>
              <a:t>To decide which type of database you need, it is important to know how the data will be processed. </a:t>
            </a:r>
          </a:p>
          <a:p>
            <a:r>
              <a:rPr lang="en-US" dirty="0"/>
              <a:t>There are two types of data processing: </a:t>
            </a:r>
            <a:br>
              <a:rPr lang="en-US" dirty="0"/>
            </a:br>
            <a:r>
              <a:rPr lang="en-US" dirty="0">
                <a:solidFill>
                  <a:srgbClr val="C00000"/>
                </a:solidFill>
              </a:rPr>
              <a:t>online transaction processing (OLTP) </a:t>
            </a:r>
            <a:r>
              <a:rPr lang="en-US" dirty="0"/>
              <a:t>and </a:t>
            </a:r>
            <a:br>
              <a:rPr lang="en-US" dirty="0"/>
            </a:br>
            <a:r>
              <a:rPr lang="en-US" dirty="0">
                <a:solidFill>
                  <a:srgbClr val="C00000"/>
                </a:solidFill>
              </a:rPr>
              <a:t>online analytic processing (OLAP).</a:t>
            </a:r>
          </a:p>
        </p:txBody>
      </p:sp>
      <p:sp>
        <p:nvSpPr>
          <p:cNvPr id="4" name="Slide Number Placeholder 3">
            <a:extLst>
              <a:ext uri="{FF2B5EF4-FFF2-40B4-BE49-F238E27FC236}">
                <a16:creationId xmlns:a16="http://schemas.microsoft.com/office/drawing/2014/main" id="{B4A115D1-052A-7F55-B718-F8604ADF118E}"/>
              </a:ext>
            </a:extLst>
          </p:cNvPr>
          <p:cNvSpPr>
            <a:spLocks noGrp="1"/>
          </p:cNvSpPr>
          <p:nvPr>
            <p:ph type="sldNum" sz="quarter" idx="12"/>
          </p:nvPr>
        </p:nvSpPr>
        <p:spPr/>
        <p:txBody>
          <a:bodyPr/>
          <a:lstStyle/>
          <a:p>
            <a:fld id="{5D6FF71F-CF6A-4C46-8F9B-61D49EEA70E3}" type="slidenum">
              <a:rPr lang="en-US" smtClean="0"/>
              <a:t>15</a:t>
            </a:fld>
            <a:endParaRPr lang="en-US"/>
          </a:p>
        </p:txBody>
      </p:sp>
      <p:sp>
        <p:nvSpPr>
          <p:cNvPr id="5" name="TextBox 4">
            <a:extLst>
              <a:ext uri="{FF2B5EF4-FFF2-40B4-BE49-F238E27FC236}">
                <a16:creationId xmlns:a16="http://schemas.microsoft.com/office/drawing/2014/main" id="{B06DC3EB-E429-96C2-1E0E-6432215DD38D}"/>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169568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C5BD-8A31-7748-A004-4C73D1B99C2E}"/>
              </a:ext>
            </a:extLst>
          </p:cNvPr>
          <p:cNvSpPr>
            <a:spLocks noGrp="1"/>
          </p:cNvSpPr>
          <p:nvPr>
            <p:ph type="title"/>
          </p:nvPr>
        </p:nvSpPr>
        <p:spPr/>
        <p:txBody>
          <a:bodyPr>
            <a:normAutofit/>
          </a:bodyPr>
          <a:lstStyle/>
          <a:p>
            <a:r>
              <a:rPr lang="en-US" dirty="0"/>
              <a:t>AWS database services</a:t>
            </a:r>
          </a:p>
        </p:txBody>
      </p:sp>
      <p:sp>
        <p:nvSpPr>
          <p:cNvPr id="3" name="Content Placeholder 2">
            <a:extLst>
              <a:ext uri="{FF2B5EF4-FFF2-40B4-BE49-F238E27FC236}">
                <a16:creationId xmlns:a16="http://schemas.microsoft.com/office/drawing/2014/main" id="{EEC97169-E4F2-57A7-C587-8E495F0230AF}"/>
              </a:ext>
            </a:extLst>
          </p:cNvPr>
          <p:cNvSpPr>
            <a:spLocks noGrp="1"/>
          </p:cNvSpPr>
          <p:nvPr>
            <p:ph idx="1"/>
          </p:nvPr>
        </p:nvSpPr>
        <p:spPr>
          <a:xfrm>
            <a:off x="534389" y="1460668"/>
            <a:ext cx="11222181" cy="4892632"/>
          </a:xfrm>
        </p:spPr>
        <p:txBody>
          <a:bodyPr>
            <a:normAutofit lnSpcReduction="10000"/>
          </a:bodyPr>
          <a:lstStyle/>
          <a:p>
            <a:r>
              <a:rPr lang="en-US" dirty="0">
                <a:solidFill>
                  <a:srgbClr val="C00000"/>
                </a:solidFill>
              </a:rPr>
              <a:t>Amazon RDS </a:t>
            </a:r>
            <a:r>
              <a:rPr lang="en-US" dirty="0"/>
              <a:t>is the </a:t>
            </a:r>
            <a:r>
              <a:rPr lang="en-US" dirty="0">
                <a:solidFill>
                  <a:srgbClr val="C00000"/>
                </a:solidFill>
              </a:rPr>
              <a:t>classic relational database </a:t>
            </a:r>
            <a:r>
              <a:rPr lang="en-US" dirty="0"/>
              <a:t>that uses </a:t>
            </a:r>
            <a:br>
              <a:rPr lang="en-US" dirty="0"/>
            </a:br>
            <a:r>
              <a:rPr lang="en-US" dirty="0">
                <a:solidFill>
                  <a:srgbClr val="C00000"/>
                </a:solidFill>
              </a:rPr>
              <a:t>SQL</a:t>
            </a:r>
            <a:r>
              <a:rPr lang="en-US" dirty="0"/>
              <a:t>, </a:t>
            </a:r>
            <a:r>
              <a:rPr lang="en-US" dirty="0">
                <a:solidFill>
                  <a:srgbClr val="C00000"/>
                </a:solidFill>
              </a:rPr>
              <a:t>Oracle</a:t>
            </a:r>
            <a:r>
              <a:rPr lang="en-US" dirty="0"/>
              <a:t>, Aurora, or other similar database systems. </a:t>
            </a:r>
          </a:p>
          <a:p>
            <a:pPr lvl="1"/>
            <a:r>
              <a:rPr lang="en-US" dirty="0"/>
              <a:t>Think of this as a gradebook in which each student is a </a:t>
            </a:r>
            <a:r>
              <a:rPr lang="en-US" dirty="0">
                <a:solidFill>
                  <a:srgbClr val="C00000"/>
                </a:solidFill>
              </a:rPr>
              <a:t>row</a:t>
            </a:r>
            <a:r>
              <a:rPr lang="en-US" dirty="0"/>
              <a:t> and all students are attached to the same number of assignments (</a:t>
            </a:r>
            <a:r>
              <a:rPr lang="en-US" dirty="0">
                <a:solidFill>
                  <a:srgbClr val="C00000"/>
                </a:solidFill>
              </a:rPr>
              <a:t>columns</a:t>
            </a:r>
            <a:r>
              <a:rPr lang="en-US" dirty="0"/>
              <a:t>). </a:t>
            </a:r>
          </a:p>
          <a:p>
            <a:pPr lvl="1"/>
            <a:r>
              <a:rPr lang="en-US" dirty="0"/>
              <a:t>Businesses can use code to search for specific data based on the information in the </a:t>
            </a:r>
            <a:r>
              <a:rPr lang="en-US" dirty="0">
                <a:solidFill>
                  <a:srgbClr val="C00000"/>
                </a:solidFill>
              </a:rPr>
              <a:t>rows</a:t>
            </a:r>
            <a:r>
              <a:rPr lang="en-US" dirty="0"/>
              <a:t> and </a:t>
            </a:r>
            <a:r>
              <a:rPr lang="en-US" dirty="0">
                <a:solidFill>
                  <a:srgbClr val="C00000"/>
                </a:solidFill>
              </a:rPr>
              <a:t>columns</a:t>
            </a:r>
            <a:r>
              <a:rPr lang="en-US" dirty="0"/>
              <a:t>. </a:t>
            </a:r>
          </a:p>
          <a:p>
            <a:pPr lvl="1"/>
            <a:r>
              <a:rPr lang="en-US" dirty="0"/>
              <a:t>Amazon RDS is useful for companies that are storing a moderate amount of data that is uniform in structure, meaning each unique ID (such as student name) is attached to the same number of data points (grades).</a:t>
            </a:r>
          </a:p>
        </p:txBody>
      </p:sp>
      <p:sp>
        <p:nvSpPr>
          <p:cNvPr id="4" name="Slide Number Placeholder 3">
            <a:extLst>
              <a:ext uri="{FF2B5EF4-FFF2-40B4-BE49-F238E27FC236}">
                <a16:creationId xmlns:a16="http://schemas.microsoft.com/office/drawing/2014/main" id="{8342FFC0-8C2C-57B6-A599-B0276A058DEE}"/>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5" name="TextBox 4">
            <a:extLst>
              <a:ext uri="{FF2B5EF4-FFF2-40B4-BE49-F238E27FC236}">
                <a16:creationId xmlns:a16="http://schemas.microsoft.com/office/drawing/2014/main" id="{9FC30A33-844D-4340-3E19-F818AEBC4FFB}"/>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204272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31CF-7553-49DD-9144-92F1A58F743B}"/>
              </a:ext>
            </a:extLst>
          </p:cNvPr>
          <p:cNvSpPr>
            <a:spLocks noGrp="1"/>
          </p:cNvSpPr>
          <p:nvPr>
            <p:ph type="title"/>
          </p:nvPr>
        </p:nvSpPr>
        <p:spPr/>
        <p:txBody>
          <a:bodyPr>
            <a:normAutofit fontScale="90000"/>
          </a:bodyPr>
          <a:lstStyle/>
          <a:p>
            <a:r>
              <a:rPr lang="en-US" dirty="0"/>
              <a:t>Amazon Relational Database Service </a:t>
            </a:r>
            <a:br>
              <a:rPr lang="en-US" dirty="0"/>
            </a:br>
            <a:r>
              <a:rPr lang="en-US" dirty="0"/>
              <a:t>(Amazon RDS)</a:t>
            </a:r>
          </a:p>
        </p:txBody>
      </p:sp>
      <p:sp>
        <p:nvSpPr>
          <p:cNvPr id="3" name="Content Placeholder 2">
            <a:extLst>
              <a:ext uri="{FF2B5EF4-FFF2-40B4-BE49-F238E27FC236}">
                <a16:creationId xmlns:a16="http://schemas.microsoft.com/office/drawing/2014/main" id="{EFFC6EBF-BDB1-8781-B977-0A99CFC4CA36}"/>
              </a:ext>
            </a:extLst>
          </p:cNvPr>
          <p:cNvSpPr>
            <a:spLocks noGrp="1"/>
          </p:cNvSpPr>
          <p:nvPr>
            <p:ph idx="1"/>
          </p:nvPr>
        </p:nvSpPr>
        <p:spPr/>
        <p:txBody>
          <a:bodyPr>
            <a:normAutofit/>
          </a:bodyPr>
          <a:lstStyle/>
          <a:p>
            <a:r>
              <a:rPr lang="en-US" sz="4000" dirty="0">
                <a:solidFill>
                  <a:srgbClr val="C00000"/>
                </a:solidFill>
              </a:rPr>
              <a:t>Amazon RDS </a:t>
            </a:r>
            <a:r>
              <a:rPr lang="en-US" sz="4000" dirty="0"/>
              <a:t>is primarily used for </a:t>
            </a:r>
            <a:r>
              <a:rPr lang="en-US" sz="4000" dirty="0">
                <a:solidFill>
                  <a:srgbClr val="C00000"/>
                </a:solidFill>
              </a:rPr>
              <a:t>OLTP</a:t>
            </a:r>
            <a:r>
              <a:rPr lang="en-US" sz="4000" dirty="0"/>
              <a:t> because it has better methods for maintaining </a:t>
            </a:r>
            <a:br>
              <a:rPr lang="en-US" sz="4000" dirty="0"/>
            </a:br>
            <a:r>
              <a:rPr lang="en-US" sz="4000" dirty="0"/>
              <a:t>the </a:t>
            </a:r>
            <a:r>
              <a:rPr lang="en-US" sz="4000" dirty="0">
                <a:solidFill>
                  <a:srgbClr val="C00000"/>
                </a:solidFill>
              </a:rPr>
              <a:t>integrity</a:t>
            </a:r>
            <a:r>
              <a:rPr lang="en-US" sz="4000" dirty="0"/>
              <a:t> and </a:t>
            </a:r>
            <a:r>
              <a:rPr lang="en-US" sz="4000" dirty="0">
                <a:solidFill>
                  <a:srgbClr val="C00000"/>
                </a:solidFill>
              </a:rPr>
              <a:t>consistency</a:t>
            </a:r>
            <a:r>
              <a:rPr lang="en-US" sz="4000" dirty="0"/>
              <a:t> of the database when processing data.</a:t>
            </a:r>
          </a:p>
          <a:p>
            <a:pPr marL="0" indent="0">
              <a:buNone/>
            </a:pPr>
            <a:endParaRPr lang="en-US" sz="4000" dirty="0"/>
          </a:p>
        </p:txBody>
      </p:sp>
      <p:sp>
        <p:nvSpPr>
          <p:cNvPr id="4" name="Slide Number Placeholder 3">
            <a:extLst>
              <a:ext uri="{FF2B5EF4-FFF2-40B4-BE49-F238E27FC236}">
                <a16:creationId xmlns:a16="http://schemas.microsoft.com/office/drawing/2014/main" id="{4A31E1E8-9D78-FD46-22A0-81EA5AEBF128}"/>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5" name="TextBox 4">
            <a:extLst>
              <a:ext uri="{FF2B5EF4-FFF2-40B4-BE49-F238E27FC236}">
                <a16:creationId xmlns:a16="http://schemas.microsoft.com/office/drawing/2014/main" id="{AE47F5B7-169E-2CD9-3476-2154BAB5DB47}"/>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2251401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1726-9B1C-B47A-2168-8A5A9C4ABAED}"/>
              </a:ext>
            </a:extLst>
          </p:cNvPr>
          <p:cNvSpPr>
            <a:spLocks noGrp="1"/>
          </p:cNvSpPr>
          <p:nvPr>
            <p:ph type="title"/>
          </p:nvPr>
        </p:nvSpPr>
        <p:spPr/>
        <p:txBody>
          <a:bodyPr/>
          <a:lstStyle/>
          <a:p>
            <a:r>
              <a:rPr lang="en-US" dirty="0"/>
              <a:t>DynamoDB</a:t>
            </a:r>
          </a:p>
        </p:txBody>
      </p:sp>
      <p:sp>
        <p:nvSpPr>
          <p:cNvPr id="3" name="Content Placeholder 2">
            <a:extLst>
              <a:ext uri="{FF2B5EF4-FFF2-40B4-BE49-F238E27FC236}">
                <a16:creationId xmlns:a16="http://schemas.microsoft.com/office/drawing/2014/main" id="{31A3CF0A-EDA6-3750-4E7A-D916817B2E4D}"/>
              </a:ext>
            </a:extLst>
          </p:cNvPr>
          <p:cNvSpPr>
            <a:spLocks noGrp="1"/>
          </p:cNvSpPr>
          <p:nvPr>
            <p:ph idx="1"/>
          </p:nvPr>
        </p:nvSpPr>
        <p:spPr/>
        <p:txBody>
          <a:bodyPr>
            <a:normAutofit lnSpcReduction="10000"/>
          </a:bodyPr>
          <a:lstStyle/>
          <a:p>
            <a:r>
              <a:rPr lang="en-US" dirty="0">
                <a:solidFill>
                  <a:srgbClr val="C00000"/>
                </a:solidFill>
              </a:rPr>
              <a:t>DynamoDB</a:t>
            </a:r>
            <a:r>
              <a:rPr lang="en-US" dirty="0"/>
              <a:t> is a </a:t>
            </a:r>
            <a:r>
              <a:rPr lang="en-US" dirty="0">
                <a:solidFill>
                  <a:srgbClr val="C00000"/>
                </a:solidFill>
              </a:rPr>
              <a:t>nonrelational database</a:t>
            </a:r>
            <a:r>
              <a:rPr lang="en-US" dirty="0"/>
              <a:t>, meaning that you can’t use traditional systems such as SQL or Aurora. </a:t>
            </a:r>
          </a:p>
          <a:p>
            <a:r>
              <a:rPr lang="en-US" dirty="0"/>
              <a:t>Each item in the database is stored as a </a:t>
            </a:r>
            <a:r>
              <a:rPr lang="en-US" dirty="0">
                <a:solidFill>
                  <a:srgbClr val="C00000"/>
                </a:solidFill>
              </a:rPr>
              <a:t>key-value pair </a:t>
            </a:r>
            <a:r>
              <a:rPr lang="en-US" dirty="0"/>
              <a:t>or a </a:t>
            </a:r>
            <a:r>
              <a:rPr lang="en-US" dirty="0">
                <a:solidFill>
                  <a:srgbClr val="C00000"/>
                </a:solidFill>
              </a:rPr>
              <a:t>JavaScript Object Notation (JSON)</a:t>
            </a:r>
            <a:r>
              <a:rPr lang="en-US" dirty="0"/>
              <a:t> file. </a:t>
            </a:r>
          </a:p>
          <a:p>
            <a:r>
              <a:rPr lang="en-US" dirty="0"/>
              <a:t>This means that each row can have a different number of columns. </a:t>
            </a:r>
          </a:p>
          <a:p>
            <a:r>
              <a:rPr lang="en-US" dirty="0"/>
              <a:t>The entries do not all have to be matched in the same way. </a:t>
            </a:r>
          </a:p>
          <a:p>
            <a:r>
              <a:rPr lang="en-US" dirty="0"/>
              <a:t>This permits flexibility in processing that works well for </a:t>
            </a:r>
            <a:r>
              <a:rPr lang="en-US" dirty="0">
                <a:solidFill>
                  <a:srgbClr val="C00000"/>
                </a:solidFill>
              </a:rPr>
              <a:t>blogging, gaming, and advertising</a:t>
            </a:r>
            <a:r>
              <a:rPr lang="en-US" dirty="0"/>
              <a:t>. </a:t>
            </a:r>
          </a:p>
        </p:txBody>
      </p:sp>
      <p:sp>
        <p:nvSpPr>
          <p:cNvPr id="4" name="Slide Number Placeholder 3">
            <a:extLst>
              <a:ext uri="{FF2B5EF4-FFF2-40B4-BE49-F238E27FC236}">
                <a16:creationId xmlns:a16="http://schemas.microsoft.com/office/drawing/2014/main" id="{A0DAD69B-ED96-20CD-94C9-FD601617D793}"/>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5" name="TextBox 4">
            <a:extLst>
              <a:ext uri="{FF2B5EF4-FFF2-40B4-BE49-F238E27FC236}">
                <a16:creationId xmlns:a16="http://schemas.microsoft.com/office/drawing/2014/main" id="{18BB9C86-4269-C241-DCAF-DEB90D96E52E}"/>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168477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B620-F177-5A02-F5BB-A70FDDAD0C77}"/>
              </a:ext>
            </a:extLst>
          </p:cNvPr>
          <p:cNvSpPr>
            <a:spLocks noGrp="1"/>
          </p:cNvSpPr>
          <p:nvPr>
            <p:ph type="title"/>
          </p:nvPr>
        </p:nvSpPr>
        <p:spPr/>
        <p:txBody>
          <a:bodyPr/>
          <a:lstStyle/>
          <a:p>
            <a:r>
              <a:rPr lang="en-US" dirty="0"/>
              <a:t>Aurora</a:t>
            </a:r>
          </a:p>
        </p:txBody>
      </p:sp>
      <p:sp>
        <p:nvSpPr>
          <p:cNvPr id="3" name="Content Placeholder 2">
            <a:extLst>
              <a:ext uri="{FF2B5EF4-FFF2-40B4-BE49-F238E27FC236}">
                <a16:creationId xmlns:a16="http://schemas.microsoft.com/office/drawing/2014/main" id="{75E6D856-7D40-9C63-DE1E-501E0B7FCC80}"/>
              </a:ext>
            </a:extLst>
          </p:cNvPr>
          <p:cNvSpPr>
            <a:spLocks noGrp="1"/>
          </p:cNvSpPr>
          <p:nvPr>
            <p:ph idx="1"/>
          </p:nvPr>
        </p:nvSpPr>
        <p:spPr/>
        <p:txBody>
          <a:bodyPr>
            <a:normAutofit lnSpcReduction="10000"/>
          </a:bodyPr>
          <a:lstStyle/>
          <a:p>
            <a:r>
              <a:rPr lang="en-US" dirty="0">
                <a:solidFill>
                  <a:srgbClr val="C00000"/>
                </a:solidFill>
              </a:rPr>
              <a:t>Aurora</a:t>
            </a:r>
            <a:r>
              <a:rPr lang="en-US" dirty="0"/>
              <a:t> is a </a:t>
            </a:r>
            <a:r>
              <a:rPr lang="en-US" dirty="0">
                <a:solidFill>
                  <a:srgbClr val="C00000"/>
                </a:solidFill>
              </a:rPr>
              <a:t>relational database engine </a:t>
            </a:r>
            <a:r>
              <a:rPr lang="en-US" dirty="0"/>
              <a:t>that is specifically made to work with the AWS Cloud. </a:t>
            </a:r>
          </a:p>
          <a:p>
            <a:r>
              <a:rPr lang="en-US" dirty="0"/>
              <a:t>Aurora is up to five times faster than standard </a:t>
            </a:r>
            <a:r>
              <a:rPr lang="en-US" dirty="0">
                <a:solidFill>
                  <a:srgbClr val="C00000"/>
                </a:solidFill>
              </a:rPr>
              <a:t>MySQL</a:t>
            </a:r>
            <a:r>
              <a:rPr lang="en-US" dirty="0"/>
              <a:t> databases and three times faster than standard </a:t>
            </a:r>
            <a:r>
              <a:rPr lang="en-US" dirty="0">
                <a:solidFill>
                  <a:srgbClr val="C00000"/>
                </a:solidFill>
              </a:rPr>
              <a:t>PostgreSQL</a:t>
            </a:r>
            <a:r>
              <a:rPr lang="en-US" dirty="0"/>
              <a:t> databases. </a:t>
            </a:r>
          </a:p>
          <a:p>
            <a:r>
              <a:rPr lang="en-US" dirty="0"/>
              <a:t>It is designed to provide the </a:t>
            </a:r>
            <a:r>
              <a:rPr lang="en-US" dirty="0">
                <a:solidFill>
                  <a:srgbClr val="C00000"/>
                </a:solidFill>
              </a:rPr>
              <a:t>security, availability, and reliability </a:t>
            </a:r>
            <a:r>
              <a:rPr lang="en-US" dirty="0"/>
              <a:t>of commercial databases at one-tenth the cost. </a:t>
            </a:r>
          </a:p>
          <a:p>
            <a:r>
              <a:rPr lang="en-US" dirty="0">
                <a:solidFill>
                  <a:srgbClr val="C00000"/>
                </a:solidFill>
              </a:rPr>
              <a:t>Aurora</a:t>
            </a:r>
            <a:r>
              <a:rPr lang="en-US" dirty="0"/>
              <a:t> is </a:t>
            </a:r>
            <a:r>
              <a:rPr lang="en-US" dirty="0">
                <a:solidFill>
                  <a:srgbClr val="C00000"/>
                </a:solidFill>
              </a:rPr>
              <a:t>fully managed by Amazon RDS</a:t>
            </a:r>
            <a:r>
              <a:rPr lang="en-US" dirty="0"/>
              <a:t>, which automates time-consuming administrative tasks such as </a:t>
            </a:r>
            <a:br>
              <a:rPr lang="en-US" dirty="0"/>
            </a:br>
            <a:r>
              <a:rPr lang="en-US" dirty="0"/>
              <a:t>hardware provisioning, database setup, patching, and backups.</a:t>
            </a:r>
          </a:p>
          <a:p>
            <a:endParaRPr lang="en-US" dirty="0"/>
          </a:p>
          <a:p>
            <a:endParaRPr lang="en-US" dirty="0"/>
          </a:p>
        </p:txBody>
      </p:sp>
      <p:sp>
        <p:nvSpPr>
          <p:cNvPr id="4" name="Slide Number Placeholder 3">
            <a:extLst>
              <a:ext uri="{FF2B5EF4-FFF2-40B4-BE49-F238E27FC236}">
                <a16:creationId xmlns:a16="http://schemas.microsoft.com/office/drawing/2014/main" id="{971CE5E8-1274-40A1-153B-1354EC8A86DA}"/>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5" name="TextBox 4">
            <a:extLst>
              <a:ext uri="{FF2B5EF4-FFF2-40B4-BE49-F238E27FC236}">
                <a16:creationId xmlns:a16="http://schemas.microsoft.com/office/drawing/2014/main" id="{D779CD48-E79B-D1E9-5F26-96F270CCE514}"/>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2021632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378261" y="110597"/>
            <a:ext cx="7435478" cy="1648309"/>
          </a:xfrm>
        </p:spPr>
        <p:txBody>
          <a:bodyPr vert="horz" lIns="91440" tIns="45720" rIns="91440" bIns="45720" rtlCol="0" anchor="ctr">
            <a:normAutofit/>
          </a:bodyPr>
          <a:lstStyle/>
          <a:p>
            <a:pPr algn="ctr"/>
            <a:r>
              <a:rPr lang="zh-TW" altLang="en-US" sz="5000" b="1" dirty="0">
                <a:solidFill>
                  <a:schemeClr val="accent1">
                    <a:lumMod val="75000"/>
                  </a:schemeClr>
                </a:solidFill>
                <a:latin typeface="HEITI TC MEDIUM" pitchFamily="2" charset="-128"/>
                <a:ea typeface="HEITI TC MEDIUM" pitchFamily="2" charset="-128"/>
              </a:rPr>
              <a:t>戴敏育 博士 </a:t>
            </a:r>
            <a:br>
              <a:rPr lang="en-US" altLang="zh-TW" sz="5000" b="1" dirty="0">
                <a:solidFill>
                  <a:schemeClr val="accent1">
                    <a:lumMod val="75000"/>
                  </a:schemeClr>
                </a:solidFill>
                <a:latin typeface="Calibri" pitchFamily="34" charset="0"/>
                <a:ea typeface="標楷體" pitchFamily="65" charset="-120"/>
              </a:rPr>
            </a:br>
            <a:r>
              <a:rPr lang="en-US" altLang="zh-TW" sz="5000" b="1" dirty="0">
                <a:solidFill>
                  <a:schemeClr val="accent1">
                    <a:lumMod val="75000"/>
                  </a:schemeClr>
                </a:solidFill>
                <a:latin typeface="Calibri" pitchFamily="34" charset="0"/>
                <a:ea typeface="標楷體" pitchFamily="65" charset="-120"/>
              </a:rPr>
              <a:t>(Min-</a:t>
            </a:r>
            <a:r>
              <a:rPr lang="en-US" altLang="zh-TW" sz="5000" b="1" dirty="0" err="1">
                <a:solidFill>
                  <a:schemeClr val="accent1">
                    <a:lumMod val="75000"/>
                  </a:schemeClr>
                </a:solidFill>
                <a:latin typeface="Calibri" pitchFamily="34" charset="0"/>
                <a:ea typeface="標楷體" pitchFamily="65" charset="-120"/>
              </a:rPr>
              <a:t>Yuh</a:t>
            </a:r>
            <a:r>
              <a:rPr lang="en-US" altLang="zh-TW" sz="5000" b="1" dirty="0">
                <a:solidFill>
                  <a:schemeClr val="accent1">
                    <a:lumMod val="75000"/>
                  </a:schemeClr>
                </a:solidFill>
                <a:latin typeface="Calibri" pitchFamily="34" charset="0"/>
                <a:ea typeface="標楷體" pitchFamily="65" charset="-120"/>
              </a:rPr>
              <a:t> Day, Ph.D.)</a:t>
            </a:r>
            <a:endParaRPr lang="en-US" altLang="zh-TW" sz="5000" dirty="0">
              <a:latin typeface="Calibri" panose="020F0502020204030204" pitchFamily="34" charset="0"/>
              <a:ea typeface="標楷體" pitchFamily="65" charset="-120"/>
              <a:cs typeface="Calibri" panose="020F0502020204030204" pitchFamily="34" charset="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13" name="Picture 12">
            <a:extLst>
              <a:ext uri="{FF2B5EF4-FFF2-40B4-BE49-F238E27FC236}">
                <a16:creationId xmlns:a16="http://schemas.microsoft.com/office/drawing/2014/main" id="{85CB6C18-77CE-B145-8DC7-B1EC8E97053A}"/>
              </a:ext>
            </a:extLst>
          </p:cNvPr>
          <p:cNvPicPr>
            <a:picLocks noChangeAspect="1"/>
          </p:cNvPicPr>
          <p:nvPr/>
        </p:nvPicPr>
        <p:blipFill>
          <a:blip r:embed="rId2"/>
          <a:stretch>
            <a:fillRect/>
          </a:stretch>
        </p:blipFill>
        <p:spPr>
          <a:xfrm>
            <a:off x="239264" y="1729374"/>
            <a:ext cx="1377870" cy="1671305"/>
          </a:xfrm>
          <a:prstGeom prst="rect">
            <a:avLst/>
          </a:prstGeom>
        </p:spPr>
      </p:pic>
      <p:pic>
        <p:nvPicPr>
          <p:cNvPr id="14" name="Picture 13">
            <a:extLst>
              <a:ext uri="{FF2B5EF4-FFF2-40B4-BE49-F238E27FC236}">
                <a16:creationId xmlns:a16="http://schemas.microsoft.com/office/drawing/2014/main" id="{D751F3E2-8EFF-BF41-89E2-40DADA6FCC18}"/>
              </a:ext>
            </a:extLst>
          </p:cNvPr>
          <p:cNvPicPr>
            <a:picLocks noChangeAspect="1"/>
          </p:cNvPicPr>
          <p:nvPr/>
        </p:nvPicPr>
        <p:blipFill>
          <a:blip r:embed="rId3"/>
          <a:stretch>
            <a:fillRect/>
          </a:stretch>
        </p:blipFill>
        <p:spPr>
          <a:xfrm>
            <a:off x="91633" y="5167671"/>
            <a:ext cx="1673132" cy="1673132"/>
          </a:xfrm>
          <a:prstGeom prst="rect">
            <a:avLst/>
          </a:prstGeom>
        </p:spPr>
      </p:pic>
      <p:pic>
        <p:nvPicPr>
          <p:cNvPr id="15" name="Picture 14">
            <a:extLst>
              <a:ext uri="{FF2B5EF4-FFF2-40B4-BE49-F238E27FC236}">
                <a16:creationId xmlns:a16="http://schemas.microsoft.com/office/drawing/2014/main" id="{D80C7E5A-EC88-8747-B29C-54F32DEA0BCD}"/>
              </a:ext>
            </a:extLst>
          </p:cNvPr>
          <p:cNvPicPr>
            <a:picLocks noChangeAspect="1"/>
          </p:cNvPicPr>
          <p:nvPr/>
        </p:nvPicPr>
        <p:blipFill>
          <a:blip r:embed="rId4"/>
          <a:stretch>
            <a:fillRect/>
          </a:stretch>
        </p:blipFill>
        <p:spPr>
          <a:xfrm>
            <a:off x="91633" y="3462124"/>
            <a:ext cx="1673132" cy="1673132"/>
          </a:xfrm>
          <a:prstGeom prst="rect">
            <a:avLst/>
          </a:prstGeom>
        </p:spPr>
      </p:pic>
      <p:sp>
        <p:nvSpPr>
          <p:cNvPr id="19" name="Slide Number Placeholder 19">
            <a:extLst>
              <a:ext uri="{FF2B5EF4-FFF2-40B4-BE49-F238E27FC236}">
                <a16:creationId xmlns:a16="http://schemas.microsoft.com/office/drawing/2014/main" id="{CA9869AF-47C5-5F4E-BD49-27D342931373}"/>
              </a:ext>
            </a:extLst>
          </p:cNvPr>
          <p:cNvSpPr txBox="1">
            <a:spLocks/>
          </p:cNvSpPr>
          <p:nvPr/>
        </p:nvSpPr>
        <p:spPr>
          <a:xfrm>
            <a:off x="152399" y="26271"/>
            <a:ext cx="45719" cy="45719"/>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lumMod val="75000"/>
                  </a:schemeClr>
                </a:solidFill>
                <a:latin typeface="Helvetica Neue LT Std 65 Medium" charset="0"/>
                <a:ea typeface="Helvetica Neue LT Std 65 Medium" charset="0"/>
                <a:cs typeface="Helvetica Neue LT Std 65 Mediu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1</a:t>
            </a:r>
            <a:endParaRPr lang="en-US" dirty="0">
              <a:solidFill>
                <a:schemeClr val="bg1"/>
              </a:solidFill>
            </a:endParaRPr>
          </a:p>
        </p:txBody>
      </p:sp>
      <p:pic>
        <p:nvPicPr>
          <p:cNvPr id="20" name="Picture 19">
            <a:extLst>
              <a:ext uri="{FF2B5EF4-FFF2-40B4-BE49-F238E27FC236}">
                <a16:creationId xmlns:a16="http://schemas.microsoft.com/office/drawing/2014/main" id="{F91252FE-896F-2147-BDA4-17839CBFD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32" y="221752"/>
            <a:ext cx="1314378" cy="847986"/>
          </a:xfrm>
          <a:prstGeom prst="rect">
            <a:avLst/>
          </a:prstGeom>
        </p:spPr>
      </p:pic>
      <p:pic>
        <p:nvPicPr>
          <p:cNvPr id="21" name="Picture 20">
            <a:extLst>
              <a:ext uri="{FF2B5EF4-FFF2-40B4-BE49-F238E27FC236}">
                <a16:creationId xmlns:a16="http://schemas.microsoft.com/office/drawing/2014/main" id="{92DD3CAF-A908-2D43-9658-F8A428E32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24" y="1144819"/>
            <a:ext cx="1317405" cy="321117"/>
          </a:xfrm>
          <a:prstGeom prst="rect">
            <a:avLst/>
          </a:prstGeom>
        </p:spPr>
      </p:pic>
      <p:pic>
        <p:nvPicPr>
          <p:cNvPr id="22" name="Picture 21">
            <a:extLst>
              <a:ext uri="{FF2B5EF4-FFF2-40B4-BE49-F238E27FC236}">
                <a16:creationId xmlns:a16="http://schemas.microsoft.com/office/drawing/2014/main" id="{A64DF82F-245D-624A-8587-A44F24A9F139}"/>
              </a:ext>
            </a:extLst>
          </p:cNvPr>
          <p:cNvPicPr>
            <a:picLocks noChangeAspect="1"/>
          </p:cNvPicPr>
          <p:nvPr/>
        </p:nvPicPr>
        <p:blipFill>
          <a:blip r:embed="rId7"/>
          <a:stretch>
            <a:fillRect/>
          </a:stretch>
        </p:blipFill>
        <p:spPr>
          <a:xfrm>
            <a:off x="11287681" y="5938749"/>
            <a:ext cx="791692" cy="791692"/>
          </a:xfrm>
          <a:prstGeom prst="rect">
            <a:avLst/>
          </a:prstGeom>
        </p:spPr>
      </p:pic>
      <p:sp>
        <p:nvSpPr>
          <p:cNvPr id="24" name="內容版面配置區 2">
            <a:extLst>
              <a:ext uri="{FF2B5EF4-FFF2-40B4-BE49-F238E27FC236}">
                <a16:creationId xmlns:a16="http://schemas.microsoft.com/office/drawing/2014/main" id="{71150D98-055E-E542-B2BE-F58C2FCA4C37}"/>
              </a:ext>
            </a:extLst>
          </p:cNvPr>
          <p:cNvSpPr>
            <a:spLocks noGrp="1"/>
          </p:cNvSpPr>
          <p:nvPr>
            <p:ph idx="1"/>
          </p:nvPr>
        </p:nvSpPr>
        <p:spPr>
          <a:xfrm>
            <a:off x="1945482" y="1726079"/>
            <a:ext cx="8635432" cy="3394162"/>
          </a:xfrm>
        </p:spPr>
        <p:txBody>
          <a:bodyPr>
            <a:normAutofit fontScale="92500" lnSpcReduction="20000"/>
          </a:bodyPr>
          <a:lstStyle/>
          <a:p>
            <a:pPr marL="0" indent="0" algn="ctr">
              <a:buFont typeface="Arial" pitchFamily="34" charset="0"/>
              <a:buNone/>
            </a:pPr>
            <a:r>
              <a:rPr lang="zh-TW" altLang="en-US" sz="3200" dirty="0">
                <a:solidFill>
                  <a:srgbClr val="C00000"/>
                </a:solidFill>
                <a:latin typeface="Heiti TC Medium" pitchFamily="2" charset="-128"/>
                <a:ea typeface="Heiti TC Medium" pitchFamily="2" charset="-128"/>
                <a:cs typeface="DFKai-SB" panose="03000509000000000000" pitchFamily="49" charset="-120"/>
              </a:rPr>
              <a:t>國立臺北大學</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資訊管理研究所</a:t>
            </a:r>
            <a:r>
              <a:rPr lang="en-US" altLang="zh-TW" sz="3200" dirty="0">
                <a:solidFill>
                  <a:srgbClr val="C00000"/>
                </a:solidFill>
                <a:latin typeface="Heiti TC Medium" pitchFamily="2" charset="-128"/>
                <a:ea typeface="Heiti TC Medium" pitchFamily="2" charset="-128"/>
                <a:cs typeface="DFKai-SB" panose="03000509000000000000" pitchFamily="49" charset="-120"/>
              </a:rPr>
              <a:t> </a:t>
            </a:r>
            <a:r>
              <a:rPr lang="zh-TW" altLang="en-US" sz="3200" dirty="0">
                <a:solidFill>
                  <a:srgbClr val="C00000"/>
                </a:solidFill>
                <a:latin typeface="Heiti TC Medium" pitchFamily="2" charset="-128"/>
                <a:ea typeface="Heiti TC Medium" pitchFamily="2" charset="-128"/>
                <a:cs typeface="DFKai-SB" panose="03000509000000000000" pitchFamily="49" charset="-120"/>
              </a:rPr>
              <a:t>副教授</a:t>
            </a:r>
            <a:endParaRPr lang="en-US" altLang="zh-TW" sz="3200" dirty="0">
              <a:solidFill>
                <a:srgbClr val="C00000"/>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zh-TW" altLang="en-US" sz="3200" dirty="0">
                <a:solidFill>
                  <a:schemeClr val="tx2"/>
                </a:solidFill>
                <a:latin typeface="Heiti TC Medium" pitchFamily="2" charset="-128"/>
                <a:ea typeface="Heiti TC Medium" pitchFamily="2" charset="-128"/>
                <a:cs typeface="DFKai-SB" panose="03000509000000000000" pitchFamily="49" charset="-120"/>
              </a:rPr>
              <a:t>中央研究院</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資訊科學研究所</a:t>
            </a:r>
            <a:r>
              <a:rPr lang="en-US" altLang="zh-TW" sz="3200" dirty="0">
                <a:solidFill>
                  <a:schemeClr val="tx2"/>
                </a:solidFill>
                <a:latin typeface="Heiti TC Medium" pitchFamily="2" charset="-128"/>
                <a:ea typeface="Heiti TC Medium" pitchFamily="2" charset="-128"/>
                <a:cs typeface="DFKai-SB" panose="03000509000000000000" pitchFamily="49" charset="-120"/>
              </a:rPr>
              <a:t> </a:t>
            </a:r>
            <a:r>
              <a:rPr lang="zh-TW" altLang="en-US" sz="3200" dirty="0">
                <a:solidFill>
                  <a:schemeClr val="tx2"/>
                </a:solidFill>
                <a:latin typeface="Heiti TC Medium" pitchFamily="2" charset="-128"/>
                <a:ea typeface="Heiti TC Medium" pitchFamily="2" charset="-128"/>
                <a:cs typeface="DFKai-SB" panose="03000509000000000000" pitchFamily="49" charset="-120"/>
              </a:rPr>
              <a:t>訪問學人</a:t>
            </a:r>
            <a:endParaRPr lang="en-US" altLang="zh-TW" sz="3200" dirty="0">
              <a:solidFill>
                <a:schemeClr val="tx2"/>
              </a:solidFill>
              <a:latin typeface="Heiti TC Medium" pitchFamily="2" charset="-128"/>
              <a:ea typeface="Heiti TC Medium" pitchFamily="2" charset="-128"/>
              <a:cs typeface="DFKai-SB" panose="03000509000000000000" pitchFamily="49" charset="-120"/>
            </a:endParaRPr>
          </a:p>
          <a:p>
            <a:pPr marL="0" indent="0" algn="ctr">
              <a:buNone/>
            </a:pPr>
            <a:r>
              <a:rPr lang="zh-TW" altLang="en-US" dirty="0">
                <a:solidFill>
                  <a:srgbClr val="984807"/>
                </a:solidFill>
                <a:latin typeface="Heiti TC Medium" pitchFamily="2" charset="-128"/>
                <a:ea typeface="Heiti TC Medium" pitchFamily="2" charset="-128"/>
                <a:cs typeface="DFKai-SB" panose="03000509000000000000" pitchFamily="49" charset="-120"/>
              </a:rPr>
              <a:t>國立臺灣</a:t>
            </a:r>
            <a:r>
              <a:rPr lang="zh-TW" altLang="en-US" sz="3200" dirty="0">
                <a:solidFill>
                  <a:srgbClr val="984807"/>
                </a:solidFill>
                <a:latin typeface="Heiti TC Medium" pitchFamily="2" charset="-128"/>
                <a:ea typeface="Heiti TC Medium" pitchFamily="2" charset="-128"/>
                <a:cs typeface="DFKai-SB" panose="03000509000000000000" pitchFamily="49" charset="-120"/>
              </a:rPr>
              <a:t>大學</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資訊管理</a:t>
            </a:r>
            <a:r>
              <a:rPr lang="en-US" altLang="zh-TW" sz="3200" dirty="0">
                <a:solidFill>
                  <a:srgbClr val="984807"/>
                </a:solidFill>
                <a:latin typeface="Heiti TC Medium" pitchFamily="2" charset="-128"/>
                <a:ea typeface="Heiti TC Medium" pitchFamily="2" charset="-128"/>
                <a:cs typeface="DFKai-SB" panose="03000509000000000000" pitchFamily="49" charset="-120"/>
              </a:rPr>
              <a:t> </a:t>
            </a:r>
            <a:r>
              <a:rPr lang="zh-TW" altLang="en-US" sz="3200" dirty="0">
                <a:solidFill>
                  <a:srgbClr val="984807"/>
                </a:solidFill>
                <a:latin typeface="Heiti TC Medium" pitchFamily="2" charset="-128"/>
                <a:ea typeface="Heiti TC Medium" pitchFamily="2" charset="-128"/>
                <a:cs typeface="DFKai-SB" panose="03000509000000000000" pitchFamily="49" charset="-120"/>
              </a:rPr>
              <a:t>博士</a:t>
            </a:r>
            <a:endParaRPr lang="en-US" altLang="zh-TW" sz="3200" dirty="0">
              <a:solidFill>
                <a:srgbClr val="984807"/>
              </a:solidFill>
              <a:latin typeface="Heiti TC Medium" pitchFamily="2" charset="-128"/>
              <a:ea typeface="Heiti TC Medium" pitchFamily="2" charset="-128"/>
              <a:cs typeface="DFKai-SB" panose="03000509000000000000" pitchFamily="49" charset="-120"/>
            </a:endParaRPr>
          </a:p>
          <a:p>
            <a:pPr marL="0" indent="0" algn="ctr">
              <a:buFont typeface="Arial" pitchFamily="34" charset="0"/>
              <a:buNone/>
            </a:pPr>
            <a:r>
              <a:rPr lang="en-US" altLang="zh-TW" sz="2000" dirty="0">
                <a:solidFill>
                  <a:srgbClr val="17375E"/>
                </a:solidFill>
              </a:rPr>
              <a:t>Publications Co-Chairs, IEEE/ACM International Conference on </a:t>
            </a:r>
            <a:br>
              <a:rPr lang="en-US" altLang="zh-TW" sz="2000" dirty="0">
                <a:solidFill>
                  <a:srgbClr val="17375E"/>
                </a:solidFill>
              </a:rPr>
            </a:br>
            <a:r>
              <a:rPr lang="en-US" altLang="zh-TW" sz="2000" dirty="0">
                <a:solidFill>
                  <a:srgbClr val="17375E"/>
                </a:solidFill>
              </a:rPr>
              <a:t>Advances in Social Networks Analysis and Mining (ASONAM 2013- )</a:t>
            </a:r>
          </a:p>
          <a:p>
            <a:pPr marL="0" indent="0" algn="ctr">
              <a:buFont typeface="Arial" pitchFamily="34" charset="0"/>
              <a:buNone/>
            </a:pPr>
            <a:r>
              <a:rPr lang="en-US" altLang="zh-TW" sz="2000" dirty="0">
                <a:solidFill>
                  <a:srgbClr val="17375E"/>
                </a:solidFill>
              </a:rPr>
              <a:t>Program Co-Chair, IEEE International Workshop on </a:t>
            </a:r>
            <a:br>
              <a:rPr lang="en-US" altLang="zh-TW" sz="2000" dirty="0">
                <a:solidFill>
                  <a:srgbClr val="17375E"/>
                </a:solidFill>
              </a:rPr>
            </a:br>
            <a:r>
              <a:rPr lang="en-US" altLang="zh-TW" sz="2000" dirty="0">
                <a:solidFill>
                  <a:srgbClr val="17375E"/>
                </a:solidFill>
              </a:rPr>
              <a:t>Empirical Methods for Recognizing Inference in </a:t>
            </a:r>
            <a:r>
              <a:rPr lang="en-US" altLang="zh-TW" sz="2000" dirty="0" err="1">
                <a:solidFill>
                  <a:srgbClr val="17375E"/>
                </a:solidFill>
              </a:rPr>
              <a:t>TExt</a:t>
            </a:r>
            <a:r>
              <a:rPr lang="en-US" altLang="zh-TW" sz="2000" dirty="0">
                <a:solidFill>
                  <a:srgbClr val="17375E"/>
                </a:solidFill>
              </a:rPr>
              <a:t> (IEEE EM-RITE 2012- )</a:t>
            </a:r>
          </a:p>
          <a:p>
            <a:pPr marL="0" indent="0" algn="ctr">
              <a:buFont typeface="Arial" pitchFamily="34" charset="0"/>
              <a:buNone/>
            </a:pPr>
            <a:r>
              <a:rPr lang="en-US" altLang="zh-TW" sz="2000" dirty="0">
                <a:solidFill>
                  <a:srgbClr val="17375E"/>
                </a:solidFill>
              </a:rPr>
              <a:t>Publications Chair, The IEEE International Conference on </a:t>
            </a:r>
            <a:br>
              <a:rPr lang="en-US" altLang="zh-TW" sz="2000" dirty="0">
                <a:solidFill>
                  <a:srgbClr val="17375E"/>
                </a:solidFill>
              </a:rPr>
            </a:br>
            <a:r>
              <a:rPr lang="en-US" altLang="zh-TW" sz="2000" dirty="0">
                <a:solidFill>
                  <a:srgbClr val="17375E"/>
                </a:solidFill>
              </a:rPr>
              <a:t>Information Reuse and Integration for Data Science (IEEE IRI)</a:t>
            </a:r>
            <a:endParaRPr lang="zh-TW" altLang="en-US" sz="2000" dirty="0">
              <a:solidFill>
                <a:srgbClr val="17375E"/>
              </a:solidFill>
            </a:endParaRPr>
          </a:p>
        </p:txBody>
      </p:sp>
      <p:pic>
        <p:nvPicPr>
          <p:cNvPr id="25" name="Picture 2" descr="http://mail.tku.edu.tw/myday/images/AS_Logo1.gif">
            <a:extLst>
              <a:ext uri="{FF2B5EF4-FFF2-40B4-BE49-F238E27FC236}">
                <a16:creationId xmlns:a16="http://schemas.microsoft.com/office/drawing/2014/main" id="{71A58C9C-FDE7-FD43-A09F-110AB5E4DC2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072473" y="5119337"/>
            <a:ext cx="166211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descr="http://mail.tku.edu.tw/myday/images/NTU_logo.jpg">
            <a:extLst>
              <a:ext uri="{FF2B5EF4-FFF2-40B4-BE49-F238E27FC236}">
                <a16:creationId xmlns:a16="http://schemas.microsoft.com/office/drawing/2014/main" id="{6338E75D-FB6A-0045-8B06-4421D2F573C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016689" y="5157192"/>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71C6FB-8820-DB40-AE72-FA2BFF57ECF7}"/>
              </a:ext>
            </a:extLst>
          </p:cNvPr>
          <p:cNvGrpSpPr/>
          <p:nvPr/>
        </p:nvGrpSpPr>
        <p:grpSpPr>
          <a:xfrm>
            <a:off x="3220823" y="5178296"/>
            <a:ext cx="1563618" cy="1491064"/>
            <a:chOff x="1940523" y="5229200"/>
            <a:chExt cx="1563618" cy="1491064"/>
          </a:xfrm>
        </p:grpSpPr>
        <p:pic>
          <p:nvPicPr>
            <p:cNvPr id="28" name="Picture 27">
              <a:extLst>
                <a:ext uri="{FF2B5EF4-FFF2-40B4-BE49-F238E27FC236}">
                  <a16:creationId xmlns:a16="http://schemas.microsoft.com/office/drawing/2014/main" id="{259807F4-34F7-A14B-A584-E2E3836F5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23" y="5229200"/>
              <a:ext cx="1563618" cy="1008786"/>
            </a:xfrm>
            <a:prstGeom prst="rect">
              <a:avLst/>
            </a:prstGeom>
          </p:spPr>
        </p:pic>
        <p:pic>
          <p:nvPicPr>
            <p:cNvPr id="29" name="Picture 28">
              <a:extLst>
                <a:ext uri="{FF2B5EF4-FFF2-40B4-BE49-F238E27FC236}">
                  <a16:creationId xmlns:a16="http://schemas.microsoft.com/office/drawing/2014/main" id="{F33AB105-6FE2-094F-9576-54A1BC92E9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23" y="6339133"/>
              <a:ext cx="1563618" cy="381131"/>
            </a:xfrm>
            <a:prstGeom prst="rect">
              <a:avLst/>
            </a:prstGeom>
          </p:spPr>
        </p:pic>
      </p:grpSp>
      <p:pic>
        <p:nvPicPr>
          <p:cNvPr id="32" name="Picture 31">
            <a:extLst>
              <a:ext uri="{FF2B5EF4-FFF2-40B4-BE49-F238E27FC236}">
                <a16:creationId xmlns:a16="http://schemas.microsoft.com/office/drawing/2014/main" id="{506EEB28-FD8C-D248-BC5C-CEC1A61D3144}"/>
              </a:ext>
            </a:extLst>
          </p:cNvPr>
          <p:cNvPicPr>
            <a:picLocks noChangeAspect="1"/>
          </p:cNvPicPr>
          <p:nvPr/>
        </p:nvPicPr>
        <p:blipFill>
          <a:blip r:embed="rId10"/>
          <a:stretch>
            <a:fillRect/>
          </a:stretch>
        </p:blipFill>
        <p:spPr>
          <a:xfrm>
            <a:off x="9899020" y="331552"/>
            <a:ext cx="2150226" cy="969710"/>
          </a:xfrm>
          <a:prstGeom prst="rect">
            <a:avLst/>
          </a:prstGeom>
        </p:spPr>
      </p:pic>
      <p:pic>
        <p:nvPicPr>
          <p:cNvPr id="33" name="Picture 4" descr="http://mail.tku.edu.tw/myday/images/Myday_Photo.jpg">
            <a:extLst>
              <a:ext uri="{FF2B5EF4-FFF2-40B4-BE49-F238E27FC236}">
                <a16:creationId xmlns:a16="http://schemas.microsoft.com/office/drawing/2014/main" id="{D3C60B34-B829-464B-9877-4E2FD95C96AC}"/>
              </a:ext>
            </a:extLst>
          </p:cNvPr>
          <p:cNvPicPr>
            <a:picLocks noChangeAspect="1" noChangeArrowheads="1"/>
          </p:cNvPicPr>
          <p:nvPr/>
        </p:nvPicPr>
        <p:blipFill>
          <a:blip r:embed="rId11" cstate="print"/>
          <a:srcRect l="10527" t="1544" r="10527" b="25148"/>
          <a:stretch>
            <a:fillRect/>
          </a:stretch>
        </p:blipFill>
        <p:spPr bwMode="auto">
          <a:xfrm>
            <a:off x="2116011" y="212228"/>
            <a:ext cx="1104812" cy="1367862"/>
          </a:xfrm>
          <a:prstGeom prst="rect">
            <a:avLst/>
          </a:prstGeom>
          <a:noFill/>
        </p:spPr>
      </p:pic>
    </p:spTree>
    <p:extLst>
      <p:ext uri="{BB962C8B-B14F-4D97-AF65-F5344CB8AC3E}">
        <p14:creationId xmlns:p14="http://schemas.microsoft.com/office/powerpoint/2010/main" val="2961451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264E-AC91-5022-7527-FAD51060D230}"/>
              </a:ext>
            </a:extLst>
          </p:cNvPr>
          <p:cNvSpPr>
            <a:spLocks noGrp="1"/>
          </p:cNvSpPr>
          <p:nvPr>
            <p:ph type="title"/>
          </p:nvPr>
        </p:nvSpPr>
        <p:spPr/>
        <p:txBody>
          <a:bodyPr/>
          <a:lstStyle/>
          <a:p>
            <a:r>
              <a:rPr lang="en-US" dirty="0"/>
              <a:t>Amazon Redshift</a:t>
            </a:r>
          </a:p>
        </p:txBody>
      </p:sp>
      <p:sp>
        <p:nvSpPr>
          <p:cNvPr id="3" name="Content Placeholder 2">
            <a:extLst>
              <a:ext uri="{FF2B5EF4-FFF2-40B4-BE49-F238E27FC236}">
                <a16:creationId xmlns:a16="http://schemas.microsoft.com/office/drawing/2014/main" id="{598CA5A0-4CC9-F1AC-8C1B-EE8265913842}"/>
              </a:ext>
            </a:extLst>
          </p:cNvPr>
          <p:cNvSpPr>
            <a:spLocks noGrp="1"/>
          </p:cNvSpPr>
          <p:nvPr>
            <p:ph idx="1"/>
          </p:nvPr>
        </p:nvSpPr>
        <p:spPr/>
        <p:txBody>
          <a:bodyPr>
            <a:normAutofit/>
          </a:bodyPr>
          <a:lstStyle/>
          <a:p>
            <a:r>
              <a:rPr lang="en-US" sz="4000" dirty="0">
                <a:solidFill>
                  <a:srgbClr val="C00000"/>
                </a:solidFill>
              </a:rPr>
              <a:t>Amazon Redshift </a:t>
            </a:r>
            <a:r>
              <a:rPr lang="en-US" sz="4000" dirty="0"/>
              <a:t>is a fast, fully managed data warehouse that makes it efficient and cost effective to </a:t>
            </a:r>
            <a:r>
              <a:rPr lang="en-US" sz="4000" dirty="0">
                <a:solidFill>
                  <a:srgbClr val="C00000"/>
                </a:solidFill>
              </a:rPr>
              <a:t>analyze</a:t>
            </a:r>
            <a:r>
              <a:rPr lang="en-US" sz="4000" dirty="0"/>
              <a:t> all your data using </a:t>
            </a:r>
            <a:r>
              <a:rPr lang="en-US" sz="4000" dirty="0">
                <a:solidFill>
                  <a:srgbClr val="C00000"/>
                </a:solidFill>
              </a:rPr>
              <a:t>standard SQL </a:t>
            </a:r>
            <a:r>
              <a:rPr lang="en-US" sz="4000" dirty="0"/>
              <a:t>and your existing </a:t>
            </a:r>
            <a:r>
              <a:rPr lang="en-US" sz="4000" dirty="0">
                <a:solidFill>
                  <a:srgbClr val="C00000"/>
                </a:solidFill>
              </a:rPr>
              <a:t>BI tools</a:t>
            </a:r>
            <a:r>
              <a:rPr lang="en-US" sz="4000" dirty="0"/>
              <a:t>.</a:t>
            </a:r>
          </a:p>
        </p:txBody>
      </p:sp>
      <p:sp>
        <p:nvSpPr>
          <p:cNvPr id="4" name="Slide Number Placeholder 3">
            <a:extLst>
              <a:ext uri="{FF2B5EF4-FFF2-40B4-BE49-F238E27FC236}">
                <a16:creationId xmlns:a16="http://schemas.microsoft.com/office/drawing/2014/main" id="{CD2D076E-0343-6F4B-E91F-2C628332348B}"/>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5" name="TextBox 4">
            <a:extLst>
              <a:ext uri="{FF2B5EF4-FFF2-40B4-BE49-F238E27FC236}">
                <a16:creationId xmlns:a16="http://schemas.microsoft.com/office/drawing/2014/main" id="{B7063B28-61C7-300D-4C24-143860E7CAA4}"/>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3508441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17782B-891F-54F2-451F-A6A6DEB9A1AD}"/>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7" name="Title 1">
            <a:extLst>
              <a:ext uri="{FF2B5EF4-FFF2-40B4-BE49-F238E27FC236}">
                <a16:creationId xmlns:a16="http://schemas.microsoft.com/office/drawing/2014/main" id="{01F1B6DC-66D3-BDA3-2B3B-03AA91A6F29D}"/>
              </a:ext>
            </a:extLst>
          </p:cNvPr>
          <p:cNvSpPr txBox="1">
            <a:spLocks/>
          </p:cNvSpPr>
          <p:nvPr/>
        </p:nvSpPr>
        <p:spPr>
          <a:xfrm>
            <a:off x="484909" y="56101"/>
            <a:ext cx="11222181" cy="1296454"/>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3200" dirty="0"/>
              <a:t>AWS Academy Introduction to Cloud: Semester 1 [18745]</a:t>
            </a:r>
            <a:br>
              <a:rPr lang="en-US" sz="3200" dirty="0"/>
            </a:br>
            <a:r>
              <a:rPr lang="en-US" sz="3200" dirty="0"/>
              <a:t>Module 10 Databases: Lab 10 - RDS</a:t>
            </a:r>
          </a:p>
        </p:txBody>
      </p:sp>
      <p:sp>
        <p:nvSpPr>
          <p:cNvPr id="8" name="TextBox 7">
            <a:extLst>
              <a:ext uri="{FF2B5EF4-FFF2-40B4-BE49-F238E27FC236}">
                <a16:creationId xmlns:a16="http://schemas.microsoft.com/office/drawing/2014/main" id="{3B86EF1B-095D-FC5C-6706-65E4B310874A}"/>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9" name="Picture 8">
            <a:extLst>
              <a:ext uri="{FF2B5EF4-FFF2-40B4-BE49-F238E27FC236}">
                <a16:creationId xmlns:a16="http://schemas.microsoft.com/office/drawing/2014/main" id="{9FF10833-A15C-394B-4EB1-9E2BE87DBB59}"/>
              </a:ext>
            </a:extLst>
          </p:cNvPr>
          <p:cNvPicPr>
            <a:picLocks noChangeAspect="1"/>
          </p:cNvPicPr>
          <p:nvPr/>
        </p:nvPicPr>
        <p:blipFill>
          <a:blip r:embed="rId3"/>
          <a:stretch>
            <a:fillRect/>
          </a:stretch>
        </p:blipFill>
        <p:spPr>
          <a:xfrm>
            <a:off x="131532" y="164924"/>
            <a:ext cx="1062268" cy="269108"/>
          </a:xfrm>
          <a:prstGeom prst="rect">
            <a:avLst/>
          </a:prstGeom>
        </p:spPr>
      </p:pic>
      <p:sp>
        <p:nvSpPr>
          <p:cNvPr id="6" name="Content Placeholder 5">
            <a:extLst>
              <a:ext uri="{FF2B5EF4-FFF2-40B4-BE49-F238E27FC236}">
                <a16:creationId xmlns:a16="http://schemas.microsoft.com/office/drawing/2014/main" id="{5922E768-EA4F-89EB-9DAC-DF32799A50D8}"/>
              </a:ext>
            </a:extLst>
          </p:cNvPr>
          <p:cNvSpPr>
            <a:spLocks noGrp="1"/>
          </p:cNvSpPr>
          <p:nvPr>
            <p:ph idx="1"/>
          </p:nvPr>
        </p:nvSpPr>
        <p:spPr>
          <a:xfrm>
            <a:off x="534389" y="1428886"/>
            <a:ext cx="11222181" cy="5100866"/>
          </a:xfrm>
        </p:spPr>
        <p:txBody>
          <a:bodyPr>
            <a:normAutofit fontScale="92500" lnSpcReduction="10000"/>
          </a:bodyPr>
          <a:lstStyle/>
          <a:p>
            <a:pPr marL="0" indent="0">
              <a:lnSpc>
                <a:spcPct val="110000"/>
              </a:lnSpc>
              <a:buNone/>
            </a:pPr>
            <a:r>
              <a:rPr lang="en-US" dirty="0">
                <a:solidFill>
                  <a:srgbClr val="C00000"/>
                </a:solidFill>
                <a:latin typeface="Open Sans" panose="020B0606030504020204" pitchFamily="34" charset="0"/>
              </a:rPr>
              <a:t>Module 10 Lab: Creating an Amazon RDS Database Instance</a:t>
            </a:r>
          </a:p>
          <a:p>
            <a:pPr marL="0" indent="0">
              <a:lnSpc>
                <a:spcPct val="110000"/>
              </a:lnSpc>
              <a:buNone/>
            </a:pPr>
            <a:r>
              <a:rPr lang="en-US" dirty="0">
                <a:solidFill>
                  <a:srgbClr val="333333"/>
                </a:solidFill>
                <a:latin typeface="Open Sans" panose="020B0606030504020204" pitchFamily="34" charset="0"/>
              </a:rPr>
              <a:t>Lab overview</a:t>
            </a:r>
          </a:p>
          <a:p>
            <a:pPr marL="0" indent="0">
              <a:lnSpc>
                <a:spcPct val="110000"/>
              </a:lnSpc>
              <a:buNone/>
            </a:pPr>
            <a:r>
              <a:rPr lang="en-US" b="0" dirty="0">
                <a:solidFill>
                  <a:srgbClr val="333333"/>
                </a:solidFill>
                <a:latin typeface="Open Sans" panose="020B0606030504020204" pitchFamily="34" charset="0"/>
              </a:rPr>
              <a:t>Follow these steps to create an </a:t>
            </a:r>
            <a:br>
              <a:rPr lang="en-US" b="0" dirty="0">
                <a:solidFill>
                  <a:srgbClr val="333333"/>
                </a:solidFill>
                <a:latin typeface="Open Sans" panose="020B0606030504020204" pitchFamily="34" charset="0"/>
              </a:rPr>
            </a:br>
            <a:r>
              <a:rPr lang="en-US" b="0" dirty="0">
                <a:solidFill>
                  <a:srgbClr val="C00000"/>
                </a:solidFill>
                <a:latin typeface="Open Sans" panose="020B0606030504020204" pitchFamily="34" charset="0"/>
              </a:rPr>
              <a:t>Amazon Relational Database Service (Amazon RDS) </a:t>
            </a:r>
            <a:br>
              <a:rPr lang="en-US" b="0" dirty="0">
                <a:solidFill>
                  <a:srgbClr val="333333"/>
                </a:solidFill>
                <a:latin typeface="Open Sans" panose="020B0606030504020204" pitchFamily="34" charset="0"/>
              </a:rPr>
            </a:br>
            <a:r>
              <a:rPr lang="en-US" b="0" dirty="0">
                <a:solidFill>
                  <a:srgbClr val="C00000"/>
                </a:solidFill>
                <a:latin typeface="Open Sans" panose="020B0606030504020204" pitchFamily="34" charset="0"/>
              </a:rPr>
              <a:t>database (DB) instance </a:t>
            </a:r>
            <a:r>
              <a:rPr lang="en-US" b="0" dirty="0">
                <a:solidFill>
                  <a:srgbClr val="333333"/>
                </a:solidFill>
                <a:latin typeface="Open Sans" panose="020B0606030504020204" pitchFamily="34" charset="0"/>
              </a:rPr>
              <a:t>that maintains data </a:t>
            </a:r>
            <a:br>
              <a:rPr lang="en-US" b="0" dirty="0">
                <a:solidFill>
                  <a:srgbClr val="333333"/>
                </a:solidFill>
                <a:latin typeface="Open Sans" panose="020B0606030504020204" pitchFamily="34" charset="0"/>
              </a:rPr>
            </a:br>
            <a:r>
              <a:rPr lang="en-US" b="0" dirty="0">
                <a:solidFill>
                  <a:srgbClr val="333333"/>
                </a:solidFill>
                <a:latin typeface="Open Sans" panose="020B0606030504020204" pitchFamily="34" charset="0"/>
              </a:rPr>
              <a:t>used by a web application.</a:t>
            </a:r>
          </a:p>
          <a:p>
            <a:pPr marL="0" indent="0">
              <a:lnSpc>
                <a:spcPct val="110000"/>
              </a:lnSpc>
              <a:buNone/>
            </a:pPr>
            <a:r>
              <a:rPr lang="en-US" dirty="0">
                <a:solidFill>
                  <a:srgbClr val="333333"/>
                </a:solidFill>
                <a:latin typeface="Open Sans" panose="020B0606030504020204" pitchFamily="34" charset="0"/>
              </a:rPr>
              <a:t>Duration</a:t>
            </a:r>
          </a:p>
          <a:p>
            <a:pPr marL="0" indent="0">
              <a:lnSpc>
                <a:spcPct val="110000"/>
              </a:lnSpc>
              <a:buNone/>
            </a:pPr>
            <a:r>
              <a:rPr lang="en-US" b="0" dirty="0">
                <a:solidFill>
                  <a:srgbClr val="333333"/>
                </a:solidFill>
                <a:latin typeface="Open Sans" panose="020B0606030504020204" pitchFamily="34" charset="0"/>
              </a:rPr>
              <a:t>This lab requires approximately </a:t>
            </a:r>
            <a:r>
              <a:rPr lang="en-US" dirty="0">
                <a:solidFill>
                  <a:srgbClr val="333333"/>
                </a:solidFill>
                <a:latin typeface="Open Sans" panose="020B0606030504020204" pitchFamily="34" charset="0"/>
              </a:rPr>
              <a:t>20 minutes</a:t>
            </a:r>
            <a:r>
              <a:rPr lang="en-US" b="0" dirty="0">
                <a:solidFill>
                  <a:srgbClr val="333333"/>
                </a:solidFill>
                <a:latin typeface="Open Sans" panose="020B0606030504020204" pitchFamily="34" charset="0"/>
              </a:rPr>
              <a:t> to complete.</a:t>
            </a:r>
          </a:p>
        </p:txBody>
      </p:sp>
    </p:spTree>
    <p:extLst>
      <p:ext uri="{BB962C8B-B14F-4D97-AF65-F5344CB8AC3E}">
        <p14:creationId xmlns:p14="http://schemas.microsoft.com/office/powerpoint/2010/main" val="141251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C499-8F36-6395-3994-63C6C1A28357}"/>
              </a:ext>
            </a:extLst>
          </p:cNvPr>
          <p:cNvSpPr>
            <a:spLocks noGrp="1"/>
          </p:cNvSpPr>
          <p:nvPr>
            <p:ph type="title"/>
          </p:nvPr>
        </p:nvSpPr>
        <p:spPr/>
        <p:txBody>
          <a:bodyPr>
            <a:normAutofit fontScale="90000"/>
          </a:bodyPr>
          <a:lstStyle/>
          <a:p>
            <a:r>
              <a:rPr lang="en-US" dirty="0"/>
              <a:t>Module 10 Lab: </a:t>
            </a:r>
            <a:br>
              <a:rPr lang="en-US" dirty="0"/>
            </a:br>
            <a:r>
              <a:rPr lang="en-US" dirty="0"/>
              <a:t>Creating an Amazon RDS Database Instance</a:t>
            </a:r>
          </a:p>
        </p:txBody>
      </p:sp>
      <p:sp>
        <p:nvSpPr>
          <p:cNvPr id="3" name="Content Placeholder 2">
            <a:extLst>
              <a:ext uri="{FF2B5EF4-FFF2-40B4-BE49-F238E27FC236}">
                <a16:creationId xmlns:a16="http://schemas.microsoft.com/office/drawing/2014/main" id="{67395110-3FEA-A494-20EA-B989BB12A83A}"/>
              </a:ext>
            </a:extLst>
          </p:cNvPr>
          <p:cNvSpPr>
            <a:spLocks noGrp="1"/>
          </p:cNvSpPr>
          <p:nvPr>
            <p:ph idx="1"/>
          </p:nvPr>
        </p:nvSpPr>
        <p:spPr/>
        <p:txBody>
          <a:bodyPr>
            <a:normAutofit lnSpcReduction="10000"/>
          </a:bodyPr>
          <a:lstStyle/>
          <a:p>
            <a:pPr marL="320040" indent="-320040"/>
            <a:r>
              <a:rPr lang="en-US" sz="2800" dirty="0"/>
              <a:t>Access the AWS Management Console</a:t>
            </a:r>
          </a:p>
          <a:p>
            <a:pPr marL="320040" indent="-320040"/>
            <a:r>
              <a:rPr lang="en-US" dirty="0"/>
              <a:t>Task 1. </a:t>
            </a:r>
            <a:r>
              <a:rPr lang="en-US" dirty="0">
                <a:solidFill>
                  <a:srgbClr val="C00000"/>
                </a:solidFill>
              </a:rPr>
              <a:t>Set up </a:t>
            </a:r>
            <a:r>
              <a:rPr lang="en-US" dirty="0"/>
              <a:t>an </a:t>
            </a:r>
            <a:r>
              <a:rPr lang="en-US" dirty="0">
                <a:solidFill>
                  <a:srgbClr val="C00000"/>
                </a:solidFill>
              </a:rPr>
              <a:t>RDS DB instance</a:t>
            </a:r>
          </a:p>
          <a:p>
            <a:pPr marL="320040" indent="-320040"/>
            <a:r>
              <a:rPr lang="en-US" dirty="0"/>
              <a:t>Task 2. Download and install </a:t>
            </a:r>
            <a:r>
              <a:rPr lang="en-US" dirty="0">
                <a:solidFill>
                  <a:srgbClr val="C00000"/>
                </a:solidFill>
              </a:rPr>
              <a:t>SQL Server Management Studio</a:t>
            </a:r>
          </a:p>
          <a:p>
            <a:pPr marL="320040" indent="-320040"/>
            <a:r>
              <a:rPr lang="en-US" dirty="0"/>
              <a:t>Task 3. Make your database </a:t>
            </a:r>
            <a:r>
              <a:rPr lang="en-US" dirty="0">
                <a:solidFill>
                  <a:srgbClr val="C00000"/>
                </a:solidFill>
              </a:rPr>
              <a:t>publicly accessible</a:t>
            </a:r>
          </a:p>
          <a:p>
            <a:pPr marL="320040" indent="-320040"/>
            <a:r>
              <a:rPr lang="en-US" dirty="0"/>
              <a:t>Task 4. Update your </a:t>
            </a:r>
            <a:r>
              <a:rPr lang="en-US" dirty="0">
                <a:solidFill>
                  <a:srgbClr val="C00000"/>
                </a:solidFill>
              </a:rPr>
              <a:t>VPC security group</a:t>
            </a:r>
          </a:p>
          <a:p>
            <a:pPr marL="320040" indent="-320040"/>
            <a:r>
              <a:rPr lang="en-US" dirty="0"/>
              <a:t>Task 5. </a:t>
            </a:r>
            <a:r>
              <a:rPr lang="en-US" dirty="0">
                <a:solidFill>
                  <a:srgbClr val="C00000"/>
                </a:solidFill>
              </a:rPr>
              <a:t>Connect</a:t>
            </a:r>
            <a:r>
              <a:rPr lang="en-US" dirty="0"/>
              <a:t> to your </a:t>
            </a:r>
            <a:r>
              <a:rPr lang="en-US" dirty="0">
                <a:solidFill>
                  <a:srgbClr val="C00000"/>
                </a:solidFill>
              </a:rPr>
              <a:t>DB instance</a:t>
            </a:r>
          </a:p>
          <a:p>
            <a:pPr marL="320040" indent="-320040"/>
            <a:r>
              <a:rPr lang="en-US" dirty="0"/>
              <a:t>Task 6. </a:t>
            </a:r>
            <a:r>
              <a:rPr lang="en-US" dirty="0">
                <a:solidFill>
                  <a:srgbClr val="C00000"/>
                </a:solidFill>
              </a:rPr>
              <a:t>Explore</a:t>
            </a:r>
            <a:r>
              <a:rPr lang="en-US" dirty="0"/>
              <a:t> the structure of the </a:t>
            </a:r>
            <a:r>
              <a:rPr lang="en-US" dirty="0">
                <a:solidFill>
                  <a:srgbClr val="C00000"/>
                </a:solidFill>
              </a:rPr>
              <a:t>relational database</a:t>
            </a:r>
          </a:p>
          <a:p>
            <a:pPr marL="320040" indent="-320040"/>
            <a:r>
              <a:rPr lang="en-US" sz="2800" dirty="0"/>
              <a:t>Lab complete</a:t>
            </a:r>
          </a:p>
        </p:txBody>
      </p:sp>
      <p:sp>
        <p:nvSpPr>
          <p:cNvPr id="4" name="Slide Number Placeholder 3">
            <a:extLst>
              <a:ext uri="{FF2B5EF4-FFF2-40B4-BE49-F238E27FC236}">
                <a16:creationId xmlns:a16="http://schemas.microsoft.com/office/drawing/2014/main" id="{CD966A9B-73D9-BC9A-A1AA-690F5655CFC8}"/>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5" name="TextBox 4">
            <a:extLst>
              <a:ext uri="{FF2B5EF4-FFF2-40B4-BE49-F238E27FC236}">
                <a16:creationId xmlns:a16="http://schemas.microsoft.com/office/drawing/2014/main" id="{300ED39D-DBE6-A80E-4D5E-4AEFBB74CDAA}"/>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11DCB912-FADB-8F3D-1002-4847AB146140}"/>
              </a:ext>
            </a:extLst>
          </p:cNvPr>
          <p:cNvPicPr>
            <a:picLocks noChangeAspect="1"/>
          </p:cNvPicPr>
          <p:nvPr/>
        </p:nvPicPr>
        <p:blipFill>
          <a:blip r:embed="rId3"/>
          <a:stretch>
            <a:fillRect/>
          </a:stretch>
        </p:blipFill>
        <p:spPr>
          <a:xfrm>
            <a:off x="131532" y="164924"/>
            <a:ext cx="1062268" cy="269108"/>
          </a:xfrm>
          <a:prstGeom prst="rect">
            <a:avLst/>
          </a:prstGeom>
        </p:spPr>
      </p:pic>
    </p:spTree>
    <p:extLst>
      <p:ext uri="{BB962C8B-B14F-4D97-AF65-F5344CB8AC3E}">
        <p14:creationId xmlns:p14="http://schemas.microsoft.com/office/powerpoint/2010/main" val="1279541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4F1AD1-D5FE-56A3-4B14-10E64B6544B3}"/>
              </a:ext>
            </a:extLst>
          </p:cNvPr>
          <p:cNvPicPr>
            <a:picLocks noChangeAspect="1"/>
          </p:cNvPicPr>
          <p:nvPr/>
        </p:nvPicPr>
        <p:blipFill>
          <a:blip r:embed="rId2"/>
          <a:stretch>
            <a:fillRect/>
          </a:stretch>
        </p:blipFill>
        <p:spPr>
          <a:xfrm>
            <a:off x="1311325" y="1355002"/>
            <a:ext cx="9569345" cy="5190412"/>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959900"/>
          </a:xfrm>
        </p:spPr>
        <p:txBody>
          <a:bodyPr>
            <a:noAutofit/>
          </a:bodyPr>
          <a:lstStyle/>
          <a:p>
            <a:r>
              <a:rPr lang="en-US" sz="3200" dirty="0"/>
              <a:t>AWS Academy Introduction to Cloud: Semester 1 [18745]</a:t>
            </a:r>
            <a:br>
              <a:rPr lang="en-US" sz="3200" dirty="0"/>
            </a:br>
            <a:r>
              <a:rPr lang="en-US" sz="2400" dirty="0"/>
              <a:t>AWS AICv1Sem1EN </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0" name="Rounded Rectangle 9">
            <a:extLst>
              <a:ext uri="{FF2B5EF4-FFF2-40B4-BE49-F238E27FC236}">
                <a16:creationId xmlns:a16="http://schemas.microsoft.com/office/drawing/2014/main" id="{EE23AAFB-423A-7CC1-D6CF-0925F1AE6F10}"/>
              </a:ext>
            </a:extLst>
          </p:cNvPr>
          <p:cNvSpPr/>
          <p:nvPr/>
        </p:nvSpPr>
        <p:spPr>
          <a:xfrm>
            <a:off x="3416300" y="2015065"/>
            <a:ext cx="5168900" cy="825500"/>
          </a:xfrm>
          <a:prstGeom prst="roundRect">
            <a:avLst>
              <a:gd name="adj" fmla="val 97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CB50C2-338F-C454-82D9-2BF4FFE05DD6}"/>
              </a:ext>
            </a:extLst>
          </p:cNvPr>
          <p:cNvSpPr txBox="1"/>
          <p:nvPr/>
        </p:nvSpPr>
        <p:spPr>
          <a:xfrm>
            <a:off x="2555700" y="863598"/>
            <a:ext cx="7080596" cy="461665"/>
          </a:xfrm>
          <a:prstGeom prst="rect">
            <a:avLst/>
          </a:prstGeom>
          <a:noFill/>
        </p:spPr>
        <p:txBody>
          <a:bodyPr wrap="square">
            <a:spAutoFit/>
          </a:bodyPr>
          <a:lstStyle/>
          <a:p>
            <a:pPr algn="ctr"/>
            <a:r>
              <a:rPr lang="en-US" sz="2400" dirty="0">
                <a:hlinkClick r:id="rId3"/>
              </a:rPr>
              <a:t>https://awsacademy.instructure.com/courses/18745</a:t>
            </a:r>
            <a:endParaRPr lang="en-US" sz="2400" dirty="0"/>
          </a:p>
        </p:txBody>
      </p:sp>
      <p:pic>
        <p:nvPicPr>
          <p:cNvPr id="12" name="Picture 11">
            <a:extLst>
              <a:ext uri="{FF2B5EF4-FFF2-40B4-BE49-F238E27FC236}">
                <a16:creationId xmlns:a16="http://schemas.microsoft.com/office/drawing/2014/main" id="{B1C26B57-E1E3-4018-C6EA-1DA256E513B5}"/>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3254295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4570BA-D0A6-2A5A-484C-64A03ACC59C9}"/>
              </a:ext>
            </a:extLst>
          </p:cNvPr>
          <p:cNvPicPr>
            <a:picLocks noChangeAspect="1"/>
          </p:cNvPicPr>
          <p:nvPr/>
        </p:nvPicPr>
        <p:blipFill>
          <a:blip r:embed="rId2"/>
          <a:stretch>
            <a:fillRect/>
          </a:stretch>
        </p:blipFill>
        <p:spPr>
          <a:xfrm>
            <a:off x="894029" y="868211"/>
            <a:ext cx="10489344" cy="570694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9" name="Rounded Rectangle 8">
            <a:extLst>
              <a:ext uri="{FF2B5EF4-FFF2-40B4-BE49-F238E27FC236}">
                <a16:creationId xmlns:a16="http://schemas.microsoft.com/office/drawing/2014/main" id="{9A96A3F7-7042-E02E-167E-CFA25C276783}"/>
              </a:ext>
            </a:extLst>
          </p:cNvPr>
          <p:cNvSpPr/>
          <p:nvPr/>
        </p:nvSpPr>
        <p:spPr>
          <a:xfrm>
            <a:off x="3395935" y="1039561"/>
            <a:ext cx="7865460" cy="1969637"/>
          </a:xfrm>
          <a:prstGeom prst="roundRect">
            <a:avLst>
              <a:gd name="adj" fmla="val 471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C18A78-C88E-F94B-1D60-013E712AC9C6}"/>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305771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0FF0495-6576-3CB1-B805-CA1FA4C4B068}"/>
              </a:ext>
            </a:extLst>
          </p:cNvPr>
          <p:cNvPicPr>
            <a:picLocks noChangeAspect="1"/>
          </p:cNvPicPr>
          <p:nvPr/>
        </p:nvPicPr>
        <p:blipFill>
          <a:blip r:embed="rId2"/>
          <a:stretch>
            <a:fillRect/>
          </a:stretch>
        </p:blipFill>
        <p:spPr>
          <a:xfrm>
            <a:off x="1110853" y="1173586"/>
            <a:ext cx="9970295" cy="5401568"/>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7" name="Rounded Rectangle 6">
            <a:extLst>
              <a:ext uri="{FF2B5EF4-FFF2-40B4-BE49-F238E27FC236}">
                <a16:creationId xmlns:a16="http://schemas.microsoft.com/office/drawing/2014/main" id="{1F6AECDD-7502-E90C-520F-73DE715AA25B}"/>
              </a:ext>
            </a:extLst>
          </p:cNvPr>
          <p:cNvSpPr/>
          <p:nvPr/>
        </p:nvSpPr>
        <p:spPr>
          <a:xfrm>
            <a:off x="3509963" y="1723086"/>
            <a:ext cx="7571184" cy="4377574"/>
          </a:xfrm>
          <a:prstGeom prst="roundRect">
            <a:avLst>
              <a:gd name="adj" fmla="val 19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F333E1-F772-BCB4-D604-D24FEC75DDF2}"/>
              </a:ext>
            </a:extLst>
          </p:cNvPr>
          <p:cNvSpPr txBox="1"/>
          <p:nvPr/>
        </p:nvSpPr>
        <p:spPr>
          <a:xfrm>
            <a:off x="2246066" y="757340"/>
            <a:ext cx="7868543" cy="369332"/>
          </a:xfrm>
          <a:prstGeom prst="rect">
            <a:avLst/>
          </a:prstGeom>
          <a:noFill/>
        </p:spPr>
        <p:txBody>
          <a:bodyPr wrap="square">
            <a:spAutoFit/>
          </a:bodyPr>
          <a:lstStyle/>
          <a:p>
            <a:pPr algn="ctr"/>
            <a:r>
              <a:rPr lang="en-US" dirty="0">
                <a:hlinkClick r:id="rId3"/>
              </a:rPr>
              <a:t>https://awsacademy.instructure.com/courses/18745/modules/items/1536201</a:t>
            </a:r>
          </a:p>
        </p:txBody>
      </p:sp>
    </p:spTree>
    <p:extLst>
      <p:ext uri="{BB962C8B-B14F-4D97-AF65-F5344CB8AC3E}">
        <p14:creationId xmlns:p14="http://schemas.microsoft.com/office/powerpoint/2010/main" val="128403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A55B0-6548-A015-9573-218EF5E750E5}"/>
              </a:ext>
            </a:extLst>
          </p:cNvPr>
          <p:cNvPicPr>
            <a:picLocks noChangeAspect="1"/>
          </p:cNvPicPr>
          <p:nvPr/>
        </p:nvPicPr>
        <p:blipFill>
          <a:blip r:embed="rId2"/>
          <a:stretch>
            <a:fillRect/>
          </a:stretch>
        </p:blipFill>
        <p:spPr>
          <a:xfrm>
            <a:off x="1062318" y="1073274"/>
            <a:ext cx="10067365" cy="5453489"/>
          </a:xfrm>
          <a:prstGeom prst="rect">
            <a:avLst/>
          </a:prstGeom>
        </p:spPr>
      </p:pic>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1" name="Rounded Rectangle 10">
            <a:extLst>
              <a:ext uri="{FF2B5EF4-FFF2-40B4-BE49-F238E27FC236}">
                <a16:creationId xmlns:a16="http://schemas.microsoft.com/office/drawing/2014/main" id="{DD72F2C4-ED6B-B2AD-A342-A98C52C5D4B1}"/>
              </a:ext>
            </a:extLst>
          </p:cNvPr>
          <p:cNvSpPr/>
          <p:nvPr/>
        </p:nvSpPr>
        <p:spPr>
          <a:xfrm>
            <a:off x="3523128" y="1680882"/>
            <a:ext cx="7476565" cy="4419778"/>
          </a:xfrm>
          <a:prstGeom prst="roundRect">
            <a:avLst>
              <a:gd name="adj" fmla="val 19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AD59098-8CBB-8B93-020D-0C44A41188BD}"/>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10 Databases: Lab 10 - RDS</a:t>
            </a:r>
          </a:p>
        </p:txBody>
      </p:sp>
      <p:sp>
        <p:nvSpPr>
          <p:cNvPr id="8" name="TextBox 7">
            <a:extLst>
              <a:ext uri="{FF2B5EF4-FFF2-40B4-BE49-F238E27FC236}">
                <a16:creationId xmlns:a16="http://schemas.microsoft.com/office/drawing/2014/main" id="{070E9DC4-631F-74C3-30B9-21D2B5166522}"/>
              </a:ext>
            </a:extLst>
          </p:cNvPr>
          <p:cNvSpPr txBox="1"/>
          <p:nvPr/>
        </p:nvSpPr>
        <p:spPr>
          <a:xfrm>
            <a:off x="2246066" y="757340"/>
            <a:ext cx="7868543" cy="369332"/>
          </a:xfrm>
          <a:prstGeom prst="rect">
            <a:avLst/>
          </a:prstGeom>
          <a:noFill/>
        </p:spPr>
        <p:txBody>
          <a:bodyPr wrap="square">
            <a:spAutoFit/>
          </a:bodyPr>
          <a:lstStyle/>
          <a:p>
            <a:pPr algn="ctr"/>
            <a:r>
              <a:rPr lang="en-US" dirty="0">
                <a:hlinkClick r:id="rId3"/>
              </a:rPr>
              <a:t>https://awsacademy.instructure.com/courses/18745/modules/items/1536201</a:t>
            </a:r>
          </a:p>
        </p:txBody>
      </p:sp>
    </p:spTree>
    <p:extLst>
      <p:ext uri="{BB962C8B-B14F-4D97-AF65-F5344CB8AC3E}">
        <p14:creationId xmlns:p14="http://schemas.microsoft.com/office/powerpoint/2010/main" val="2766920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9" name="TextBox 8">
            <a:extLst>
              <a:ext uri="{FF2B5EF4-FFF2-40B4-BE49-F238E27FC236}">
                <a16:creationId xmlns:a16="http://schemas.microsoft.com/office/drawing/2014/main" id="{C17EBC8D-E0DB-6FE0-9742-9E5BC3BDF9AD}"/>
              </a:ext>
            </a:extLst>
          </p:cNvPr>
          <p:cNvSpPr txBox="1"/>
          <p:nvPr/>
        </p:nvSpPr>
        <p:spPr>
          <a:xfrm>
            <a:off x="484908" y="1138838"/>
            <a:ext cx="11222181" cy="5139869"/>
          </a:xfrm>
          <a:prstGeom prst="rect">
            <a:avLst/>
          </a:prstGeom>
          <a:solidFill>
            <a:schemeClr val="accent4">
              <a:lumMod val="20000"/>
              <a:lumOff val="80000"/>
            </a:schemeClr>
          </a:solidFill>
        </p:spPr>
        <p:txBody>
          <a:bodyPr wrap="square">
            <a:spAutoFit/>
          </a:bodyPr>
          <a:lstStyle/>
          <a:p>
            <a:pPr algn="l">
              <a:spcAft>
                <a:spcPts val="1200"/>
              </a:spcAft>
            </a:pPr>
            <a:r>
              <a:rPr lang="en-US" sz="3200" b="1" i="0" dirty="0">
                <a:solidFill>
                  <a:srgbClr val="C00000"/>
                </a:solidFill>
                <a:effectLst/>
                <a:latin typeface="Open Sans" panose="020B0606030504020204" pitchFamily="34" charset="0"/>
              </a:rPr>
              <a:t>Access the AWS Management Console</a:t>
            </a:r>
          </a:p>
          <a:p>
            <a:pPr algn="l">
              <a:spcAft>
                <a:spcPts val="1200"/>
              </a:spcAft>
              <a:buFont typeface="+mj-lt"/>
              <a:buAutoNum type="arabicPeriod"/>
            </a:pPr>
            <a:r>
              <a:rPr lang="en-US" b="0" i="0" dirty="0">
                <a:solidFill>
                  <a:srgbClr val="333333"/>
                </a:solidFill>
                <a:effectLst/>
                <a:latin typeface="Open Sans" panose="020B0606030504020204" pitchFamily="34" charset="0"/>
              </a:rPr>
              <a:t>To start the lab session,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in the upper-right corner of the page.</a:t>
            </a:r>
          </a:p>
          <a:p>
            <a:pPr lvl="1" algn="l">
              <a:spcAft>
                <a:spcPts val="1200"/>
              </a:spcAft>
            </a:pPr>
            <a:r>
              <a:rPr lang="en-US" b="0" i="0" dirty="0">
                <a:solidFill>
                  <a:srgbClr val="333333"/>
                </a:solidFill>
                <a:effectLst/>
                <a:latin typeface="Open Sans" panose="020B0606030504020204" pitchFamily="34" charset="0"/>
              </a:rPr>
              <a:t>The lab session starts.</a:t>
            </a:r>
          </a:p>
          <a:p>
            <a:pPr lvl="1" algn="l">
              <a:spcAft>
                <a:spcPts val="1200"/>
              </a:spcAft>
            </a:pPr>
            <a:r>
              <a:rPr lang="en-US" b="0" i="0" dirty="0">
                <a:solidFill>
                  <a:srgbClr val="333333"/>
                </a:solidFill>
                <a:effectLst/>
                <a:latin typeface="Open Sans" panose="020B0606030504020204" pitchFamily="34" charset="0"/>
              </a:rPr>
              <a:t>A timer displays in the upper-right corner of the page and shows the time remaining in the session.</a:t>
            </a:r>
          </a:p>
          <a:p>
            <a:pPr lvl="1" algn="l">
              <a:spcAft>
                <a:spcPts val="1200"/>
              </a:spcAft>
            </a:pPr>
            <a:r>
              <a:rPr lang="en-US" b="1" i="0" dirty="0">
                <a:solidFill>
                  <a:srgbClr val="333333"/>
                </a:solidFill>
                <a:effectLst/>
                <a:latin typeface="Open Sans" panose="020B0606030504020204" pitchFamily="34" charset="0"/>
              </a:rPr>
              <a:t>Tip:</a:t>
            </a:r>
            <a:r>
              <a:rPr lang="en-US" b="0" i="0" dirty="0">
                <a:solidFill>
                  <a:srgbClr val="333333"/>
                </a:solidFill>
                <a:effectLst/>
                <a:latin typeface="Open Sans" panose="020B0606030504020204" pitchFamily="34" charset="0"/>
              </a:rPr>
              <a:t> To refresh the session length at any time,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again before the timer reaches 0:00.</a:t>
            </a:r>
          </a:p>
          <a:p>
            <a:pPr lvl="1">
              <a:spcAft>
                <a:spcPts val="1200"/>
              </a:spcAft>
            </a:pPr>
            <a:r>
              <a:rPr lang="en-US" b="0" i="0" dirty="0">
                <a:solidFill>
                  <a:srgbClr val="333333"/>
                </a:solidFill>
                <a:effectLst/>
                <a:latin typeface="Open Sans" panose="020B0606030504020204" pitchFamily="34" charset="0"/>
              </a:rPr>
              <a:t>Before continuing, wait until the lab environment is ready. The environment is ready when the lab details appear on the right side of the page and the circle icon next to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turns green.</a:t>
            </a:r>
          </a:p>
          <a:p>
            <a:pPr algn="l">
              <a:spcAft>
                <a:spcPts val="1200"/>
              </a:spcAft>
              <a:buFont typeface="+mj-lt"/>
              <a:buAutoNum type="arabicPeriod"/>
            </a:pPr>
            <a:r>
              <a:rPr lang="en-US" b="0" i="0" dirty="0">
                <a:solidFill>
                  <a:srgbClr val="333333"/>
                </a:solidFill>
                <a:effectLst/>
                <a:latin typeface="Open Sans" panose="020B0606030504020204" pitchFamily="34" charset="0"/>
              </a:rPr>
              <a:t>To return to these instructions, choose the </a:t>
            </a:r>
            <a:r>
              <a:rPr lang="en-US" b="1" i="0" dirty="0">
                <a:solidFill>
                  <a:srgbClr val="333333"/>
                </a:solidFill>
                <a:effectLst/>
                <a:latin typeface="Open Sans" panose="020B0606030504020204" pitchFamily="34" charset="0"/>
              </a:rPr>
              <a:t>Readme</a:t>
            </a:r>
            <a:r>
              <a:rPr lang="en-US" b="0" i="0" dirty="0">
                <a:solidFill>
                  <a:srgbClr val="333333"/>
                </a:solidFill>
                <a:effectLst/>
                <a:latin typeface="Open Sans" panose="020B0606030504020204" pitchFamily="34" charset="0"/>
              </a:rPr>
              <a:t> link in the upper-right corner.</a:t>
            </a:r>
          </a:p>
          <a:p>
            <a:pPr algn="l">
              <a:spcAft>
                <a:spcPts val="1200"/>
              </a:spcAft>
              <a:buFont typeface="+mj-lt"/>
              <a:buAutoNum type="arabicPeriod"/>
            </a:pPr>
            <a:r>
              <a:rPr lang="en-US" b="0" i="0" dirty="0">
                <a:solidFill>
                  <a:srgbClr val="333333"/>
                </a:solidFill>
                <a:effectLst/>
                <a:latin typeface="Open Sans" panose="020B0606030504020204" pitchFamily="34" charset="0"/>
              </a:rPr>
              <a:t>To connect to the AWS Management Console, choose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above the terminal window.</a:t>
            </a:r>
          </a:p>
          <a:p>
            <a:pPr lvl="1">
              <a:spcAft>
                <a:spcPts val="1200"/>
              </a:spcAft>
            </a:pPr>
            <a:r>
              <a:rPr lang="en-US" b="0" i="0" dirty="0">
                <a:solidFill>
                  <a:srgbClr val="333333"/>
                </a:solidFill>
                <a:effectLst/>
                <a:latin typeface="Open Sans" panose="020B0606030504020204" pitchFamily="34" charset="0"/>
              </a:rPr>
              <a:t>A new browser tab opens and connects you to the AWS Management Console.</a:t>
            </a:r>
          </a:p>
        </p:txBody>
      </p:sp>
    </p:spTree>
    <p:extLst>
      <p:ext uri="{BB962C8B-B14F-4D97-AF65-F5344CB8AC3E}">
        <p14:creationId xmlns:p14="http://schemas.microsoft.com/office/powerpoint/2010/main" val="359811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BAEE0-93D6-916F-463A-8ADF308BD06E}"/>
              </a:ext>
            </a:extLst>
          </p:cNvPr>
          <p:cNvPicPr>
            <a:picLocks noChangeAspect="1"/>
          </p:cNvPicPr>
          <p:nvPr/>
        </p:nvPicPr>
        <p:blipFill>
          <a:blip r:embed="rId2"/>
          <a:stretch>
            <a:fillRect/>
          </a:stretch>
        </p:blipFill>
        <p:spPr>
          <a:xfrm>
            <a:off x="696524" y="753035"/>
            <a:ext cx="10928740" cy="5905324"/>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0" name="TextBox 9">
            <a:extLst>
              <a:ext uri="{FF2B5EF4-FFF2-40B4-BE49-F238E27FC236}">
                <a16:creationId xmlns:a16="http://schemas.microsoft.com/office/drawing/2014/main" id="{6387C091-EB9C-3CD4-2992-57EA33AAD4F0}"/>
              </a:ext>
            </a:extLst>
          </p:cNvPr>
          <p:cNvSpPr txBox="1"/>
          <p:nvPr/>
        </p:nvSpPr>
        <p:spPr>
          <a:xfrm>
            <a:off x="3591339" y="1716381"/>
            <a:ext cx="8242852" cy="646331"/>
          </a:xfrm>
          <a:prstGeom prst="rect">
            <a:avLst/>
          </a:prstGeom>
          <a:solidFill>
            <a:schemeClr val="accent4">
              <a:lumMod val="20000"/>
              <a:lumOff val="80000"/>
            </a:schemeClr>
          </a:solidFill>
        </p:spPr>
        <p:txBody>
          <a:bodyPr wrap="square">
            <a:spAutoFit/>
          </a:bodyPr>
          <a:lstStyle/>
          <a:p>
            <a:r>
              <a:rPr lang="en-US" b="0" i="0" dirty="0">
                <a:solidFill>
                  <a:srgbClr val="333333"/>
                </a:solidFill>
                <a:effectLst/>
                <a:latin typeface="Open Sans" panose="020B0606030504020204" pitchFamily="34" charset="0"/>
              </a:rPr>
              <a:t>1. To start the lab session, choose </a:t>
            </a:r>
            <a:r>
              <a:rPr lang="en-US" b="1" i="0" dirty="0">
                <a:solidFill>
                  <a:srgbClr val="333333"/>
                </a:solidFill>
                <a:effectLst/>
                <a:latin typeface="Open Sans" panose="020B0606030504020204" pitchFamily="34" charset="0"/>
              </a:rPr>
              <a:t>Start Lab</a:t>
            </a:r>
            <a:r>
              <a:rPr lang="en-US" b="0" i="0" dirty="0">
                <a:solidFill>
                  <a:srgbClr val="333333"/>
                </a:solidFill>
                <a:effectLst/>
                <a:latin typeface="Open Sans" panose="020B0606030504020204" pitchFamily="34" charset="0"/>
              </a:rPr>
              <a:t> in the upper-right corner of the page.</a:t>
            </a:r>
            <a:endParaRPr lang="en-US" dirty="0"/>
          </a:p>
        </p:txBody>
      </p:sp>
      <p:sp>
        <p:nvSpPr>
          <p:cNvPr id="11" name="Rounded Rectangle 10">
            <a:extLst>
              <a:ext uri="{FF2B5EF4-FFF2-40B4-BE49-F238E27FC236}">
                <a16:creationId xmlns:a16="http://schemas.microsoft.com/office/drawing/2014/main" id="{4B44DF01-F5D3-39F4-40F6-A81D2FFD557A}"/>
              </a:ext>
            </a:extLst>
          </p:cNvPr>
          <p:cNvSpPr/>
          <p:nvPr/>
        </p:nvSpPr>
        <p:spPr>
          <a:xfrm>
            <a:off x="7977809" y="1378226"/>
            <a:ext cx="770341" cy="338156"/>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C29D278-D732-171D-3826-4EF43480E8B1}"/>
              </a:ext>
            </a:extLst>
          </p:cNvPr>
          <p:cNvSpPr/>
          <p:nvPr/>
        </p:nvSpPr>
        <p:spPr>
          <a:xfrm>
            <a:off x="7630972" y="107005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p>
        </p:txBody>
      </p:sp>
    </p:spTree>
    <p:extLst>
      <p:ext uri="{BB962C8B-B14F-4D97-AF65-F5344CB8AC3E}">
        <p14:creationId xmlns:p14="http://schemas.microsoft.com/office/powerpoint/2010/main" val="3565767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012554-6245-443B-ADFF-68129F29AA39}"/>
              </a:ext>
            </a:extLst>
          </p:cNvPr>
          <p:cNvPicPr>
            <a:picLocks noChangeAspect="1"/>
          </p:cNvPicPr>
          <p:nvPr/>
        </p:nvPicPr>
        <p:blipFill>
          <a:blip r:embed="rId2"/>
          <a:stretch>
            <a:fillRect/>
          </a:stretch>
        </p:blipFill>
        <p:spPr>
          <a:xfrm>
            <a:off x="753036" y="868210"/>
            <a:ext cx="10549452" cy="570694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Tree>
    <p:extLst>
      <p:ext uri="{BB962C8B-B14F-4D97-AF65-F5344CB8AC3E}">
        <p14:creationId xmlns:p14="http://schemas.microsoft.com/office/powerpoint/2010/main" val="372851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7F0A-C635-DB4B-B7F9-5C9D9D3B8B1E}"/>
              </a:ext>
            </a:extLst>
          </p:cNvPr>
          <p:cNvSpPr>
            <a:spLocks noGrp="1"/>
          </p:cNvSpPr>
          <p:nvPr>
            <p:ph type="title"/>
          </p:nvPr>
        </p:nvSpPr>
        <p:spPr/>
        <p:txBody>
          <a:bodyPr>
            <a:normAutofit/>
          </a:bodyPr>
          <a:lstStyle/>
          <a:p>
            <a:r>
              <a:rPr lang="en-US" sz="6600" dirty="0"/>
              <a:t>Outline</a:t>
            </a:r>
          </a:p>
        </p:txBody>
      </p:sp>
      <p:sp>
        <p:nvSpPr>
          <p:cNvPr id="3" name="Content Placeholder 2">
            <a:extLst>
              <a:ext uri="{FF2B5EF4-FFF2-40B4-BE49-F238E27FC236}">
                <a16:creationId xmlns:a16="http://schemas.microsoft.com/office/drawing/2014/main" id="{AE1FF0B8-9D70-E143-B9B8-FB291114403D}"/>
              </a:ext>
            </a:extLst>
          </p:cNvPr>
          <p:cNvSpPr>
            <a:spLocks noGrp="1"/>
          </p:cNvSpPr>
          <p:nvPr>
            <p:ph idx="1"/>
          </p:nvPr>
        </p:nvSpPr>
        <p:spPr>
          <a:xfrm>
            <a:off x="309715" y="1615044"/>
            <a:ext cx="11491099" cy="4738255"/>
          </a:xfrm>
        </p:spPr>
        <p:txBody>
          <a:bodyPr>
            <a:normAutofit lnSpcReduction="10000"/>
          </a:bodyPr>
          <a:lstStyle/>
          <a:p>
            <a:pPr marL="320040" indent="-320040"/>
            <a:r>
              <a:rPr lang="en-US" altLang="zh-TW" sz="4400" dirty="0">
                <a:solidFill>
                  <a:srgbClr val="C00000"/>
                </a:solidFill>
              </a:rPr>
              <a:t>AWS RDS: Lab 10</a:t>
            </a:r>
            <a:br>
              <a:rPr lang="en-US" altLang="zh-TW" sz="4400" dirty="0">
                <a:solidFill>
                  <a:srgbClr val="C00000"/>
                </a:solidFill>
              </a:rPr>
            </a:br>
            <a:r>
              <a:rPr lang="en-US" altLang="zh-TW" sz="4400" dirty="0">
                <a:solidFill>
                  <a:srgbClr val="C00000"/>
                </a:solidFill>
              </a:rPr>
              <a:t>Creating an Amazon RDS Database Instance</a:t>
            </a:r>
          </a:p>
          <a:p>
            <a:pPr marL="777240" lvl="1" indent="-320040"/>
            <a:r>
              <a:rPr lang="en-US" altLang="zh-TW" sz="3600" dirty="0">
                <a:solidFill>
                  <a:srgbClr val="C00000"/>
                </a:solidFill>
              </a:rPr>
              <a:t>AWS Academy Introduction to Cloud: Semester 1</a:t>
            </a:r>
          </a:p>
          <a:p>
            <a:pPr marL="777240" lvl="1" indent="-320040"/>
            <a:r>
              <a:rPr lang="en-US" altLang="zh-TW" sz="4000" dirty="0">
                <a:solidFill>
                  <a:srgbClr val="C00000"/>
                </a:solidFill>
              </a:rPr>
              <a:t>Module 10: Databases</a:t>
            </a:r>
          </a:p>
          <a:p>
            <a:pPr marL="777240" lvl="1" indent="-320040"/>
            <a:r>
              <a:rPr lang="en-US" altLang="zh-TW" sz="4000" dirty="0">
                <a:solidFill>
                  <a:srgbClr val="C00000"/>
                </a:solidFill>
              </a:rPr>
              <a:t>Lab 10 - RDS</a:t>
            </a:r>
          </a:p>
          <a:p>
            <a:pPr marL="1234440" lvl="2" indent="-320040"/>
            <a:r>
              <a:rPr lang="en-US" altLang="zh-TW" sz="3600" dirty="0">
                <a:solidFill>
                  <a:srgbClr val="C00000"/>
                </a:solidFill>
              </a:rPr>
              <a:t>Module 10 Lab: Creating an Amazon RDS Database Instance</a:t>
            </a:r>
            <a:endParaRPr lang="en-US" sz="3600" dirty="0"/>
          </a:p>
        </p:txBody>
      </p:sp>
      <p:sp>
        <p:nvSpPr>
          <p:cNvPr id="4" name="Slide Number Placeholder 3">
            <a:extLst>
              <a:ext uri="{FF2B5EF4-FFF2-40B4-BE49-F238E27FC236}">
                <a16:creationId xmlns:a16="http://schemas.microsoft.com/office/drawing/2014/main" id="{944F6EF3-100B-094B-BE5B-979F6BD5D30F}"/>
              </a:ext>
            </a:extLst>
          </p:cNvPr>
          <p:cNvSpPr>
            <a:spLocks noGrp="1"/>
          </p:cNvSpPr>
          <p:nvPr>
            <p:ph type="sldNum" sz="quarter" idx="12"/>
          </p:nvPr>
        </p:nvSpPr>
        <p:spPr/>
        <p:txBody>
          <a:bodyPr/>
          <a:lstStyle/>
          <a:p>
            <a:fld id="{5D6FF71F-CF6A-4C46-8F9B-61D49EEA70E3}" type="slidenum">
              <a:rPr lang="en-US" smtClean="0"/>
              <a:t>3</a:t>
            </a:fld>
            <a:endParaRPr lang="en-US"/>
          </a:p>
        </p:txBody>
      </p:sp>
    </p:spTree>
    <p:extLst>
      <p:ext uri="{BB962C8B-B14F-4D97-AF65-F5344CB8AC3E}">
        <p14:creationId xmlns:p14="http://schemas.microsoft.com/office/powerpoint/2010/main" val="3724608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E2601-4FC8-28B4-9485-48B1A773BFD4}"/>
              </a:ext>
            </a:extLst>
          </p:cNvPr>
          <p:cNvPicPr>
            <a:picLocks noChangeAspect="1"/>
          </p:cNvPicPr>
          <p:nvPr/>
        </p:nvPicPr>
        <p:blipFill>
          <a:blip r:embed="rId2"/>
          <a:stretch>
            <a:fillRect/>
          </a:stretch>
        </p:blipFill>
        <p:spPr>
          <a:xfrm>
            <a:off x="819897" y="882693"/>
            <a:ext cx="10552207" cy="5711591"/>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7" name="TextBox 6">
            <a:extLst>
              <a:ext uri="{FF2B5EF4-FFF2-40B4-BE49-F238E27FC236}">
                <a16:creationId xmlns:a16="http://schemas.microsoft.com/office/drawing/2014/main" id="{35C3CF21-A3B6-601D-EBF9-36625346858E}"/>
              </a:ext>
            </a:extLst>
          </p:cNvPr>
          <p:cNvSpPr txBox="1"/>
          <p:nvPr/>
        </p:nvSpPr>
        <p:spPr>
          <a:xfrm>
            <a:off x="2160104" y="1865564"/>
            <a:ext cx="9213693" cy="369332"/>
          </a:xfrm>
          <a:prstGeom prst="rect">
            <a:avLst/>
          </a:prstGeom>
          <a:solidFill>
            <a:schemeClr val="accent4">
              <a:lumMod val="20000"/>
              <a:lumOff val="80000"/>
            </a:schemeClr>
          </a:solidFill>
        </p:spPr>
        <p:txBody>
          <a:bodyPr wrap="square">
            <a:spAutoFit/>
          </a:bodyPr>
          <a:lstStyle/>
          <a:p>
            <a:pPr algn="l"/>
            <a:r>
              <a:rPr lang="en-US" b="0" i="0" dirty="0">
                <a:solidFill>
                  <a:srgbClr val="333333"/>
                </a:solidFill>
                <a:effectLst/>
                <a:latin typeface="Open Sans" panose="020B0606030504020204" pitchFamily="34" charset="0"/>
              </a:rPr>
              <a:t>2. To return to these instructions, choose the </a:t>
            </a:r>
            <a:r>
              <a:rPr lang="en-US" b="1" i="0" dirty="0">
                <a:solidFill>
                  <a:srgbClr val="333333"/>
                </a:solidFill>
                <a:effectLst/>
                <a:latin typeface="Open Sans" panose="020B0606030504020204" pitchFamily="34" charset="0"/>
              </a:rPr>
              <a:t>Readme</a:t>
            </a:r>
            <a:r>
              <a:rPr lang="en-US" b="0" i="0" dirty="0">
                <a:solidFill>
                  <a:srgbClr val="333333"/>
                </a:solidFill>
                <a:effectLst/>
                <a:latin typeface="Open Sans" panose="020B0606030504020204" pitchFamily="34" charset="0"/>
              </a:rPr>
              <a:t> link in the upper-right corner.</a:t>
            </a:r>
          </a:p>
        </p:txBody>
      </p:sp>
      <p:sp>
        <p:nvSpPr>
          <p:cNvPr id="8" name="Rounded Rectangle 7">
            <a:extLst>
              <a:ext uri="{FF2B5EF4-FFF2-40B4-BE49-F238E27FC236}">
                <a16:creationId xmlns:a16="http://schemas.microsoft.com/office/drawing/2014/main" id="{09778224-911E-0923-6BF9-48D8C53D7489}"/>
              </a:ext>
            </a:extLst>
          </p:cNvPr>
          <p:cNvSpPr/>
          <p:nvPr/>
        </p:nvSpPr>
        <p:spPr>
          <a:xfrm>
            <a:off x="10150890" y="1541208"/>
            <a:ext cx="636438" cy="218660"/>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D533F5-F848-F0AF-4680-4E9ACC64F7EE}"/>
              </a:ext>
            </a:extLst>
          </p:cNvPr>
          <p:cNvSpPr/>
          <p:nvPr/>
        </p:nvSpPr>
        <p:spPr>
          <a:xfrm>
            <a:off x="9862782" y="109697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a:t>
            </a:r>
          </a:p>
        </p:txBody>
      </p:sp>
    </p:spTree>
    <p:extLst>
      <p:ext uri="{BB962C8B-B14F-4D97-AF65-F5344CB8AC3E}">
        <p14:creationId xmlns:p14="http://schemas.microsoft.com/office/powerpoint/2010/main" val="3383978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12FB2D-B7A2-9A8F-15ED-F9459553CE5C}"/>
              </a:ext>
            </a:extLst>
          </p:cNvPr>
          <p:cNvPicPr>
            <a:picLocks noChangeAspect="1"/>
          </p:cNvPicPr>
          <p:nvPr/>
        </p:nvPicPr>
        <p:blipFill>
          <a:blip r:embed="rId2"/>
          <a:stretch>
            <a:fillRect/>
          </a:stretch>
        </p:blipFill>
        <p:spPr>
          <a:xfrm>
            <a:off x="692262" y="814409"/>
            <a:ext cx="10807477" cy="5801638"/>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7" name="Rounded Rectangle 6">
            <a:extLst>
              <a:ext uri="{FF2B5EF4-FFF2-40B4-BE49-F238E27FC236}">
                <a16:creationId xmlns:a16="http://schemas.microsoft.com/office/drawing/2014/main" id="{1D282E64-6FD2-974C-334F-3D9E0D6C7B35}"/>
              </a:ext>
            </a:extLst>
          </p:cNvPr>
          <p:cNvSpPr/>
          <p:nvPr/>
        </p:nvSpPr>
        <p:spPr>
          <a:xfrm>
            <a:off x="2018647" y="1487701"/>
            <a:ext cx="636438" cy="218660"/>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5DDAA8-75BC-8C47-2379-319036DB8949}"/>
              </a:ext>
            </a:extLst>
          </p:cNvPr>
          <p:cNvSpPr/>
          <p:nvPr/>
        </p:nvSpPr>
        <p:spPr>
          <a:xfrm>
            <a:off x="1730539" y="104346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a:t>
            </a:r>
          </a:p>
        </p:txBody>
      </p:sp>
      <p:sp>
        <p:nvSpPr>
          <p:cNvPr id="9" name="TextBox 8">
            <a:extLst>
              <a:ext uri="{FF2B5EF4-FFF2-40B4-BE49-F238E27FC236}">
                <a16:creationId xmlns:a16="http://schemas.microsoft.com/office/drawing/2014/main" id="{59201CB5-63D4-1027-375A-16BE6F985CA2}"/>
              </a:ext>
            </a:extLst>
          </p:cNvPr>
          <p:cNvSpPr txBox="1"/>
          <p:nvPr/>
        </p:nvSpPr>
        <p:spPr>
          <a:xfrm>
            <a:off x="2026374" y="1752620"/>
            <a:ext cx="8388834" cy="1354217"/>
          </a:xfrm>
          <a:prstGeom prst="rect">
            <a:avLst/>
          </a:prstGeom>
          <a:solidFill>
            <a:schemeClr val="accent4">
              <a:lumMod val="20000"/>
              <a:lumOff val="80000"/>
            </a:schemeClr>
          </a:solidFill>
        </p:spPr>
        <p:txBody>
          <a:bodyPr wrap="square">
            <a:spAutoFit/>
          </a:bodyPr>
          <a:lstStyle/>
          <a:p>
            <a:pPr algn="l">
              <a:spcAft>
                <a:spcPts val="1200"/>
              </a:spcAft>
            </a:pPr>
            <a:r>
              <a:rPr lang="en-US" b="0" i="0" dirty="0">
                <a:solidFill>
                  <a:srgbClr val="333333"/>
                </a:solidFill>
                <a:effectLst/>
                <a:latin typeface="Open Sans" panose="020B0606030504020204" pitchFamily="34" charset="0"/>
              </a:rPr>
              <a:t>3. To connect to the AWS Management Console, choose the </a:t>
            </a:r>
            <a:r>
              <a:rPr lang="en-US" b="1" i="0" dirty="0">
                <a:solidFill>
                  <a:srgbClr val="333333"/>
                </a:solidFill>
                <a:effectLst/>
                <a:latin typeface="Open Sans" panose="020B0606030504020204" pitchFamily="34" charset="0"/>
              </a:rPr>
              <a:t>AWS</a:t>
            </a:r>
            <a:r>
              <a:rPr lang="en-US" b="0" i="0" dirty="0">
                <a:solidFill>
                  <a:srgbClr val="333333"/>
                </a:solidFill>
                <a:effectLst/>
                <a:latin typeface="Open Sans" panose="020B0606030504020204" pitchFamily="34" charset="0"/>
              </a:rPr>
              <a:t> link in the upper-left corner, above the terminal window.</a:t>
            </a:r>
          </a:p>
          <a:p>
            <a:pPr lvl="1">
              <a:spcAft>
                <a:spcPts val="1200"/>
              </a:spcAft>
            </a:pPr>
            <a:r>
              <a:rPr lang="en-US" b="0" i="0" dirty="0">
                <a:solidFill>
                  <a:srgbClr val="333333"/>
                </a:solidFill>
                <a:effectLst/>
                <a:latin typeface="Open Sans" panose="020B0606030504020204" pitchFamily="34" charset="0"/>
              </a:rPr>
              <a:t>A new browser tab opens and connects you to the AWS Management Console.</a:t>
            </a:r>
          </a:p>
        </p:txBody>
      </p:sp>
    </p:spTree>
    <p:extLst>
      <p:ext uri="{BB962C8B-B14F-4D97-AF65-F5344CB8AC3E}">
        <p14:creationId xmlns:p14="http://schemas.microsoft.com/office/powerpoint/2010/main" val="3134556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08E11E-76BA-2AEF-28FE-145844AF08E0}"/>
              </a:ext>
            </a:extLst>
          </p:cNvPr>
          <p:cNvPicPr>
            <a:picLocks noChangeAspect="1"/>
          </p:cNvPicPr>
          <p:nvPr/>
        </p:nvPicPr>
        <p:blipFill>
          <a:blip r:embed="rId2"/>
          <a:stretch>
            <a:fillRect/>
          </a:stretch>
        </p:blipFill>
        <p:spPr>
          <a:xfrm>
            <a:off x="1321748" y="868211"/>
            <a:ext cx="9548504" cy="5721525"/>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8" name="Rounded Rectangle 7">
            <a:extLst>
              <a:ext uri="{FF2B5EF4-FFF2-40B4-BE49-F238E27FC236}">
                <a16:creationId xmlns:a16="http://schemas.microsoft.com/office/drawing/2014/main" id="{1A1C0EAA-08B5-0C6C-1415-341384891B46}"/>
              </a:ext>
            </a:extLst>
          </p:cNvPr>
          <p:cNvSpPr/>
          <p:nvPr/>
        </p:nvSpPr>
        <p:spPr>
          <a:xfrm>
            <a:off x="5262137" y="5073302"/>
            <a:ext cx="758410" cy="249492"/>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2CFC29F-DB69-9FAC-D39F-A305A7D3632F}"/>
              </a:ext>
            </a:extLst>
          </p:cNvPr>
          <p:cNvSpPr txBox="1"/>
          <p:nvPr/>
        </p:nvSpPr>
        <p:spPr>
          <a:xfrm>
            <a:off x="8485094" y="2764978"/>
            <a:ext cx="3635402" cy="2492990"/>
          </a:xfrm>
          <a:prstGeom prst="rect">
            <a:avLst/>
          </a:prstGeom>
          <a:solidFill>
            <a:schemeClr val="accent4">
              <a:lumMod val="20000"/>
              <a:lumOff val="80000"/>
            </a:schemeClr>
          </a:solidFill>
        </p:spPr>
        <p:txBody>
          <a:bodyPr wrap="square">
            <a:spAutoFit/>
          </a:bodyPr>
          <a:lstStyle/>
          <a:p>
            <a:r>
              <a:rPr lang="en-US" sz="1200" b="1" i="0" dirty="0">
                <a:solidFill>
                  <a:srgbClr val="444444"/>
                </a:solidFill>
                <a:effectLst/>
                <a:latin typeface="verdana" panose="020B0604030504040204" pitchFamily="34" charset="0"/>
              </a:rPr>
              <a:t>Region: us-east-1</a:t>
            </a:r>
            <a:br>
              <a:rPr lang="en-US" sz="1200" dirty="0"/>
            </a:br>
            <a:r>
              <a:rPr lang="en-US" sz="1200" b="1" i="0" dirty="0">
                <a:solidFill>
                  <a:srgbClr val="444444"/>
                </a:solidFill>
                <a:effectLst/>
                <a:latin typeface="verdana" panose="020B0604030504040204" pitchFamily="34" charset="0"/>
              </a:rPr>
              <a:t>Lab ID: arn:aws:cloudformation:us-east-1:547970237064:stack/c53687a865001l2152087t1w547970237064/1eaf4fc0-d7de-11ec-90bd-0e4b09deb6f5</a:t>
            </a:r>
            <a:br>
              <a:rPr lang="en-US" sz="1200" dirty="0"/>
            </a:br>
            <a:r>
              <a:rPr lang="en-US" sz="1200" b="1" i="0" dirty="0">
                <a:solidFill>
                  <a:srgbClr val="444444"/>
                </a:solidFill>
                <a:effectLst/>
                <a:latin typeface="verdana" panose="020B0604030504040204" pitchFamily="34" charset="0"/>
              </a:rPr>
              <a:t>Creation Time: 2022-05-19T18:42:34-0700</a:t>
            </a:r>
            <a:br>
              <a:rPr lang="en-US" sz="1200" dirty="0"/>
            </a:br>
            <a:br>
              <a:rPr lang="en-US" sz="1200" dirty="0"/>
            </a:br>
            <a:r>
              <a:rPr lang="en-US" sz="1200" b="1" i="0" dirty="0">
                <a:solidFill>
                  <a:srgbClr val="444444"/>
                </a:solidFill>
                <a:effectLst/>
                <a:latin typeface="verdana" panose="020B0604030504040204" pitchFamily="34" charset="0"/>
              </a:rPr>
              <a:t>Start session at: 2022-05-19T18:42:34-0700</a:t>
            </a:r>
            <a:br>
              <a:rPr lang="en-US" sz="1200" dirty="0"/>
            </a:br>
            <a:r>
              <a:rPr lang="en-US" sz="1200" b="1" i="0" dirty="0">
                <a:solidFill>
                  <a:srgbClr val="444444"/>
                </a:solidFill>
                <a:effectLst/>
                <a:latin typeface="verdana" panose="020B0604030504040204" pitchFamily="34" charset="0"/>
              </a:rPr>
              <a:t>Remaining session time: 02:00:00(120 minutes)</a:t>
            </a:r>
            <a:endParaRPr lang="en-US" sz="1200" dirty="0"/>
          </a:p>
        </p:txBody>
      </p:sp>
    </p:spTree>
    <p:extLst>
      <p:ext uri="{BB962C8B-B14F-4D97-AF65-F5344CB8AC3E}">
        <p14:creationId xmlns:p14="http://schemas.microsoft.com/office/powerpoint/2010/main" val="414700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EB2FF0-E6CA-76AB-7878-459286F5F925}"/>
              </a:ext>
            </a:extLst>
          </p:cNvPr>
          <p:cNvPicPr>
            <a:picLocks noChangeAspect="1"/>
          </p:cNvPicPr>
          <p:nvPr/>
        </p:nvPicPr>
        <p:blipFill>
          <a:blip r:embed="rId2"/>
          <a:stretch>
            <a:fillRect/>
          </a:stretch>
        </p:blipFill>
        <p:spPr>
          <a:xfrm>
            <a:off x="968924" y="814540"/>
            <a:ext cx="10254153" cy="5820144"/>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0" name="Rounded Rectangle 9">
            <a:extLst>
              <a:ext uri="{FF2B5EF4-FFF2-40B4-BE49-F238E27FC236}">
                <a16:creationId xmlns:a16="http://schemas.microsoft.com/office/drawing/2014/main" id="{ED9AF6DD-A4D9-0555-0BC9-5E029D0DE722}"/>
              </a:ext>
            </a:extLst>
          </p:cNvPr>
          <p:cNvSpPr/>
          <p:nvPr/>
        </p:nvSpPr>
        <p:spPr>
          <a:xfrm>
            <a:off x="7420390" y="1084007"/>
            <a:ext cx="809210" cy="276999"/>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6CCC35EF-4215-AC89-D44C-CE8C845C4F12}"/>
              </a:ext>
            </a:extLst>
          </p:cNvPr>
          <p:cNvSpPr/>
          <p:nvPr/>
        </p:nvSpPr>
        <p:spPr>
          <a:xfrm>
            <a:off x="8288803" y="1084007"/>
            <a:ext cx="2870994" cy="276999"/>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83A42AB-6A95-8C54-58BD-B99E6AF91CAF}"/>
              </a:ext>
            </a:extLst>
          </p:cNvPr>
          <p:cNvSpPr/>
          <p:nvPr/>
        </p:nvSpPr>
        <p:spPr>
          <a:xfrm>
            <a:off x="1883190" y="2455607"/>
            <a:ext cx="4377910" cy="452693"/>
          </a:xfrm>
          <a:prstGeom prst="roundRect">
            <a:avLst>
              <a:gd name="adj" fmla="val 86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24641D5-550C-EB3A-2FB6-E2AC3EBD6438}"/>
              </a:ext>
            </a:extLst>
          </p:cNvPr>
          <p:cNvSpPr/>
          <p:nvPr/>
        </p:nvSpPr>
        <p:spPr>
          <a:xfrm>
            <a:off x="1464834" y="1084007"/>
            <a:ext cx="809210" cy="276999"/>
          </a:xfrm>
          <a:prstGeom prst="roundRect">
            <a:avLst>
              <a:gd name="adj" fmla="val 865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173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12" name="TextBox 11">
            <a:extLst>
              <a:ext uri="{FF2B5EF4-FFF2-40B4-BE49-F238E27FC236}">
                <a16:creationId xmlns:a16="http://schemas.microsoft.com/office/drawing/2014/main" id="{9BC88DE1-C039-8BE7-8B33-CE53CD02616A}"/>
              </a:ext>
            </a:extLst>
          </p:cNvPr>
          <p:cNvSpPr txBox="1"/>
          <p:nvPr/>
        </p:nvSpPr>
        <p:spPr>
          <a:xfrm>
            <a:off x="506231" y="798155"/>
            <a:ext cx="11222181" cy="584775"/>
          </a:xfrm>
          <a:prstGeom prst="rect">
            <a:avLst/>
          </a:prstGeom>
          <a:solidFill>
            <a:schemeClr val="accent4">
              <a:lumMod val="20000"/>
              <a:lumOff val="80000"/>
            </a:schemeClr>
          </a:solidFill>
        </p:spPr>
        <p:txBody>
          <a:bodyPr wrap="square">
            <a:spAutoFit/>
          </a:bodyPr>
          <a:lstStyle/>
          <a:p>
            <a:r>
              <a:rPr lang="en-US" sz="3200" b="1" dirty="0">
                <a:solidFill>
                  <a:srgbClr val="C00000"/>
                </a:solidFill>
                <a:latin typeface="Open Sans" panose="020B0606030504020204" pitchFamily="34" charset="0"/>
              </a:rPr>
              <a:t>Task 1. Set up an RDS DB instance</a:t>
            </a:r>
          </a:p>
        </p:txBody>
      </p:sp>
      <p:sp>
        <p:nvSpPr>
          <p:cNvPr id="17" name="TextBox 16">
            <a:extLst>
              <a:ext uri="{FF2B5EF4-FFF2-40B4-BE49-F238E27FC236}">
                <a16:creationId xmlns:a16="http://schemas.microsoft.com/office/drawing/2014/main" id="{E4ACAD65-23D5-8894-00A7-590348046082}"/>
              </a:ext>
            </a:extLst>
          </p:cNvPr>
          <p:cNvSpPr txBox="1"/>
          <p:nvPr/>
        </p:nvSpPr>
        <p:spPr>
          <a:xfrm>
            <a:off x="506231" y="1477059"/>
            <a:ext cx="11222181" cy="5047536"/>
          </a:xfrm>
          <a:prstGeom prst="rect">
            <a:avLst/>
          </a:prstGeom>
          <a:solidFill>
            <a:schemeClr val="accent4">
              <a:lumMod val="20000"/>
              <a:lumOff val="80000"/>
            </a:schemeClr>
          </a:solidFill>
        </p:spPr>
        <p:txBody>
          <a:bodyPr wrap="square">
            <a:spAutoFit/>
          </a:bodyPr>
          <a:lstStyle/>
          <a:p>
            <a:pPr algn="l">
              <a:buFont typeface="+mj-lt"/>
              <a:buAutoNum type="arabicPeriod" startAt="4"/>
            </a:pPr>
            <a:r>
              <a:rPr lang="en-US" sz="2300" b="0" i="0" dirty="0">
                <a:solidFill>
                  <a:srgbClr val="333333"/>
                </a:solidFill>
                <a:effectLst/>
                <a:latin typeface="Open Sans" panose="020B0606030504020204" pitchFamily="34" charset="0"/>
              </a:rPr>
              <a:t>Choose the </a:t>
            </a:r>
            <a:r>
              <a:rPr lang="en-US" sz="2300" b="1" i="0" dirty="0">
                <a:solidFill>
                  <a:srgbClr val="333333"/>
                </a:solidFill>
                <a:effectLst/>
                <a:latin typeface="Open Sans" panose="020B0606030504020204" pitchFamily="34" charset="0"/>
              </a:rPr>
              <a:t>Services</a:t>
            </a:r>
            <a:r>
              <a:rPr lang="en-US" sz="2300" b="0" i="0" dirty="0">
                <a:solidFill>
                  <a:srgbClr val="333333"/>
                </a:solidFill>
                <a:effectLst/>
                <a:latin typeface="Open Sans" panose="020B0606030504020204" pitchFamily="34" charset="0"/>
              </a:rPr>
              <a:t> menu, locate the </a:t>
            </a:r>
            <a:r>
              <a:rPr lang="en-US" sz="2300" b="1" i="0" dirty="0">
                <a:solidFill>
                  <a:srgbClr val="333333"/>
                </a:solidFill>
                <a:effectLst/>
                <a:latin typeface="Open Sans" panose="020B0606030504020204" pitchFamily="34" charset="0"/>
              </a:rPr>
              <a:t>Database</a:t>
            </a:r>
            <a:r>
              <a:rPr lang="en-US" sz="2300" b="0" i="0" dirty="0">
                <a:solidFill>
                  <a:srgbClr val="333333"/>
                </a:solidFill>
                <a:effectLst/>
                <a:latin typeface="Open Sans" panose="020B0606030504020204" pitchFamily="34" charset="0"/>
              </a:rPr>
              <a:t> category, and then choose </a:t>
            </a:r>
            <a:r>
              <a:rPr lang="en-US" sz="2300" b="1" i="0" dirty="0">
                <a:solidFill>
                  <a:srgbClr val="333333"/>
                </a:solidFill>
                <a:effectLst/>
                <a:latin typeface="Open Sans" panose="020B0606030504020204" pitchFamily="34" charset="0"/>
              </a:rPr>
              <a:t>RDS</a:t>
            </a:r>
            <a:r>
              <a:rPr lang="en-US" sz="2300" b="0" i="0" dirty="0">
                <a:solidFill>
                  <a:srgbClr val="333333"/>
                </a:solidFill>
                <a:effectLst/>
                <a:latin typeface="Open Sans" panose="020B0606030504020204" pitchFamily="34" charset="0"/>
              </a:rPr>
              <a:t>.</a:t>
            </a:r>
          </a:p>
          <a:p>
            <a:pPr algn="l">
              <a:buFont typeface="+mj-lt"/>
              <a:buAutoNum type="arabicPeriod" startAt="4"/>
            </a:pPr>
            <a:r>
              <a:rPr lang="en-US" sz="2300" b="0" i="0" dirty="0">
                <a:solidFill>
                  <a:srgbClr val="333333"/>
                </a:solidFill>
                <a:effectLst/>
                <a:latin typeface="Open Sans" panose="020B0606030504020204" pitchFamily="34" charset="0"/>
              </a:rPr>
              <a:t>Choose </a:t>
            </a:r>
            <a:r>
              <a:rPr lang="en-US" sz="2300" b="1" i="0" dirty="0">
                <a:solidFill>
                  <a:srgbClr val="333333"/>
                </a:solidFill>
                <a:effectLst/>
                <a:latin typeface="Open Sans" panose="020B0606030504020204" pitchFamily="34" charset="0"/>
              </a:rPr>
              <a:t>Create database</a:t>
            </a:r>
            <a:r>
              <a:rPr lang="en-US" sz="2300" b="0" i="0" dirty="0">
                <a:solidFill>
                  <a:srgbClr val="333333"/>
                </a:solidFill>
                <a:effectLst/>
                <a:latin typeface="Open Sans" panose="020B0606030504020204" pitchFamily="34" charset="0"/>
              </a:rPr>
              <a:t>.</a:t>
            </a:r>
          </a:p>
          <a:p>
            <a:pPr algn="l">
              <a:buFont typeface="+mj-lt"/>
              <a:buAutoNum type="arabicPeriod" startAt="4"/>
            </a:pPr>
            <a:r>
              <a:rPr lang="en-US" sz="2300" b="0" i="0" dirty="0">
                <a:solidFill>
                  <a:srgbClr val="333333"/>
                </a:solidFill>
                <a:effectLst/>
                <a:latin typeface="Open Sans" panose="020B0606030504020204" pitchFamily="34" charset="0"/>
              </a:rPr>
              <a:t>In the </a:t>
            </a:r>
            <a:r>
              <a:rPr lang="en-US" sz="2300" b="1" i="0" dirty="0">
                <a:solidFill>
                  <a:srgbClr val="333333"/>
                </a:solidFill>
                <a:effectLst/>
                <a:latin typeface="Open Sans" panose="020B0606030504020204" pitchFamily="34" charset="0"/>
              </a:rPr>
              <a:t>Choose a database creation method</a:t>
            </a:r>
            <a:r>
              <a:rPr lang="en-US" sz="2300" b="0" i="0" dirty="0">
                <a:solidFill>
                  <a:srgbClr val="333333"/>
                </a:solidFill>
                <a:effectLst/>
                <a:latin typeface="Open Sans" panose="020B0606030504020204" pitchFamily="34" charset="0"/>
              </a:rPr>
              <a:t> section, choose </a:t>
            </a:r>
            <a:r>
              <a:rPr lang="en-US" sz="2300" b="1" i="0" dirty="0">
                <a:solidFill>
                  <a:srgbClr val="333333"/>
                </a:solidFill>
                <a:effectLst/>
                <a:latin typeface="Open Sans" panose="020B0606030504020204" pitchFamily="34" charset="0"/>
              </a:rPr>
              <a:t>Easy create</a:t>
            </a:r>
            <a:r>
              <a:rPr lang="en-US" sz="2300" b="0" i="0" dirty="0">
                <a:solidFill>
                  <a:srgbClr val="333333"/>
                </a:solidFill>
                <a:effectLst/>
                <a:latin typeface="Open Sans" panose="020B0606030504020204" pitchFamily="34" charset="0"/>
              </a:rPr>
              <a:t>.</a:t>
            </a:r>
          </a:p>
          <a:p>
            <a:pPr algn="l">
              <a:buFont typeface="+mj-lt"/>
              <a:buAutoNum type="arabicPeriod" startAt="4"/>
            </a:pPr>
            <a:r>
              <a:rPr lang="en-US" sz="2300" b="0" i="0" dirty="0">
                <a:solidFill>
                  <a:srgbClr val="333333"/>
                </a:solidFill>
                <a:effectLst/>
                <a:latin typeface="Open Sans" panose="020B0606030504020204" pitchFamily="34" charset="0"/>
              </a:rPr>
              <a:t>In the </a:t>
            </a:r>
            <a:r>
              <a:rPr lang="en-US" sz="2300" b="1" i="0" dirty="0">
                <a:solidFill>
                  <a:srgbClr val="333333"/>
                </a:solidFill>
                <a:effectLst/>
                <a:latin typeface="Open Sans" panose="020B0606030504020204" pitchFamily="34" charset="0"/>
              </a:rPr>
              <a:t>Configuration</a:t>
            </a:r>
            <a:r>
              <a:rPr lang="en-US" sz="2300" b="0" i="0" dirty="0">
                <a:solidFill>
                  <a:srgbClr val="333333"/>
                </a:solidFill>
                <a:effectLst/>
                <a:latin typeface="Open Sans" panose="020B0606030504020204" pitchFamily="34" charset="0"/>
              </a:rPr>
              <a:t> section, configure:</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Engine type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Microsoft SQL Server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DB instance size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Free tier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Check the box next to </a:t>
            </a:r>
            <a:r>
              <a:rPr lang="en-US" sz="2300" b="1" i="0" dirty="0">
                <a:solidFill>
                  <a:srgbClr val="333333"/>
                </a:solidFill>
                <a:effectLst/>
                <a:latin typeface="Open Sans" panose="020B0606030504020204" pitchFamily="34" charset="0"/>
              </a:rPr>
              <a:t>Auto generate a password</a:t>
            </a:r>
            <a:r>
              <a:rPr lang="en-US" sz="2300" b="0" i="0" dirty="0">
                <a:solidFill>
                  <a:srgbClr val="333333"/>
                </a:solidFill>
                <a:effectLst/>
                <a:latin typeface="Open Sans" panose="020B0606030504020204" pitchFamily="34" charset="0"/>
              </a:rPr>
              <a:t>.</a:t>
            </a:r>
          </a:p>
          <a:p>
            <a:pPr algn="l">
              <a:buFont typeface="+mj-lt"/>
              <a:buAutoNum type="arabicPeriod" startAt="4"/>
            </a:pPr>
            <a:r>
              <a:rPr lang="en-US" sz="2300" b="0" i="0" dirty="0">
                <a:solidFill>
                  <a:srgbClr val="333333"/>
                </a:solidFill>
                <a:effectLst/>
                <a:latin typeface="Open Sans" panose="020B0606030504020204" pitchFamily="34" charset="0"/>
              </a:rPr>
              <a:t>Choose </a:t>
            </a:r>
            <a:r>
              <a:rPr lang="en-US" sz="2300" b="1" i="0" dirty="0">
                <a:solidFill>
                  <a:srgbClr val="333333"/>
                </a:solidFill>
                <a:effectLst/>
                <a:latin typeface="Open Sans" panose="020B0606030504020204" pitchFamily="34" charset="0"/>
              </a:rPr>
              <a:t>Create database</a:t>
            </a:r>
            <a:r>
              <a:rPr lang="en-US" sz="2300" b="0" i="0" dirty="0">
                <a:solidFill>
                  <a:srgbClr val="333333"/>
                </a:solidFill>
                <a:effectLst/>
                <a:latin typeface="Open Sans" panose="020B0606030504020204" pitchFamily="34" charset="0"/>
              </a:rPr>
              <a:t>.</a:t>
            </a:r>
          </a:p>
          <a:p>
            <a:pPr algn="l"/>
            <a:r>
              <a:rPr lang="en-US" sz="2300" b="0" i="0" dirty="0">
                <a:solidFill>
                  <a:srgbClr val="333333"/>
                </a:solidFill>
                <a:effectLst/>
                <a:latin typeface="Open Sans" panose="020B0606030504020204" pitchFamily="34" charset="0"/>
              </a:rPr>
              <a:t>Your new database displays in the list of databases. The status is </a:t>
            </a:r>
            <a:r>
              <a:rPr lang="en-US" sz="2300" b="0" i="1" dirty="0">
                <a:solidFill>
                  <a:srgbClr val="333333"/>
                </a:solidFill>
                <a:effectLst/>
                <a:latin typeface="Open Sans" panose="020B0606030504020204" pitchFamily="34" charset="0"/>
              </a:rPr>
              <a:t>Creating</a:t>
            </a:r>
            <a:r>
              <a:rPr lang="en-US" sz="2300" b="0" i="0" dirty="0">
                <a:solidFill>
                  <a:srgbClr val="333333"/>
                </a:solidFill>
                <a:effectLst/>
                <a:latin typeface="Open Sans" panose="020B0606030504020204" pitchFamily="34" charset="0"/>
              </a:rPr>
              <a:t>.</a:t>
            </a:r>
          </a:p>
          <a:p>
            <a:pPr algn="l">
              <a:buFont typeface="+mj-lt"/>
              <a:buAutoNum type="arabicPeriod" startAt="9"/>
            </a:pPr>
            <a:r>
              <a:rPr lang="en-US" sz="2300" b="0" i="0" dirty="0">
                <a:solidFill>
                  <a:srgbClr val="333333"/>
                </a:solidFill>
                <a:effectLst/>
                <a:latin typeface="Open Sans" panose="020B0606030504020204" pitchFamily="34" charset="0"/>
              </a:rPr>
              <a:t>In the banner at the top of the page, choose </a:t>
            </a:r>
            <a:r>
              <a:rPr lang="en-US" sz="2300" b="1" i="0" dirty="0">
                <a:solidFill>
                  <a:srgbClr val="333333"/>
                </a:solidFill>
                <a:effectLst/>
                <a:latin typeface="Open Sans" panose="020B0606030504020204" pitchFamily="34" charset="0"/>
              </a:rPr>
              <a:t>View credential details</a:t>
            </a:r>
            <a:r>
              <a:rPr lang="en-US" sz="2300" b="0" i="0" dirty="0">
                <a:solidFill>
                  <a:srgbClr val="333333"/>
                </a:solidFill>
                <a:effectLst/>
                <a:latin typeface="Open Sans" panose="020B0606030504020204" pitchFamily="34" charset="0"/>
              </a:rPr>
              <a:t>.</a:t>
            </a:r>
          </a:p>
          <a:p>
            <a:pPr algn="l"/>
            <a:r>
              <a:rPr lang="en-US" sz="2300" b="0" i="0" dirty="0">
                <a:solidFill>
                  <a:srgbClr val="333333"/>
                </a:solidFill>
                <a:effectLst/>
                <a:latin typeface="Open Sans" panose="020B0606030504020204" pitchFamily="34" charset="0"/>
              </a:rPr>
              <a:t>Your login credentials display.</a:t>
            </a:r>
          </a:p>
          <a:p>
            <a:pPr algn="l">
              <a:buFont typeface="+mj-lt"/>
              <a:buAutoNum type="arabicPeriod" startAt="10"/>
            </a:pPr>
            <a:r>
              <a:rPr lang="en-US" sz="2300" b="0" i="0" dirty="0">
                <a:solidFill>
                  <a:srgbClr val="333333"/>
                </a:solidFill>
                <a:effectLst/>
                <a:latin typeface="Open Sans" panose="020B0606030504020204" pitchFamily="34" charset="0"/>
              </a:rPr>
              <a:t>Save the credential information to a text editor to user later in this lab.</a:t>
            </a:r>
          </a:p>
          <a:p>
            <a:pPr algn="l">
              <a:buFont typeface="+mj-lt"/>
              <a:buAutoNum type="arabicPeriod" startAt="10"/>
            </a:pPr>
            <a:r>
              <a:rPr lang="en-US" sz="2300" b="0" i="0" dirty="0">
                <a:solidFill>
                  <a:srgbClr val="333333"/>
                </a:solidFill>
                <a:effectLst/>
                <a:latin typeface="Open Sans" panose="020B0606030504020204" pitchFamily="34" charset="0"/>
              </a:rPr>
              <a:t>To close the pop-up window, choose </a:t>
            </a:r>
            <a:r>
              <a:rPr lang="en-US" sz="2300" b="1" i="0" dirty="0">
                <a:solidFill>
                  <a:srgbClr val="333333"/>
                </a:solidFill>
                <a:effectLst/>
                <a:latin typeface="Open Sans" panose="020B0606030504020204" pitchFamily="34" charset="0"/>
              </a:rPr>
              <a:t>Close</a:t>
            </a:r>
            <a:r>
              <a:rPr lang="en-US" sz="23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2571176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AED5D-EC8E-A01C-689B-67FCBB1A7E96}"/>
              </a:ext>
            </a:extLst>
          </p:cNvPr>
          <p:cNvPicPr>
            <a:picLocks noChangeAspect="1"/>
          </p:cNvPicPr>
          <p:nvPr/>
        </p:nvPicPr>
        <p:blipFill>
          <a:blip r:embed="rId2"/>
          <a:stretch>
            <a:fillRect/>
          </a:stretch>
        </p:blipFill>
        <p:spPr>
          <a:xfrm>
            <a:off x="1016758" y="829616"/>
            <a:ext cx="10158484" cy="578413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3" name="Rounded Rectangle 12">
            <a:extLst>
              <a:ext uri="{FF2B5EF4-FFF2-40B4-BE49-F238E27FC236}">
                <a16:creationId xmlns:a16="http://schemas.microsoft.com/office/drawing/2014/main" id="{F40881A0-F265-1A11-BDA2-27C741E941FE}"/>
              </a:ext>
            </a:extLst>
          </p:cNvPr>
          <p:cNvSpPr/>
          <p:nvPr/>
        </p:nvSpPr>
        <p:spPr>
          <a:xfrm>
            <a:off x="1521012" y="1124497"/>
            <a:ext cx="825499"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E941E1-DBDB-FE20-FD6B-E50A638C51BA}"/>
              </a:ext>
            </a:extLst>
          </p:cNvPr>
          <p:cNvSpPr/>
          <p:nvPr/>
        </p:nvSpPr>
        <p:spPr>
          <a:xfrm>
            <a:off x="1292412" y="73777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a:t>
            </a:r>
          </a:p>
        </p:txBody>
      </p:sp>
      <p:sp>
        <p:nvSpPr>
          <p:cNvPr id="15" name="Rounded Rectangle 14">
            <a:extLst>
              <a:ext uri="{FF2B5EF4-FFF2-40B4-BE49-F238E27FC236}">
                <a16:creationId xmlns:a16="http://schemas.microsoft.com/office/drawing/2014/main" id="{878C1C4A-D9DD-644C-3925-C67D0CEE2154}"/>
              </a:ext>
            </a:extLst>
          </p:cNvPr>
          <p:cNvSpPr/>
          <p:nvPr/>
        </p:nvSpPr>
        <p:spPr>
          <a:xfrm>
            <a:off x="1749612" y="5371835"/>
            <a:ext cx="1892300" cy="337930"/>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E4E0FF63-B965-3E6E-E9D8-672F08B4574B}"/>
              </a:ext>
            </a:extLst>
          </p:cNvPr>
          <p:cNvSpPr/>
          <p:nvPr/>
        </p:nvSpPr>
        <p:spPr>
          <a:xfrm>
            <a:off x="4385171" y="5911627"/>
            <a:ext cx="2230782" cy="461665"/>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0685AD1-49FC-465D-8B89-C68AEDE73885}"/>
              </a:ext>
            </a:extLst>
          </p:cNvPr>
          <p:cNvSpPr txBox="1"/>
          <p:nvPr/>
        </p:nvSpPr>
        <p:spPr>
          <a:xfrm>
            <a:off x="6826798" y="5260984"/>
            <a:ext cx="4614368" cy="1200329"/>
          </a:xfrm>
          <a:prstGeom prst="rect">
            <a:avLst/>
          </a:prstGeom>
          <a:solidFill>
            <a:schemeClr val="accent4">
              <a:lumMod val="20000"/>
              <a:lumOff val="80000"/>
            </a:schemeClr>
          </a:solidFill>
        </p:spPr>
        <p:txBody>
          <a:bodyPr wrap="square">
            <a:spAutoFit/>
          </a:bodyPr>
          <a:lstStyle/>
          <a:p>
            <a:pPr algn="l">
              <a:buFont typeface="+mj-lt"/>
              <a:buAutoNum type="arabicPeriod" startAt="4"/>
            </a:pPr>
            <a:r>
              <a:rPr lang="en-US" sz="2400" b="0" i="0" dirty="0">
                <a:solidFill>
                  <a:srgbClr val="333333"/>
                </a:solidFill>
                <a:effectLst/>
                <a:latin typeface="Open Sans" panose="020B0606030504020204" pitchFamily="34" charset="0"/>
              </a:rPr>
              <a:t>Choose the </a:t>
            </a:r>
            <a:r>
              <a:rPr lang="en-US" sz="2400" b="1" i="0" dirty="0">
                <a:solidFill>
                  <a:srgbClr val="333333"/>
                </a:solidFill>
                <a:effectLst/>
                <a:latin typeface="Open Sans" panose="020B0606030504020204" pitchFamily="34" charset="0"/>
              </a:rPr>
              <a:t>Services</a:t>
            </a:r>
            <a:r>
              <a:rPr lang="en-US" sz="2400" b="0" i="0" dirty="0">
                <a:solidFill>
                  <a:srgbClr val="333333"/>
                </a:solidFill>
                <a:effectLst/>
                <a:latin typeface="Open Sans" panose="020B0606030504020204" pitchFamily="34" charset="0"/>
              </a:rPr>
              <a:t> menu, locate the </a:t>
            </a:r>
            <a:r>
              <a:rPr lang="en-US" sz="2400" b="1" i="0" dirty="0">
                <a:solidFill>
                  <a:srgbClr val="333333"/>
                </a:solidFill>
                <a:effectLst/>
                <a:latin typeface="Open Sans" panose="020B0606030504020204" pitchFamily="34" charset="0"/>
              </a:rPr>
              <a:t>Database</a:t>
            </a:r>
            <a:r>
              <a:rPr lang="en-US" sz="2400" b="0" i="0" dirty="0">
                <a:solidFill>
                  <a:srgbClr val="333333"/>
                </a:solidFill>
                <a:effectLst/>
                <a:latin typeface="Open Sans" panose="020B0606030504020204" pitchFamily="34" charset="0"/>
              </a:rPr>
              <a:t> category, and then choose </a:t>
            </a:r>
            <a:r>
              <a:rPr lang="en-US" sz="2400" b="1" i="0" dirty="0">
                <a:solidFill>
                  <a:srgbClr val="333333"/>
                </a:solidFill>
                <a:effectLst/>
                <a:latin typeface="Open Sans" panose="020B0606030504020204" pitchFamily="34" charset="0"/>
              </a:rPr>
              <a:t>RDS</a:t>
            </a:r>
            <a:r>
              <a:rPr lang="en-US" sz="2400" b="0" i="0" dirty="0">
                <a:solidFill>
                  <a:srgbClr val="333333"/>
                </a:solidFill>
                <a:effectLst/>
                <a:latin typeface="Open Sans" panose="020B0606030504020204" pitchFamily="34" charset="0"/>
              </a:rPr>
              <a:t>.</a:t>
            </a:r>
          </a:p>
        </p:txBody>
      </p:sp>
      <p:sp>
        <p:nvSpPr>
          <p:cNvPr id="19" name="TextBox 18">
            <a:extLst>
              <a:ext uri="{FF2B5EF4-FFF2-40B4-BE49-F238E27FC236}">
                <a16:creationId xmlns:a16="http://schemas.microsoft.com/office/drawing/2014/main" id="{A23417C7-F012-93F6-DD88-AD8EEB5296BB}"/>
              </a:ext>
            </a:extLst>
          </p:cNvPr>
          <p:cNvSpPr txBox="1"/>
          <p:nvPr/>
        </p:nvSpPr>
        <p:spPr>
          <a:xfrm>
            <a:off x="6615953" y="2581414"/>
            <a:ext cx="5246930" cy="1077218"/>
          </a:xfrm>
          <a:prstGeom prst="rect">
            <a:avLst/>
          </a:prstGeom>
          <a:solidFill>
            <a:schemeClr val="accent4">
              <a:lumMod val="20000"/>
              <a:lumOff val="80000"/>
            </a:schemeClr>
          </a:solidFill>
        </p:spPr>
        <p:txBody>
          <a:bodyPr wrap="square">
            <a:spAutoFit/>
          </a:bodyPr>
          <a:lstStyle/>
          <a:p>
            <a:r>
              <a:rPr lang="en-US" sz="3200" b="1" dirty="0">
                <a:solidFill>
                  <a:srgbClr val="C00000"/>
                </a:solidFill>
                <a:latin typeface="Open Sans" panose="020B0606030504020204" pitchFamily="34" charset="0"/>
              </a:rPr>
              <a:t>Task 1. Set up an RDS DB instance</a:t>
            </a:r>
          </a:p>
        </p:txBody>
      </p:sp>
    </p:spTree>
    <p:extLst>
      <p:ext uri="{BB962C8B-B14F-4D97-AF65-F5344CB8AC3E}">
        <p14:creationId xmlns:p14="http://schemas.microsoft.com/office/powerpoint/2010/main" val="1127701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299AAF-278F-8CAF-7220-847EA94FB293}"/>
              </a:ext>
            </a:extLst>
          </p:cNvPr>
          <p:cNvPicPr>
            <a:picLocks noChangeAspect="1"/>
          </p:cNvPicPr>
          <p:nvPr/>
        </p:nvPicPr>
        <p:blipFill>
          <a:blip r:embed="rId2"/>
          <a:stretch>
            <a:fillRect/>
          </a:stretch>
        </p:blipFill>
        <p:spPr>
          <a:xfrm>
            <a:off x="786652" y="821973"/>
            <a:ext cx="10618694" cy="5773599"/>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8" name="Rounded Rectangle 7">
            <a:extLst>
              <a:ext uri="{FF2B5EF4-FFF2-40B4-BE49-F238E27FC236}">
                <a16:creationId xmlns:a16="http://schemas.microsoft.com/office/drawing/2014/main" id="{8C86CA7D-CD87-7C8C-07EF-0AFF7E3BEA41}"/>
              </a:ext>
            </a:extLst>
          </p:cNvPr>
          <p:cNvSpPr/>
          <p:nvPr/>
        </p:nvSpPr>
        <p:spPr>
          <a:xfrm>
            <a:off x="3919818" y="2200089"/>
            <a:ext cx="1405217" cy="404557"/>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51CA87-67B2-ABCA-7049-3F991C19A9A6}"/>
              </a:ext>
            </a:extLst>
          </p:cNvPr>
          <p:cNvSpPr txBox="1"/>
          <p:nvPr/>
        </p:nvSpPr>
        <p:spPr>
          <a:xfrm>
            <a:off x="6095999" y="2142981"/>
            <a:ext cx="4241656" cy="461665"/>
          </a:xfrm>
          <a:prstGeom prst="rect">
            <a:avLst/>
          </a:prstGeom>
          <a:solidFill>
            <a:schemeClr val="accent4">
              <a:lumMod val="20000"/>
              <a:lumOff val="80000"/>
            </a:schemeClr>
          </a:solidFill>
        </p:spPr>
        <p:txBody>
          <a:bodyPr wrap="square">
            <a:spAutoFit/>
          </a:bodyPr>
          <a:lstStyle/>
          <a:p>
            <a:pPr algn="l"/>
            <a:r>
              <a:rPr lang="en-US" sz="2400" dirty="0">
                <a:solidFill>
                  <a:srgbClr val="333333"/>
                </a:solidFill>
                <a:latin typeface="Open Sans" panose="020B0606030504020204" pitchFamily="34" charset="0"/>
              </a:rPr>
              <a:t>5. </a:t>
            </a:r>
            <a:r>
              <a:rPr lang="en-US" sz="2400" b="0" i="0" dirty="0">
                <a:solidFill>
                  <a:srgbClr val="333333"/>
                </a:solidFill>
                <a:effectLst/>
                <a:latin typeface="Open Sans" panose="020B0606030504020204" pitchFamily="34" charset="0"/>
              </a:rPr>
              <a:t>Choose </a:t>
            </a:r>
            <a:r>
              <a:rPr lang="en-US" sz="2400" b="1" i="0" dirty="0">
                <a:solidFill>
                  <a:srgbClr val="333333"/>
                </a:solidFill>
                <a:effectLst/>
                <a:latin typeface="Open Sans" panose="020B0606030504020204" pitchFamily="34" charset="0"/>
              </a:rPr>
              <a:t>Create database</a:t>
            </a:r>
            <a:r>
              <a:rPr lang="en-US" sz="2400" b="0" i="0" dirty="0">
                <a:solidFill>
                  <a:srgbClr val="333333"/>
                </a:solidFill>
                <a:effectLst/>
                <a:latin typeface="Open Sans" panose="020B0606030504020204" pitchFamily="34" charset="0"/>
              </a:rPr>
              <a:t>.</a:t>
            </a:r>
          </a:p>
        </p:txBody>
      </p:sp>
      <p:sp>
        <p:nvSpPr>
          <p:cNvPr id="10" name="Oval 9">
            <a:extLst>
              <a:ext uri="{FF2B5EF4-FFF2-40B4-BE49-F238E27FC236}">
                <a16:creationId xmlns:a16="http://schemas.microsoft.com/office/drawing/2014/main" id="{30B66E49-1B07-DF53-0F2A-03C0743F3ABD}"/>
              </a:ext>
            </a:extLst>
          </p:cNvPr>
          <p:cNvSpPr/>
          <p:nvPr/>
        </p:nvSpPr>
        <p:spPr>
          <a:xfrm>
            <a:off x="3408830" y="195695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5</a:t>
            </a:r>
          </a:p>
        </p:txBody>
      </p:sp>
    </p:spTree>
    <p:extLst>
      <p:ext uri="{BB962C8B-B14F-4D97-AF65-F5344CB8AC3E}">
        <p14:creationId xmlns:p14="http://schemas.microsoft.com/office/powerpoint/2010/main" val="677982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C8810484-C3B7-9484-03B5-2A69DE76B194}"/>
              </a:ext>
            </a:extLst>
          </p:cNvPr>
          <p:cNvPicPr>
            <a:picLocks noChangeAspect="1"/>
          </p:cNvPicPr>
          <p:nvPr/>
        </p:nvPicPr>
        <p:blipFill>
          <a:blip r:embed="rId3"/>
          <a:stretch>
            <a:fillRect/>
          </a:stretch>
        </p:blipFill>
        <p:spPr>
          <a:xfrm>
            <a:off x="721384" y="747671"/>
            <a:ext cx="10749229" cy="5827483"/>
          </a:xfrm>
          <a:prstGeom prst="rect">
            <a:avLst/>
          </a:prstGeom>
        </p:spPr>
      </p:pic>
      <p:sp>
        <p:nvSpPr>
          <p:cNvPr id="7" name="TextBox 6">
            <a:extLst>
              <a:ext uri="{FF2B5EF4-FFF2-40B4-BE49-F238E27FC236}">
                <a16:creationId xmlns:a16="http://schemas.microsoft.com/office/drawing/2014/main" id="{5648CCA6-77EA-8243-718F-27D9FDA273A2}"/>
              </a:ext>
            </a:extLst>
          </p:cNvPr>
          <p:cNvSpPr txBox="1"/>
          <p:nvPr/>
        </p:nvSpPr>
        <p:spPr>
          <a:xfrm>
            <a:off x="5319017" y="3451056"/>
            <a:ext cx="5721019" cy="830997"/>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6. In the </a:t>
            </a:r>
            <a:r>
              <a:rPr lang="en-US" sz="2400" b="1" i="0" dirty="0">
                <a:solidFill>
                  <a:srgbClr val="333333"/>
                </a:solidFill>
                <a:effectLst/>
                <a:latin typeface="Open Sans" panose="020B0606030504020204" pitchFamily="34" charset="0"/>
              </a:rPr>
              <a:t>Choose a database creation method</a:t>
            </a:r>
            <a:r>
              <a:rPr lang="en-US" sz="2400" b="0" i="0" dirty="0">
                <a:solidFill>
                  <a:srgbClr val="333333"/>
                </a:solidFill>
                <a:effectLst/>
                <a:latin typeface="Open Sans" panose="020B0606030504020204" pitchFamily="34" charset="0"/>
              </a:rPr>
              <a:t> section, choose </a:t>
            </a:r>
            <a:r>
              <a:rPr lang="en-US" sz="2400" b="1" i="0" dirty="0">
                <a:solidFill>
                  <a:srgbClr val="333333"/>
                </a:solidFill>
                <a:effectLst/>
                <a:latin typeface="Open Sans" panose="020B0606030504020204" pitchFamily="34" charset="0"/>
              </a:rPr>
              <a:t>Easy create</a:t>
            </a:r>
            <a:r>
              <a:rPr lang="en-US" sz="2400" b="0" i="0" dirty="0">
                <a:solidFill>
                  <a:srgbClr val="333333"/>
                </a:solidFill>
                <a:effectLst/>
                <a:latin typeface="Open Sans" panose="020B0606030504020204" pitchFamily="34" charset="0"/>
              </a:rPr>
              <a:t>.</a:t>
            </a:r>
          </a:p>
        </p:txBody>
      </p:sp>
      <p:sp>
        <p:nvSpPr>
          <p:cNvPr id="11" name="Rounded Rectangle 10">
            <a:extLst>
              <a:ext uri="{FF2B5EF4-FFF2-40B4-BE49-F238E27FC236}">
                <a16:creationId xmlns:a16="http://schemas.microsoft.com/office/drawing/2014/main" id="{D1933793-C693-D913-71B0-33AF21A8983D}"/>
              </a:ext>
            </a:extLst>
          </p:cNvPr>
          <p:cNvSpPr/>
          <p:nvPr/>
        </p:nvSpPr>
        <p:spPr>
          <a:xfrm>
            <a:off x="4690781" y="2480332"/>
            <a:ext cx="3027831" cy="830997"/>
          </a:xfrm>
          <a:prstGeom prst="roundRect">
            <a:avLst>
              <a:gd name="adj" fmla="val 1420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E91A266-6637-87A8-8EE7-42BB023371E0}"/>
              </a:ext>
            </a:extLst>
          </p:cNvPr>
          <p:cNvSpPr/>
          <p:nvPr/>
        </p:nvSpPr>
        <p:spPr>
          <a:xfrm>
            <a:off x="4384826" y="211200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6</a:t>
            </a:r>
          </a:p>
        </p:txBody>
      </p:sp>
      <p:sp>
        <p:nvSpPr>
          <p:cNvPr id="13" name="Rounded Rectangle 12">
            <a:extLst>
              <a:ext uri="{FF2B5EF4-FFF2-40B4-BE49-F238E27FC236}">
                <a16:creationId xmlns:a16="http://schemas.microsoft.com/office/drawing/2014/main" id="{F2DB09CD-A1D1-5618-EE18-3DDE051BD472}"/>
              </a:ext>
            </a:extLst>
          </p:cNvPr>
          <p:cNvSpPr/>
          <p:nvPr/>
        </p:nvSpPr>
        <p:spPr>
          <a:xfrm>
            <a:off x="1356995" y="1771390"/>
            <a:ext cx="6549876" cy="1679666"/>
          </a:xfrm>
          <a:prstGeom prst="roundRect">
            <a:avLst>
              <a:gd name="adj" fmla="val 620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8490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1D4F1D9-377A-B23E-7BC5-258CEAC5B777}"/>
              </a:ext>
            </a:extLst>
          </p:cNvPr>
          <p:cNvPicPr>
            <a:picLocks noChangeAspect="1"/>
          </p:cNvPicPr>
          <p:nvPr/>
        </p:nvPicPr>
        <p:blipFill>
          <a:blip r:embed="rId3"/>
          <a:stretch>
            <a:fillRect/>
          </a:stretch>
        </p:blipFill>
        <p:spPr>
          <a:xfrm>
            <a:off x="705126" y="803900"/>
            <a:ext cx="10781746" cy="5822656"/>
          </a:xfrm>
          <a:prstGeom prst="rect">
            <a:avLst/>
          </a:prstGeom>
        </p:spPr>
      </p:pic>
      <p:sp>
        <p:nvSpPr>
          <p:cNvPr id="7" name="TextBox 6">
            <a:extLst>
              <a:ext uri="{FF2B5EF4-FFF2-40B4-BE49-F238E27FC236}">
                <a16:creationId xmlns:a16="http://schemas.microsoft.com/office/drawing/2014/main" id="{6A37FEEB-C427-B5D7-D11D-57DB8B1E3465}"/>
              </a:ext>
            </a:extLst>
          </p:cNvPr>
          <p:cNvSpPr txBox="1"/>
          <p:nvPr/>
        </p:nvSpPr>
        <p:spPr>
          <a:xfrm>
            <a:off x="7785847" y="2215549"/>
            <a:ext cx="4171165" cy="3985706"/>
          </a:xfrm>
          <a:prstGeom prst="rect">
            <a:avLst/>
          </a:prstGeom>
          <a:solidFill>
            <a:schemeClr val="accent4">
              <a:lumMod val="20000"/>
              <a:lumOff val="80000"/>
            </a:schemeClr>
          </a:solidFill>
        </p:spPr>
        <p:txBody>
          <a:bodyPr wrap="square">
            <a:spAutoFit/>
          </a:bodyPr>
          <a:lstStyle/>
          <a:p>
            <a:pPr algn="l"/>
            <a:r>
              <a:rPr lang="en-US" sz="2300" b="0" i="0" dirty="0">
                <a:solidFill>
                  <a:srgbClr val="333333"/>
                </a:solidFill>
                <a:effectLst/>
                <a:latin typeface="Open Sans" panose="020B0606030504020204" pitchFamily="34" charset="0"/>
              </a:rPr>
              <a:t>7. In the </a:t>
            </a:r>
            <a:r>
              <a:rPr lang="en-US" sz="2300" b="1" i="0" dirty="0">
                <a:solidFill>
                  <a:srgbClr val="333333"/>
                </a:solidFill>
                <a:effectLst/>
                <a:latin typeface="Open Sans" panose="020B0606030504020204" pitchFamily="34" charset="0"/>
              </a:rPr>
              <a:t>Configuration</a:t>
            </a:r>
            <a:r>
              <a:rPr lang="en-US" sz="2300" b="0" i="0" dirty="0">
                <a:solidFill>
                  <a:srgbClr val="333333"/>
                </a:solidFill>
                <a:effectLst/>
                <a:latin typeface="Open Sans" panose="020B0606030504020204" pitchFamily="34" charset="0"/>
              </a:rPr>
              <a:t> section, configure:</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Engine type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Microsoft SQL Server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DB instance size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Free tier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Check the box next to </a:t>
            </a:r>
            <a:r>
              <a:rPr lang="en-US" sz="2300" b="1" i="0" dirty="0">
                <a:solidFill>
                  <a:srgbClr val="333333"/>
                </a:solidFill>
                <a:effectLst/>
                <a:latin typeface="Open Sans" panose="020B0606030504020204" pitchFamily="34" charset="0"/>
              </a:rPr>
              <a:t>Auto generate a password</a:t>
            </a:r>
            <a:r>
              <a:rPr lang="en-US" sz="2300"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D2FC2F93-D068-CFEC-A3E8-70040F45BDF4}"/>
              </a:ext>
            </a:extLst>
          </p:cNvPr>
          <p:cNvSpPr/>
          <p:nvPr/>
        </p:nvSpPr>
        <p:spPr>
          <a:xfrm>
            <a:off x="5688106" y="3134661"/>
            <a:ext cx="2001079" cy="1208739"/>
          </a:xfrm>
          <a:prstGeom prst="roundRect">
            <a:avLst>
              <a:gd name="adj" fmla="val 64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41BA52D-8A64-8718-6914-6BAC4CD26B50}"/>
              </a:ext>
            </a:extLst>
          </p:cNvPr>
          <p:cNvSpPr/>
          <p:nvPr/>
        </p:nvSpPr>
        <p:spPr>
          <a:xfrm>
            <a:off x="5353014" y="283882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0" name="Rounded Rectangle 9">
            <a:extLst>
              <a:ext uri="{FF2B5EF4-FFF2-40B4-BE49-F238E27FC236}">
                <a16:creationId xmlns:a16="http://schemas.microsoft.com/office/drawing/2014/main" id="{78915547-6FBB-B946-D6D4-65583C9F264D}"/>
              </a:ext>
            </a:extLst>
          </p:cNvPr>
          <p:cNvSpPr/>
          <p:nvPr/>
        </p:nvSpPr>
        <p:spPr>
          <a:xfrm>
            <a:off x="1338488" y="1150119"/>
            <a:ext cx="6447359" cy="4753140"/>
          </a:xfrm>
          <a:prstGeom prst="roundRect">
            <a:avLst>
              <a:gd name="adj" fmla="val 224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507137D-81F1-6579-9504-6EB6F514C417}"/>
              </a:ext>
            </a:extLst>
          </p:cNvPr>
          <p:cNvSpPr/>
          <p:nvPr/>
        </p:nvSpPr>
        <p:spPr>
          <a:xfrm>
            <a:off x="4617799" y="4618447"/>
            <a:ext cx="1505096" cy="1208739"/>
          </a:xfrm>
          <a:prstGeom prst="roundRect">
            <a:avLst>
              <a:gd name="adj" fmla="val 419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46C01FF-CE51-D1C4-E0DC-13471A317770}"/>
              </a:ext>
            </a:extLst>
          </p:cNvPr>
          <p:cNvSpPr/>
          <p:nvPr/>
        </p:nvSpPr>
        <p:spPr>
          <a:xfrm>
            <a:off x="4255812" y="430916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Tree>
    <p:extLst>
      <p:ext uri="{BB962C8B-B14F-4D97-AF65-F5344CB8AC3E}">
        <p14:creationId xmlns:p14="http://schemas.microsoft.com/office/powerpoint/2010/main" val="3355009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C821215-8E2C-2DDD-EA17-2019EBD3D92B}"/>
              </a:ext>
            </a:extLst>
          </p:cNvPr>
          <p:cNvPicPr>
            <a:picLocks noChangeAspect="1"/>
          </p:cNvPicPr>
          <p:nvPr/>
        </p:nvPicPr>
        <p:blipFill>
          <a:blip r:embed="rId3"/>
          <a:stretch>
            <a:fillRect/>
          </a:stretch>
        </p:blipFill>
        <p:spPr>
          <a:xfrm>
            <a:off x="766743" y="819470"/>
            <a:ext cx="10658511" cy="5769131"/>
          </a:xfrm>
          <a:prstGeom prst="rect">
            <a:avLst/>
          </a:prstGeom>
        </p:spPr>
      </p:pic>
      <p:sp>
        <p:nvSpPr>
          <p:cNvPr id="7" name="TextBox 6">
            <a:extLst>
              <a:ext uri="{FF2B5EF4-FFF2-40B4-BE49-F238E27FC236}">
                <a16:creationId xmlns:a16="http://schemas.microsoft.com/office/drawing/2014/main" id="{340B3399-CA9B-270B-4324-5E8496C0E15B}"/>
              </a:ext>
            </a:extLst>
          </p:cNvPr>
          <p:cNvSpPr txBox="1"/>
          <p:nvPr/>
        </p:nvSpPr>
        <p:spPr>
          <a:xfrm>
            <a:off x="7785847" y="2215549"/>
            <a:ext cx="4171165" cy="3985706"/>
          </a:xfrm>
          <a:prstGeom prst="rect">
            <a:avLst/>
          </a:prstGeom>
          <a:solidFill>
            <a:schemeClr val="accent4">
              <a:lumMod val="20000"/>
              <a:lumOff val="80000"/>
            </a:schemeClr>
          </a:solidFill>
        </p:spPr>
        <p:txBody>
          <a:bodyPr wrap="square">
            <a:spAutoFit/>
          </a:bodyPr>
          <a:lstStyle/>
          <a:p>
            <a:pPr algn="l"/>
            <a:r>
              <a:rPr lang="en-US" sz="2300" b="0" i="0" dirty="0">
                <a:solidFill>
                  <a:srgbClr val="333333"/>
                </a:solidFill>
                <a:effectLst/>
                <a:latin typeface="Open Sans" panose="020B0606030504020204" pitchFamily="34" charset="0"/>
              </a:rPr>
              <a:t>7. In the </a:t>
            </a:r>
            <a:r>
              <a:rPr lang="en-US" sz="2300" b="1" i="0" dirty="0">
                <a:solidFill>
                  <a:srgbClr val="333333"/>
                </a:solidFill>
                <a:effectLst/>
                <a:latin typeface="Open Sans" panose="020B0606030504020204" pitchFamily="34" charset="0"/>
              </a:rPr>
              <a:t>Configuration</a:t>
            </a:r>
            <a:r>
              <a:rPr lang="en-US" sz="2300" b="0" i="0" dirty="0">
                <a:solidFill>
                  <a:srgbClr val="333333"/>
                </a:solidFill>
                <a:effectLst/>
                <a:latin typeface="Open Sans" panose="020B0606030504020204" pitchFamily="34" charset="0"/>
              </a:rPr>
              <a:t> section, configure:</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Engine type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Microsoft SQL Server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For </a:t>
            </a:r>
            <a:r>
              <a:rPr lang="en-US" sz="2300" b="1" i="0" dirty="0">
                <a:solidFill>
                  <a:srgbClr val="333333"/>
                </a:solidFill>
                <a:effectLst/>
                <a:latin typeface="Open Sans" panose="020B0606030504020204" pitchFamily="34" charset="0"/>
              </a:rPr>
              <a:t>DB instance size</a:t>
            </a:r>
            <a:r>
              <a:rPr lang="en-US" sz="2300" b="0" i="0" dirty="0">
                <a:solidFill>
                  <a:srgbClr val="333333"/>
                </a:solidFill>
                <a:effectLst/>
                <a:latin typeface="Open Sans" panose="020B0606030504020204" pitchFamily="34" charset="0"/>
              </a:rPr>
              <a:t>, choose </a:t>
            </a:r>
            <a:r>
              <a:rPr lang="en-US" sz="2300" b="1" i="0" dirty="0">
                <a:solidFill>
                  <a:srgbClr val="333333"/>
                </a:solidFill>
                <a:effectLst/>
                <a:latin typeface="Open Sans" panose="020B0606030504020204" pitchFamily="34" charset="0"/>
              </a:rPr>
              <a:t>Free tier</a:t>
            </a:r>
            <a:r>
              <a:rPr lang="en-US" sz="2300" b="0" i="0" dirty="0">
                <a:solidFill>
                  <a:srgbClr val="333333"/>
                </a:solidFill>
                <a:effectLst/>
                <a:latin typeface="Open Sans" panose="020B0606030504020204" pitchFamily="34" charset="0"/>
              </a:rPr>
              <a:t>.</a:t>
            </a:r>
          </a:p>
          <a:p>
            <a:pPr lvl="1" algn="l"/>
            <a:r>
              <a:rPr lang="en-US" sz="2300" b="0" i="0" dirty="0">
                <a:solidFill>
                  <a:srgbClr val="333333"/>
                </a:solidFill>
                <a:effectLst/>
                <a:latin typeface="Open Sans" panose="020B0606030504020204" pitchFamily="34" charset="0"/>
              </a:rPr>
              <a:t>Check the box next to </a:t>
            </a:r>
            <a:r>
              <a:rPr lang="en-US" sz="2300" b="1" i="0" dirty="0">
                <a:solidFill>
                  <a:srgbClr val="333333"/>
                </a:solidFill>
                <a:effectLst/>
                <a:latin typeface="Open Sans" panose="020B0606030504020204" pitchFamily="34" charset="0"/>
              </a:rPr>
              <a:t>Auto generate a password</a:t>
            </a:r>
            <a:r>
              <a:rPr lang="en-US" sz="2300"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F8D29289-A9C7-A58C-435F-295FCFE2B0AE}"/>
              </a:ext>
            </a:extLst>
          </p:cNvPr>
          <p:cNvSpPr/>
          <p:nvPr/>
        </p:nvSpPr>
        <p:spPr>
          <a:xfrm>
            <a:off x="5705188" y="1125822"/>
            <a:ext cx="2001079" cy="1089727"/>
          </a:xfrm>
          <a:prstGeom prst="roundRect">
            <a:avLst>
              <a:gd name="adj" fmla="val 64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CC6DA0-D1BE-8829-C0DB-5873B93B1FE9}"/>
              </a:ext>
            </a:extLst>
          </p:cNvPr>
          <p:cNvSpPr/>
          <p:nvPr/>
        </p:nvSpPr>
        <p:spPr>
          <a:xfrm>
            <a:off x="5356900" y="80221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0" name="Rounded Rectangle 9">
            <a:extLst>
              <a:ext uri="{FF2B5EF4-FFF2-40B4-BE49-F238E27FC236}">
                <a16:creationId xmlns:a16="http://schemas.microsoft.com/office/drawing/2014/main" id="{9E414A51-07BC-3BC5-28BB-B883D319A12C}"/>
              </a:ext>
            </a:extLst>
          </p:cNvPr>
          <p:cNvSpPr/>
          <p:nvPr/>
        </p:nvSpPr>
        <p:spPr>
          <a:xfrm>
            <a:off x="4644693" y="2466922"/>
            <a:ext cx="1505096" cy="1208739"/>
          </a:xfrm>
          <a:prstGeom prst="roundRect">
            <a:avLst>
              <a:gd name="adj" fmla="val 419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D3E63F-24B1-3ACB-8ED5-E1AADB93F0BE}"/>
              </a:ext>
            </a:extLst>
          </p:cNvPr>
          <p:cNvSpPr/>
          <p:nvPr/>
        </p:nvSpPr>
        <p:spPr>
          <a:xfrm>
            <a:off x="4282706" y="215764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2" name="Rounded Rectangle 11">
            <a:extLst>
              <a:ext uri="{FF2B5EF4-FFF2-40B4-BE49-F238E27FC236}">
                <a16:creationId xmlns:a16="http://schemas.microsoft.com/office/drawing/2014/main" id="{36B77289-91C9-02B8-D927-23457A9FC851}"/>
              </a:ext>
            </a:extLst>
          </p:cNvPr>
          <p:cNvSpPr/>
          <p:nvPr/>
        </p:nvSpPr>
        <p:spPr>
          <a:xfrm>
            <a:off x="1442772" y="5943601"/>
            <a:ext cx="4371328"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114623-2178-40DB-1C17-443993BC1CAD}"/>
              </a:ext>
            </a:extLst>
          </p:cNvPr>
          <p:cNvSpPr/>
          <p:nvPr/>
        </p:nvSpPr>
        <p:spPr>
          <a:xfrm>
            <a:off x="1073255" y="558133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Tree>
    <p:extLst>
      <p:ext uri="{BB962C8B-B14F-4D97-AF65-F5344CB8AC3E}">
        <p14:creationId xmlns:p14="http://schemas.microsoft.com/office/powerpoint/2010/main" val="322292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Products and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10" name="Picture 9">
            <a:extLst>
              <a:ext uri="{FF2B5EF4-FFF2-40B4-BE49-F238E27FC236}">
                <a16:creationId xmlns:a16="http://schemas.microsoft.com/office/drawing/2014/main" id="{C83062E1-EA12-2949-A54D-E65A1AF34BDD}"/>
              </a:ext>
            </a:extLst>
          </p:cNvPr>
          <p:cNvPicPr>
            <a:picLocks noChangeAspect="1"/>
          </p:cNvPicPr>
          <p:nvPr/>
        </p:nvPicPr>
        <p:blipFill>
          <a:blip r:embed="rId4"/>
          <a:stretch>
            <a:fillRect/>
          </a:stretch>
        </p:blipFill>
        <p:spPr>
          <a:xfrm>
            <a:off x="455063" y="1069088"/>
            <a:ext cx="11297957" cy="5459683"/>
          </a:xfrm>
          <a:prstGeom prst="rect">
            <a:avLst/>
          </a:prstGeom>
        </p:spPr>
      </p:pic>
      <p:sp>
        <p:nvSpPr>
          <p:cNvPr id="11" name="Rounded Rectangle 10">
            <a:extLst>
              <a:ext uri="{FF2B5EF4-FFF2-40B4-BE49-F238E27FC236}">
                <a16:creationId xmlns:a16="http://schemas.microsoft.com/office/drawing/2014/main" id="{D1E2CCE9-A1B5-F740-93E6-5417FD0DCE7B}"/>
              </a:ext>
            </a:extLst>
          </p:cNvPr>
          <p:cNvSpPr/>
          <p:nvPr/>
        </p:nvSpPr>
        <p:spPr>
          <a:xfrm>
            <a:off x="2690847"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88C14F8-9E26-F049-ABAD-279E7A328336}"/>
              </a:ext>
            </a:extLst>
          </p:cNvPr>
          <p:cNvSpPr/>
          <p:nvPr/>
        </p:nvSpPr>
        <p:spPr>
          <a:xfrm>
            <a:off x="7443382"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A46E76C-9868-5843-B39D-611B84467E59}"/>
              </a:ext>
            </a:extLst>
          </p:cNvPr>
          <p:cNvSpPr/>
          <p:nvPr/>
        </p:nvSpPr>
        <p:spPr>
          <a:xfrm>
            <a:off x="7443382"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3B5DD96-40C6-A140-B7A7-B24E77A3CD68}"/>
              </a:ext>
            </a:extLst>
          </p:cNvPr>
          <p:cNvSpPr/>
          <p:nvPr/>
        </p:nvSpPr>
        <p:spPr>
          <a:xfrm>
            <a:off x="7443382" y="427119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5C741E2-D27A-0F41-B20D-0649FD567064}"/>
              </a:ext>
            </a:extLst>
          </p:cNvPr>
          <p:cNvSpPr/>
          <p:nvPr/>
        </p:nvSpPr>
        <p:spPr>
          <a:xfrm>
            <a:off x="5085238"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7F7C6-D19B-4D46-93B4-3F09030B306C}"/>
              </a:ext>
            </a:extLst>
          </p:cNvPr>
          <p:cNvSpPr/>
          <p:nvPr/>
        </p:nvSpPr>
        <p:spPr>
          <a:xfrm>
            <a:off x="7443382" y="91682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018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7608DE25-8FE8-971B-5595-C4ECA51BCF43}"/>
              </a:ext>
            </a:extLst>
          </p:cNvPr>
          <p:cNvPicPr>
            <a:picLocks noChangeAspect="1"/>
          </p:cNvPicPr>
          <p:nvPr/>
        </p:nvPicPr>
        <p:blipFill>
          <a:blip r:embed="rId3"/>
          <a:stretch>
            <a:fillRect/>
          </a:stretch>
        </p:blipFill>
        <p:spPr>
          <a:xfrm>
            <a:off x="736167" y="773624"/>
            <a:ext cx="10719664" cy="5801530"/>
          </a:xfrm>
          <a:prstGeom prst="rect">
            <a:avLst/>
          </a:prstGeom>
        </p:spPr>
      </p:pic>
      <p:sp>
        <p:nvSpPr>
          <p:cNvPr id="7" name="TextBox 6">
            <a:extLst>
              <a:ext uri="{FF2B5EF4-FFF2-40B4-BE49-F238E27FC236}">
                <a16:creationId xmlns:a16="http://schemas.microsoft.com/office/drawing/2014/main" id="{83ECB340-C2D6-40C9-19F1-74A141A26C65}"/>
              </a:ext>
            </a:extLst>
          </p:cNvPr>
          <p:cNvSpPr txBox="1"/>
          <p:nvPr/>
        </p:nvSpPr>
        <p:spPr>
          <a:xfrm>
            <a:off x="7966212" y="4218206"/>
            <a:ext cx="4112681" cy="1508105"/>
          </a:xfrm>
          <a:prstGeom prst="rect">
            <a:avLst/>
          </a:prstGeom>
          <a:solidFill>
            <a:schemeClr val="accent4">
              <a:lumMod val="20000"/>
              <a:lumOff val="80000"/>
            </a:schemeClr>
          </a:solidFill>
        </p:spPr>
        <p:txBody>
          <a:bodyPr wrap="square">
            <a:spAutoFit/>
          </a:bodyPr>
          <a:lstStyle/>
          <a:p>
            <a:pPr algn="l"/>
            <a:r>
              <a:rPr lang="en-US" sz="2300" b="0" i="0" dirty="0">
                <a:solidFill>
                  <a:srgbClr val="333333"/>
                </a:solidFill>
                <a:effectLst/>
                <a:latin typeface="Open Sans" panose="020B0606030504020204" pitchFamily="34" charset="0"/>
              </a:rPr>
              <a:t>8. Choose </a:t>
            </a:r>
            <a:r>
              <a:rPr lang="en-US" sz="2300" b="1" i="0" dirty="0">
                <a:solidFill>
                  <a:srgbClr val="333333"/>
                </a:solidFill>
                <a:effectLst/>
                <a:latin typeface="Open Sans" panose="020B0606030504020204" pitchFamily="34" charset="0"/>
              </a:rPr>
              <a:t>Create database</a:t>
            </a:r>
            <a:r>
              <a:rPr lang="en-US" sz="2300" b="0" i="0" dirty="0">
                <a:solidFill>
                  <a:srgbClr val="333333"/>
                </a:solidFill>
                <a:effectLst/>
                <a:latin typeface="Open Sans" panose="020B0606030504020204" pitchFamily="34" charset="0"/>
              </a:rPr>
              <a:t>.</a:t>
            </a:r>
          </a:p>
          <a:p>
            <a:pPr algn="l"/>
            <a:r>
              <a:rPr lang="en-US" sz="2300" b="0" i="0" dirty="0">
                <a:solidFill>
                  <a:srgbClr val="333333"/>
                </a:solidFill>
                <a:effectLst/>
                <a:latin typeface="Open Sans" panose="020B0606030504020204" pitchFamily="34" charset="0"/>
              </a:rPr>
              <a:t>Your new database displays in the list of databases. The status is </a:t>
            </a:r>
            <a:r>
              <a:rPr lang="en-US" sz="2300" b="0" i="1" dirty="0">
                <a:solidFill>
                  <a:srgbClr val="333333"/>
                </a:solidFill>
                <a:effectLst/>
                <a:latin typeface="Open Sans" panose="020B0606030504020204" pitchFamily="34" charset="0"/>
              </a:rPr>
              <a:t>Creating</a:t>
            </a:r>
            <a:r>
              <a:rPr lang="en-US" sz="2300"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22F0CC5B-80C5-4582-4B8D-97E91B8F5D5E}"/>
              </a:ext>
            </a:extLst>
          </p:cNvPr>
          <p:cNvSpPr/>
          <p:nvPr/>
        </p:nvSpPr>
        <p:spPr>
          <a:xfrm>
            <a:off x="6494928" y="5903260"/>
            <a:ext cx="1376571"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05EFE1-C1DA-E3FA-6706-03F7CC24B118}"/>
              </a:ext>
            </a:extLst>
          </p:cNvPr>
          <p:cNvSpPr/>
          <p:nvPr/>
        </p:nvSpPr>
        <p:spPr>
          <a:xfrm>
            <a:off x="6149302" y="554435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8</a:t>
            </a:r>
          </a:p>
        </p:txBody>
      </p:sp>
    </p:spTree>
    <p:extLst>
      <p:ext uri="{BB962C8B-B14F-4D97-AF65-F5344CB8AC3E}">
        <p14:creationId xmlns:p14="http://schemas.microsoft.com/office/powerpoint/2010/main" val="219055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21" name="Picture 20">
            <a:extLst>
              <a:ext uri="{FF2B5EF4-FFF2-40B4-BE49-F238E27FC236}">
                <a16:creationId xmlns:a16="http://schemas.microsoft.com/office/drawing/2014/main" id="{E17793DB-7150-CCDE-FB9A-4311CE50748F}"/>
              </a:ext>
            </a:extLst>
          </p:cNvPr>
          <p:cNvPicPr>
            <a:picLocks noChangeAspect="1"/>
          </p:cNvPicPr>
          <p:nvPr/>
        </p:nvPicPr>
        <p:blipFill>
          <a:blip r:embed="rId3"/>
          <a:stretch>
            <a:fillRect/>
          </a:stretch>
        </p:blipFill>
        <p:spPr>
          <a:xfrm>
            <a:off x="845200" y="903791"/>
            <a:ext cx="10501597" cy="5671363"/>
          </a:xfrm>
          <a:prstGeom prst="rect">
            <a:avLst/>
          </a:prstGeom>
        </p:spPr>
      </p:pic>
      <p:sp>
        <p:nvSpPr>
          <p:cNvPr id="11" name="TextBox 10">
            <a:extLst>
              <a:ext uri="{FF2B5EF4-FFF2-40B4-BE49-F238E27FC236}">
                <a16:creationId xmlns:a16="http://schemas.microsoft.com/office/drawing/2014/main" id="{9D654983-03D5-6210-008E-2E67CD6600D8}"/>
              </a:ext>
            </a:extLst>
          </p:cNvPr>
          <p:cNvSpPr txBox="1"/>
          <p:nvPr/>
        </p:nvSpPr>
        <p:spPr>
          <a:xfrm>
            <a:off x="4776580" y="4826238"/>
            <a:ext cx="6250008" cy="1154162"/>
          </a:xfrm>
          <a:prstGeom prst="rect">
            <a:avLst/>
          </a:prstGeom>
          <a:solidFill>
            <a:schemeClr val="accent4">
              <a:lumMod val="20000"/>
              <a:lumOff val="80000"/>
            </a:schemeClr>
          </a:solidFill>
        </p:spPr>
        <p:txBody>
          <a:bodyPr wrap="square">
            <a:spAutoFit/>
          </a:bodyPr>
          <a:lstStyle/>
          <a:p>
            <a:pPr algn="l">
              <a:buFont typeface="+mj-lt"/>
              <a:buAutoNum type="arabicPeriod" startAt="9"/>
            </a:pPr>
            <a:r>
              <a:rPr lang="en-US" sz="2300" b="0" i="0" dirty="0">
                <a:solidFill>
                  <a:srgbClr val="333333"/>
                </a:solidFill>
                <a:effectLst/>
                <a:latin typeface="Open Sans" panose="020B0606030504020204" pitchFamily="34" charset="0"/>
              </a:rPr>
              <a:t> In the banner at the top of the page, choose </a:t>
            </a:r>
            <a:r>
              <a:rPr lang="en-US" sz="2300" b="1" i="0" dirty="0">
                <a:solidFill>
                  <a:srgbClr val="333333"/>
                </a:solidFill>
                <a:effectLst/>
                <a:latin typeface="Open Sans" panose="020B0606030504020204" pitchFamily="34" charset="0"/>
              </a:rPr>
              <a:t>View credential details</a:t>
            </a:r>
            <a:r>
              <a:rPr lang="en-US" sz="2300" b="0" i="0" dirty="0">
                <a:solidFill>
                  <a:srgbClr val="333333"/>
                </a:solidFill>
                <a:effectLst/>
                <a:latin typeface="Open Sans" panose="020B0606030504020204" pitchFamily="34" charset="0"/>
              </a:rPr>
              <a:t>.</a:t>
            </a:r>
          </a:p>
          <a:p>
            <a:pPr algn="l"/>
            <a:r>
              <a:rPr lang="en-US" sz="2300" b="0" i="0" dirty="0">
                <a:solidFill>
                  <a:srgbClr val="333333"/>
                </a:solidFill>
                <a:effectLst/>
                <a:latin typeface="Open Sans" panose="020B0606030504020204" pitchFamily="34" charset="0"/>
              </a:rPr>
              <a:t>Your login credentials display.</a:t>
            </a:r>
          </a:p>
        </p:txBody>
      </p:sp>
      <p:sp>
        <p:nvSpPr>
          <p:cNvPr id="12" name="Rounded Rectangle 11">
            <a:extLst>
              <a:ext uri="{FF2B5EF4-FFF2-40B4-BE49-F238E27FC236}">
                <a16:creationId xmlns:a16="http://schemas.microsoft.com/office/drawing/2014/main" id="{12E890B3-D4E8-1A10-0AFC-C56D584A906C}"/>
              </a:ext>
            </a:extLst>
          </p:cNvPr>
          <p:cNvSpPr/>
          <p:nvPr/>
        </p:nvSpPr>
        <p:spPr>
          <a:xfrm>
            <a:off x="9197787" y="1263396"/>
            <a:ext cx="1828801"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BF33B-344C-3D13-0F83-BE829D3EF657}"/>
              </a:ext>
            </a:extLst>
          </p:cNvPr>
          <p:cNvSpPr/>
          <p:nvPr/>
        </p:nvSpPr>
        <p:spPr>
          <a:xfrm>
            <a:off x="8865608" y="94483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9</a:t>
            </a:r>
          </a:p>
        </p:txBody>
      </p:sp>
    </p:spTree>
    <p:extLst>
      <p:ext uri="{BB962C8B-B14F-4D97-AF65-F5344CB8AC3E}">
        <p14:creationId xmlns:p14="http://schemas.microsoft.com/office/powerpoint/2010/main" val="1402687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21" name="Picture 20">
            <a:extLst>
              <a:ext uri="{FF2B5EF4-FFF2-40B4-BE49-F238E27FC236}">
                <a16:creationId xmlns:a16="http://schemas.microsoft.com/office/drawing/2014/main" id="{E17793DB-7150-CCDE-FB9A-4311CE50748F}"/>
              </a:ext>
            </a:extLst>
          </p:cNvPr>
          <p:cNvPicPr>
            <a:picLocks noChangeAspect="1"/>
          </p:cNvPicPr>
          <p:nvPr/>
        </p:nvPicPr>
        <p:blipFill>
          <a:blip r:embed="rId3"/>
          <a:stretch>
            <a:fillRect/>
          </a:stretch>
        </p:blipFill>
        <p:spPr>
          <a:xfrm>
            <a:off x="845200" y="903791"/>
            <a:ext cx="10501597" cy="5671363"/>
          </a:xfrm>
          <a:prstGeom prst="rect">
            <a:avLst/>
          </a:prstGeom>
        </p:spPr>
      </p:pic>
      <p:sp>
        <p:nvSpPr>
          <p:cNvPr id="11" name="TextBox 10">
            <a:extLst>
              <a:ext uri="{FF2B5EF4-FFF2-40B4-BE49-F238E27FC236}">
                <a16:creationId xmlns:a16="http://schemas.microsoft.com/office/drawing/2014/main" id="{9D654983-03D5-6210-008E-2E67CD6600D8}"/>
              </a:ext>
            </a:extLst>
          </p:cNvPr>
          <p:cNvSpPr txBox="1"/>
          <p:nvPr/>
        </p:nvSpPr>
        <p:spPr>
          <a:xfrm>
            <a:off x="4776580" y="4826238"/>
            <a:ext cx="6250008" cy="1154162"/>
          </a:xfrm>
          <a:prstGeom prst="rect">
            <a:avLst/>
          </a:prstGeom>
          <a:solidFill>
            <a:schemeClr val="accent4">
              <a:lumMod val="20000"/>
              <a:lumOff val="80000"/>
            </a:schemeClr>
          </a:solidFill>
        </p:spPr>
        <p:txBody>
          <a:bodyPr wrap="square">
            <a:spAutoFit/>
          </a:bodyPr>
          <a:lstStyle/>
          <a:p>
            <a:pPr algn="l">
              <a:buFont typeface="+mj-lt"/>
              <a:buAutoNum type="arabicPeriod" startAt="9"/>
            </a:pPr>
            <a:r>
              <a:rPr lang="en-US" sz="2300" b="0" i="0" dirty="0">
                <a:solidFill>
                  <a:srgbClr val="333333"/>
                </a:solidFill>
                <a:effectLst/>
                <a:latin typeface="Open Sans" panose="020B0606030504020204" pitchFamily="34" charset="0"/>
              </a:rPr>
              <a:t> In the banner at the top of the page, choose </a:t>
            </a:r>
            <a:r>
              <a:rPr lang="en-US" sz="2300" b="1" i="0" dirty="0">
                <a:solidFill>
                  <a:srgbClr val="333333"/>
                </a:solidFill>
                <a:effectLst/>
                <a:latin typeface="Open Sans" panose="020B0606030504020204" pitchFamily="34" charset="0"/>
              </a:rPr>
              <a:t>View credential details</a:t>
            </a:r>
            <a:r>
              <a:rPr lang="en-US" sz="2300" b="0" i="0" dirty="0">
                <a:solidFill>
                  <a:srgbClr val="333333"/>
                </a:solidFill>
                <a:effectLst/>
                <a:latin typeface="Open Sans" panose="020B0606030504020204" pitchFamily="34" charset="0"/>
              </a:rPr>
              <a:t>.</a:t>
            </a:r>
          </a:p>
          <a:p>
            <a:pPr algn="l"/>
            <a:r>
              <a:rPr lang="en-US" sz="2300" b="0" i="0" dirty="0">
                <a:solidFill>
                  <a:srgbClr val="333333"/>
                </a:solidFill>
                <a:effectLst/>
                <a:latin typeface="Open Sans" panose="020B0606030504020204" pitchFamily="34" charset="0"/>
              </a:rPr>
              <a:t>Your login credentials display.</a:t>
            </a:r>
          </a:p>
        </p:txBody>
      </p:sp>
      <p:sp>
        <p:nvSpPr>
          <p:cNvPr id="12" name="Rounded Rectangle 11">
            <a:extLst>
              <a:ext uri="{FF2B5EF4-FFF2-40B4-BE49-F238E27FC236}">
                <a16:creationId xmlns:a16="http://schemas.microsoft.com/office/drawing/2014/main" id="{12E890B3-D4E8-1A10-0AFC-C56D584A906C}"/>
              </a:ext>
            </a:extLst>
          </p:cNvPr>
          <p:cNvSpPr/>
          <p:nvPr/>
        </p:nvSpPr>
        <p:spPr>
          <a:xfrm>
            <a:off x="9197787" y="1263396"/>
            <a:ext cx="1828801"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F1BF33B-344C-3D13-0F83-BE829D3EF657}"/>
              </a:ext>
            </a:extLst>
          </p:cNvPr>
          <p:cNvSpPr/>
          <p:nvPr/>
        </p:nvSpPr>
        <p:spPr>
          <a:xfrm>
            <a:off x="8865608" y="94483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9</a:t>
            </a:r>
          </a:p>
        </p:txBody>
      </p:sp>
      <p:pic>
        <p:nvPicPr>
          <p:cNvPr id="9" name="Picture 8">
            <a:extLst>
              <a:ext uri="{FF2B5EF4-FFF2-40B4-BE49-F238E27FC236}">
                <a16:creationId xmlns:a16="http://schemas.microsoft.com/office/drawing/2014/main" id="{78F32C41-2400-3FED-8325-234051C1B299}"/>
              </a:ext>
            </a:extLst>
          </p:cNvPr>
          <p:cNvPicPr>
            <a:picLocks noChangeAspect="1"/>
          </p:cNvPicPr>
          <p:nvPr/>
        </p:nvPicPr>
        <p:blipFill>
          <a:blip r:embed="rId4"/>
          <a:stretch>
            <a:fillRect/>
          </a:stretch>
        </p:blipFill>
        <p:spPr>
          <a:xfrm>
            <a:off x="2452268" y="1727081"/>
            <a:ext cx="5822950" cy="3099157"/>
          </a:xfrm>
          <a:prstGeom prst="rect">
            <a:avLst/>
          </a:prstGeom>
        </p:spPr>
      </p:pic>
    </p:spTree>
    <p:extLst>
      <p:ext uri="{BB962C8B-B14F-4D97-AF65-F5344CB8AC3E}">
        <p14:creationId xmlns:p14="http://schemas.microsoft.com/office/powerpoint/2010/main" val="1409197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21" name="Picture 20">
            <a:extLst>
              <a:ext uri="{FF2B5EF4-FFF2-40B4-BE49-F238E27FC236}">
                <a16:creationId xmlns:a16="http://schemas.microsoft.com/office/drawing/2014/main" id="{E17793DB-7150-CCDE-FB9A-4311CE50748F}"/>
              </a:ext>
            </a:extLst>
          </p:cNvPr>
          <p:cNvPicPr>
            <a:picLocks noChangeAspect="1"/>
          </p:cNvPicPr>
          <p:nvPr/>
        </p:nvPicPr>
        <p:blipFill>
          <a:blip r:embed="rId3"/>
          <a:stretch>
            <a:fillRect/>
          </a:stretch>
        </p:blipFill>
        <p:spPr>
          <a:xfrm>
            <a:off x="845200" y="903791"/>
            <a:ext cx="10501597" cy="5671363"/>
          </a:xfrm>
          <a:prstGeom prst="rect">
            <a:avLst/>
          </a:prstGeom>
        </p:spPr>
      </p:pic>
      <p:pic>
        <p:nvPicPr>
          <p:cNvPr id="15" name="Picture 14">
            <a:extLst>
              <a:ext uri="{FF2B5EF4-FFF2-40B4-BE49-F238E27FC236}">
                <a16:creationId xmlns:a16="http://schemas.microsoft.com/office/drawing/2014/main" id="{CB39A0B6-8080-8615-376B-D8353B03C791}"/>
              </a:ext>
            </a:extLst>
          </p:cNvPr>
          <p:cNvPicPr>
            <a:picLocks noChangeAspect="1"/>
          </p:cNvPicPr>
          <p:nvPr/>
        </p:nvPicPr>
        <p:blipFill>
          <a:blip r:embed="rId4"/>
          <a:stretch>
            <a:fillRect/>
          </a:stretch>
        </p:blipFill>
        <p:spPr>
          <a:xfrm>
            <a:off x="2484126" y="1583058"/>
            <a:ext cx="5822950" cy="3099157"/>
          </a:xfrm>
          <a:prstGeom prst="rect">
            <a:avLst/>
          </a:prstGeom>
        </p:spPr>
      </p:pic>
      <p:sp>
        <p:nvSpPr>
          <p:cNvPr id="17" name="TextBox 16">
            <a:extLst>
              <a:ext uri="{FF2B5EF4-FFF2-40B4-BE49-F238E27FC236}">
                <a16:creationId xmlns:a16="http://schemas.microsoft.com/office/drawing/2014/main" id="{13C86A10-4071-B92A-C81A-459563772E4A}"/>
              </a:ext>
            </a:extLst>
          </p:cNvPr>
          <p:cNvSpPr txBox="1"/>
          <p:nvPr/>
        </p:nvSpPr>
        <p:spPr>
          <a:xfrm>
            <a:off x="8375395" y="2212365"/>
            <a:ext cx="3646276" cy="3693319"/>
          </a:xfrm>
          <a:prstGeom prst="rect">
            <a:avLst/>
          </a:prstGeom>
          <a:solidFill>
            <a:schemeClr val="accent6">
              <a:lumMod val="20000"/>
              <a:lumOff val="80000"/>
            </a:schemeClr>
          </a:solidFill>
        </p:spPr>
        <p:txBody>
          <a:bodyPr wrap="square">
            <a:spAutoFit/>
          </a:bodyPr>
          <a:lstStyle/>
          <a:p>
            <a:pPr algn="l"/>
            <a:r>
              <a:rPr lang="en-US" sz="2400" b="1" i="0" dirty="0">
                <a:solidFill>
                  <a:srgbClr val="16191F"/>
                </a:solidFill>
                <a:effectLst/>
                <a:latin typeface="Amazon Ember"/>
              </a:rPr>
              <a:t>Password for your database database-1</a:t>
            </a:r>
          </a:p>
          <a:p>
            <a:pPr algn="l"/>
            <a:r>
              <a:rPr lang="en-US" b="0" i="0" dirty="0">
                <a:solidFill>
                  <a:srgbClr val="16191F"/>
                </a:solidFill>
                <a:effectLst/>
                <a:latin typeface="Amazon Ember"/>
              </a:rPr>
              <a:t>This is the only time you will be able to view this password. Copy and save the password for your reference, otherwise you will need to modify the database to change it.</a:t>
            </a:r>
          </a:p>
          <a:p>
            <a:pPr algn="l"/>
            <a:r>
              <a:rPr lang="en-US" sz="2400" b="0" i="0" dirty="0">
                <a:solidFill>
                  <a:srgbClr val="16191F"/>
                </a:solidFill>
                <a:effectLst/>
                <a:latin typeface="Amazon Ember"/>
              </a:rPr>
              <a:t>Master username       </a:t>
            </a:r>
            <a:br>
              <a:rPr lang="en-US" sz="2400" b="0" i="0" dirty="0">
                <a:solidFill>
                  <a:srgbClr val="16191F"/>
                </a:solidFill>
                <a:effectLst/>
                <a:latin typeface="Amazon Ember"/>
              </a:rPr>
            </a:br>
            <a:r>
              <a:rPr lang="en-US" sz="2400" b="0" i="0" dirty="0">
                <a:solidFill>
                  <a:srgbClr val="C00000"/>
                </a:solidFill>
                <a:effectLst/>
                <a:latin typeface="Amazon Ember"/>
              </a:rPr>
              <a:t>admin</a:t>
            </a:r>
          </a:p>
          <a:p>
            <a:pPr algn="l"/>
            <a:r>
              <a:rPr lang="en-US" sz="2400" b="0" i="0" dirty="0">
                <a:solidFill>
                  <a:srgbClr val="16191F"/>
                </a:solidFill>
                <a:effectLst/>
                <a:latin typeface="Amazon Ember"/>
              </a:rPr>
              <a:t>Master password      </a:t>
            </a:r>
            <a:r>
              <a:rPr lang="en-US" sz="2400" b="0" i="0" dirty="0">
                <a:solidFill>
                  <a:srgbClr val="C00000"/>
                </a:solidFill>
                <a:effectLst/>
                <a:latin typeface="Amazon Ember"/>
              </a:rPr>
              <a:t>9Uhbt2PsI0oLT6fcIzl3</a:t>
            </a:r>
          </a:p>
        </p:txBody>
      </p:sp>
      <p:sp>
        <p:nvSpPr>
          <p:cNvPr id="20" name="TextBox 19">
            <a:extLst>
              <a:ext uri="{FF2B5EF4-FFF2-40B4-BE49-F238E27FC236}">
                <a16:creationId xmlns:a16="http://schemas.microsoft.com/office/drawing/2014/main" id="{7BECFCBF-7ED0-3885-AB66-73B2992AE60C}"/>
              </a:ext>
            </a:extLst>
          </p:cNvPr>
          <p:cNvSpPr txBox="1"/>
          <p:nvPr/>
        </p:nvSpPr>
        <p:spPr>
          <a:xfrm>
            <a:off x="4990587" y="3597359"/>
            <a:ext cx="2960849" cy="461665"/>
          </a:xfrm>
          <a:prstGeom prst="rect">
            <a:avLst/>
          </a:prstGeom>
          <a:solidFill>
            <a:schemeClr val="accent6">
              <a:lumMod val="20000"/>
              <a:lumOff val="80000"/>
            </a:schemeClr>
          </a:solidFill>
        </p:spPr>
        <p:txBody>
          <a:bodyPr wrap="square">
            <a:spAutoFit/>
          </a:bodyPr>
          <a:lstStyle/>
          <a:p>
            <a:r>
              <a:rPr lang="en-US" sz="2400" b="0" i="0" dirty="0">
                <a:solidFill>
                  <a:srgbClr val="C00000"/>
                </a:solidFill>
                <a:effectLst/>
                <a:latin typeface="Amazon Ember"/>
              </a:rPr>
              <a:t>9Uhbt2PsI0oLT6fcIzl3</a:t>
            </a:r>
            <a:endParaRPr lang="en-US" sz="2400" dirty="0">
              <a:solidFill>
                <a:srgbClr val="C00000"/>
              </a:solidFill>
            </a:endParaRPr>
          </a:p>
        </p:txBody>
      </p:sp>
      <p:sp>
        <p:nvSpPr>
          <p:cNvPr id="22" name="TextBox 21">
            <a:extLst>
              <a:ext uri="{FF2B5EF4-FFF2-40B4-BE49-F238E27FC236}">
                <a16:creationId xmlns:a16="http://schemas.microsoft.com/office/drawing/2014/main" id="{8E766111-A8CC-0758-76DE-2B04FB401372}"/>
              </a:ext>
            </a:extLst>
          </p:cNvPr>
          <p:cNvSpPr txBox="1"/>
          <p:nvPr/>
        </p:nvSpPr>
        <p:spPr>
          <a:xfrm>
            <a:off x="2250440" y="4664737"/>
            <a:ext cx="5552529" cy="800219"/>
          </a:xfrm>
          <a:prstGeom prst="rect">
            <a:avLst/>
          </a:prstGeom>
          <a:solidFill>
            <a:schemeClr val="accent4">
              <a:lumMod val="20000"/>
              <a:lumOff val="80000"/>
            </a:schemeClr>
          </a:solidFill>
        </p:spPr>
        <p:txBody>
          <a:bodyPr wrap="square">
            <a:spAutoFit/>
          </a:bodyPr>
          <a:lstStyle/>
          <a:p>
            <a:pPr algn="l">
              <a:buFont typeface="+mj-lt"/>
              <a:buAutoNum type="arabicPeriod" startAt="10"/>
            </a:pPr>
            <a:r>
              <a:rPr lang="en-US" sz="2300" b="0" i="0" dirty="0">
                <a:solidFill>
                  <a:srgbClr val="333333"/>
                </a:solidFill>
                <a:effectLst/>
                <a:latin typeface="Open Sans" panose="020B0606030504020204" pitchFamily="34" charset="0"/>
              </a:rPr>
              <a:t>Save the credential information to a text editor to user later in this lab.</a:t>
            </a:r>
          </a:p>
        </p:txBody>
      </p:sp>
      <p:sp>
        <p:nvSpPr>
          <p:cNvPr id="23" name="TextBox 22">
            <a:extLst>
              <a:ext uri="{FF2B5EF4-FFF2-40B4-BE49-F238E27FC236}">
                <a16:creationId xmlns:a16="http://schemas.microsoft.com/office/drawing/2014/main" id="{AE64E353-709D-8F64-AE17-2F777F409B51}"/>
              </a:ext>
            </a:extLst>
          </p:cNvPr>
          <p:cNvSpPr txBox="1"/>
          <p:nvPr/>
        </p:nvSpPr>
        <p:spPr>
          <a:xfrm>
            <a:off x="2250440" y="5554099"/>
            <a:ext cx="5552529" cy="800219"/>
          </a:xfrm>
          <a:prstGeom prst="rect">
            <a:avLst/>
          </a:prstGeom>
          <a:solidFill>
            <a:schemeClr val="accent4">
              <a:lumMod val="20000"/>
              <a:lumOff val="80000"/>
            </a:schemeClr>
          </a:solidFill>
        </p:spPr>
        <p:txBody>
          <a:bodyPr wrap="square">
            <a:spAutoFit/>
          </a:bodyPr>
          <a:lstStyle/>
          <a:p>
            <a:pPr algn="l"/>
            <a:r>
              <a:rPr lang="en-US" sz="2300" dirty="0">
                <a:solidFill>
                  <a:srgbClr val="333333"/>
                </a:solidFill>
                <a:latin typeface="Open Sans" panose="020B0606030504020204" pitchFamily="34" charset="0"/>
              </a:rPr>
              <a:t>11. </a:t>
            </a:r>
            <a:r>
              <a:rPr lang="en-US" sz="2300" b="0" i="0" dirty="0">
                <a:solidFill>
                  <a:srgbClr val="333333"/>
                </a:solidFill>
                <a:effectLst/>
                <a:latin typeface="Open Sans" panose="020B0606030504020204" pitchFamily="34" charset="0"/>
              </a:rPr>
              <a:t>To close the pop-up window, choose </a:t>
            </a:r>
            <a:r>
              <a:rPr lang="en-US" sz="2300" b="1" i="0" dirty="0">
                <a:solidFill>
                  <a:srgbClr val="333333"/>
                </a:solidFill>
                <a:effectLst/>
                <a:latin typeface="Open Sans" panose="020B0606030504020204" pitchFamily="34" charset="0"/>
              </a:rPr>
              <a:t>Close</a:t>
            </a:r>
            <a:r>
              <a:rPr lang="en-US" sz="2300" b="0" i="0" dirty="0">
                <a:solidFill>
                  <a:srgbClr val="333333"/>
                </a:solidFill>
                <a:effectLst/>
                <a:latin typeface="Open Sans" panose="020B0606030504020204" pitchFamily="34" charset="0"/>
              </a:rPr>
              <a:t>.</a:t>
            </a:r>
          </a:p>
        </p:txBody>
      </p:sp>
      <p:sp>
        <p:nvSpPr>
          <p:cNvPr id="11" name="Rounded Rectangle 10">
            <a:extLst>
              <a:ext uri="{FF2B5EF4-FFF2-40B4-BE49-F238E27FC236}">
                <a16:creationId xmlns:a16="http://schemas.microsoft.com/office/drawing/2014/main" id="{B5790D35-4B47-CE17-2B5C-A8A4442AE834}"/>
              </a:ext>
            </a:extLst>
          </p:cNvPr>
          <p:cNvSpPr/>
          <p:nvPr/>
        </p:nvSpPr>
        <p:spPr>
          <a:xfrm>
            <a:off x="2589363" y="2825596"/>
            <a:ext cx="1511678" cy="1253406"/>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A289702-D52D-5009-A4C2-A6B64777DD5A}"/>
              </a:ext>
            </a:extLst>
          </p:cNvPr>
          <p:cNvSpPr/>
          <p:nvPr/>
        </p:nvSpPr>
        <p:spPr>
          <a:xfrm>
            <a:off x="2244520" y="2544432"/>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10</a:t>
            </a:r>
          </a:p>
        </p:txBody>
      </p:sp>
      <p:sp>
        <p:nvSpPr>
          <p:cNvPr id="13" name="TextBox 12">
            <a:extLst>
              <a:ext uri="{FF2B5EF4-FFF2-40B4-BE49-F238E27FC236}">
                <a16:creationId xmlns:a16="http://schemas.microsoft.com/office/drawing/2014/main" id="{0F42486A-3926-EDD0-23A2-C4F8EC35EB54}"/>
              </a:ext>
            </a:extLst>
          </p:cNvPr>
          <p:cNvSpPr txBox="1"/>
          <p:nvPr/>
        </p:nvSpPr>
        <p:spPr>
          <a:xfrm>
            <a:off x="4990588" y="2825596"/>
            <a:ext cx="2960849" cy="461665"/>
          </a:xfrm>
          <a:prstGeom prst="rect">
            <a:avLst/>
          </a:prstGeom>
          <a:solidFill>
            <a:schemeClr val="accent6">
              <a:lumMod val="20000"/>
              <a:lumOff val="80000"/>
            </a:schemeClr>
          </a:solidFill>
        </p:spPr>
        <p:txBody>
          <a:bodyPr wrap="square">
            <a:spAutoFit/>
          </a:bodyPr>
          <a:lstStyle/>
          <a:p>
            <a:r>
              <a:rPr lang="en-US" sz="2400" b="0" i="0" dirty="0">
                <a:solidFill>
                  <a:srgbClr val="C00000"/>
                </a:solidFill>
                <a:effectLst/>
                <a:latin typeface="Amazon Ember"/>
              </a:rPr>
              <a:t>admin</a:t>
            </a:r>
            <a:endParaRPr lang="en-US" sz="2400" dirty="0">
              <a:solidFill>
                <a:srgbClr val="C00000"/>
              </a:solidFill>
            </a:endParaRPr>
          </a:p>
        </p:txBody>
      </p:sp>
      <p:sp>
        <p:nvSpPr>
          <p:cNvPr id="16" name="Rounded Rectangle 15">
            <a:extLst>
              <a:ext uri="{FF2B5EF4-FFF2-40B4-BE49-F238E27FC236}">
                <a16:creationId xmlns:a16="http://schemas.microsoft.com/office/drawing/2014/main" id="{A58AD0B0-43C7-8D14-FBBA-38B653381DA7}"/>
              </a:ext>
            </a:extLst>
          </p:cNvPr>
          <p:cNvSpPr/>
          <p:nvPr/>
        </p:nvSpPr>
        <p:spPr>
          <a:xfrm>
            <a:off x="2584882" y="3738321"/>
            <a:ext cx="1511678" cy="340681"/>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7AD6BD-D30B-3AB8-FBEB-000C721473A1}"/>
              </a:ext>
            </a:extLst>
          </p:cNvPr>
          <p:cNvSpPr/>
          <p:nvPr/>
        </p:nvSpPr>
        <p:spPr>
          <a:xfrm>
            <a:off x="6874790" y="409460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11</a:t>
            </a:r>
          </a:p>
        </p:txBody>
      </p:sp>
      <p:sp>
        <p:nvSpPr>
          <p:cNvPr id="25" name="Rounded Rectangle 24">
            <a:extLst>
              <a:ext uri="{FF2B5EF4-FFF2-40B4-BE49-F238E27FC236}">
                <a16:creationId xmlns:a16="http://schemas.microsoft.com/office/drawing/2014/main" id="{7B31A2D4-2B6F-D37D-F0A5-49260BE37971}"/>
              </a:ext>
            </a:extLst>
          </p:cNvPr>
          <p:cNvSpPr/>
          <p:nvPr/>
        </p:nvSpPr>
        <p:spPr>
          <a:xfrm>
            <a:off x="7306180" y="4266948"/>
            <a:ext cx="783002" cy="340681"/>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17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AB382FB4-F0C0-3110-4B5A-7F1C4E16A527}"/>
              </a:ext>
            </a:extLst>
          </p:cNvPr>
          <p:cNvSpPr txBox="1"/>
          <p:nvPr/>
        </p:nvSpPr>
        <p:spPr>
          <a:xfrm>
            <a:off x="288502" y="1497630"/>
            <a:ext cx="11418588" cy="4247317"/>
          </a:xfrm>
          <a:prstGeom prst="rect">
            <a:avLst/>
          </a:prstGeom>
          <a:solidFill>
            <a:schemeClr val="accent4">
              <a:lumMod val="20000"/>
              <a:lumOff val="80000"/>
            </a:schemeClr>
          </a:solidFill>
        </p:spPr>
        <p:txBody>
          <a:bodyPr wrap="square">
            <a:spAutoFit/>
          </a:bodyPr>
          <a:lstStyle/>
          <a:p>
            <a:pPr algn="l">
              <a:spcAft>
                <a:spcPts val="1200"/>
              </a:spcAft>
            </a:pPr>
            <a:r>
              <a:rPr lang="en-US" sz="2800" b="1" i="0" dirty="0">
                <a:solidFill>
                  <a:srgbClr val="C00000"/>
                </a:solidFill>
                <a:effectLst/>
                <a:latin typeface="Open Sans" panose="020B0606030504020204" pitchFamily="34" charset="0"/>
              </a:rPr>
              <a:t>Task 2. Download and install SQL Server Management Studio</a:t>
            </a:r>
          </a:p>
          <a:p>
            <a:pPr algn="l">
              <a:spcAft>
                <a:spcPts val="1200"/>
              </a:spcAft>
            </a:pPr>
            <a:r>
              <a:rPr lang="en-US" sz="2400" b="0" i="0" dirty="0">
                <a:solidFill>
                  <a:srgbClr val="333333"/>
                </a:solidFill>
                <a:effectLst/>
                <a:latin typeface="Open Sans" panose="020B0606030504020204" pitchFamily="34" charset="0"/>
              </a:rPr>
              <a:t>To connect to your RDS DB instance, you will need to download and install SQL Server Management Studio.</a:t>
            </a:r>
          </a:p>
          <a:p>
            <a:pPr algn="l">
              <a:spcAft>
                <a:spcPts val="1200"/>
              </a:spcAft>
              <a:buFont typeface="+mj-lt"/>
              <a:buAutoNum type="arabicPeriod" startAt="12"/>
            </a:pPr>
            <a:r>
              <a:rPr lang="en-US" sz="2400" b="0" i="0" dirty="0">
                <a:solidFill>
                  <a:srgbClr val="333333"/>
                </a:solidFill>
                <a:effectLst/>
                <a:latin typeface="Open Sans" panose="020B0606030504020204" pitchFamily="34" charset="0"/>
              </a:rPr>
              <a:t>In a new browser tab or window, go to </a:t>
            </a:r>
            <a:r>
              <a:rPr lang="en-US" sz="2400" b="0" i="0" dirty="0">
                <a:solidFill>
                  <a:srgbClr val="4183C4"/>
                </a:solidFill>
                <a:effectLst/>
                <a:latin typeface="Open Sans" panose="020B0606030504020204" pitchFamily="34" charset="0"/>
                <a:hlinkClick r:id="rId3"/>
              </a:rPr>
              <a:t>https://aka.ms/ssmsfullsetup</a:t>
            </a:r>
            <a:r>
              <a:rPr lang="en-US" sz="2400" b="0" i="0" dirty="0">
                <a:solidFill>
                  <a:srgbClr val="333333"/>
                </a:solidFill>
                <a:effectLst/>
                <a:latin typeface="Open Sans" panose="020B0606030504020204" pitchFamily="34" charset="0"/>
              </a:rPr>
              <a:t>.</a:t>
            </a:r>
          </a:p>
          <a:p>
            <a:pPr algn="l">
              <a:spcAft>
                <a:spcPts val="1200"/>
              </a:spcAft>
              <a:buFont typeface="+mj-lt"/>
              <a:buAutoNum type="arabicPeriod" startAt="12"/>
            </a:pPr>
            <a:r>
              <a:rPr lang="en-US" sz="2400" b="0" i="0" dirty="0">
                <a:solidFill>
                  <a:srgbClr val="333333"/>
                </a:solidFill>
                <a:effectLst/>
                <a:latin typeface="Open Sans" panose="020B0606030504020204" pitchFamily="34" charset="0"/>
              </a:rPr>
              <a:t>Download the installation package to your computer.</a:t>
            </a:r>
          </a:p>
          <a:p>
            <a:pPr algn="l">
              <a:spcAft>
                <a:spcPts val="1200"/>
              </a:spcAft>
              <a:buFont typeface="+mj-lt"/>
              <a:buAutoNum type="arabicPeriod" startAt="12"/>
            </a:pPr>
            <a:r>
              <a:rPr lang="en-US" sz="2400" b="0" i="0" dirty="0">
                <a:solidFill>
                  <a:srgbClr val="333333"/>
                </a:solidFill>
                <a:effectLst/>
                <a:latin typeface="Open Sans" panose="020B0606030504020204" pitchFamily="34" charset="0"/>
              </a:rPr>
              <a:t>When the download completes, open and run the installation program.</a:t>
            </a:r>
          </a:p>
          <a:p>
            <a:pPr algn="l">
              <a:spcAft>
                <a:spcPts val="1200"/>
              </a:spcAft>
            </a:pPr>
            <a:r>
              <a:rPr lang="en-US" sz="2400" b="1" i="0" dirty="0">
                <a:solidFill>
                  <a:srgbClr val="333333"/>
                </a:solidFill>
                <a:effectLst/>
                <a:latin typeface="Open Sans" panose="020B0606030504020204" pitchFamily="34" charset="0"/>
              </a:rPr>
              <a:t>Note:</a:t>
            </a:r>
            <a:r>
              <a:rPr lang="en-US" sz="2400" b="0" i="0" dirty="0">
                <a:solidFill>
                  <a:srgbClr val="333333"/>
                </a:solidFill>
                <a:effectLst/>
                <a:latin typeface="Open Sans" panose="020B0606030504020204" pitchFamily="34" charset="0"/>
              </a:rPr>
              <a:t> If you are unable to install new software on your local machine, follow </a:t>
            </a:r>
            <a:r>
              <a:rPr lang="en-US" sz="2400" b="0" i="0" dirty="0">
                <a:solidFill>
                  <a:srgbClr val="4183C4"/>
                </a:solidFill>
                <a:effectLst/>
                <a:latin typeface="Open Sans" panose="020B0606030504020204" pitchFamily="34" charset="0"/>
                <a:hlinkClick r:id="rId4"/>
              </a:rPr>
              <a:t>the instructions</a:t>
            </a:r>
            <a:r>
              <a:rPr lang="en-US" sz="2400" b="0" i="0" dirty="0">
                <a:solidFill>
                  <a:srgbClr val="333333"/>
                </a:solidFill>
                <a:effectLst/>
                <a:latin typeface="Open Sans" panose="020B0606030504020204" pitchFamily="34" charset="0"/>
              </a:rPr>
              <a:t> to use the Amazon Elastic Compute Cloud (Amazon EC2) instance that was launched in this lab environment.</a:t>
            </a:r>
          </a:p>
        </p:txBody>
      </p:sp>
      <p:sp>
        <p:nvSpPr>
          <p:cNvPr id="7" name="Oval 6">
            <a:extLst>
              <a:ext uri="{FF2B5EF4-FFF2-40B4-BE49-F238E27FC236}">
                <a16:creationId xmlns:a16="http://schemas.microsoft.com/office/drawing/2014/main" id="{1E644536-CE44-BEA6-9A36-C538177262EC}"/>
              </a:ext>
            </a:extLst>
          </p:cNvPr>
          <p:cNvSpPr/>
          <p:nvPr/>
        </p:nvSpPr>
        <p:spPr>
          <a:xfrm>
            <a:off x="2694440" y="97914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12</a:t>
            </a:r>
          </a:p>
        </p:txBody>
      </p:sp>
      <p:sp>
        <p:nvSpPr>
          <p:cNvPr id="9" name="Oval 8">
            <a:extLst>
              <a:ext uri="{FF2B5EF4-FFF2-40B4-BE49-F238E27FC236}">
                <a16:creationId xmlns:a16="http://schemas.microsoft.com/office/drawing/2014/main" id="{D65A7DFD-3E0D-2406-BD89-F698CF914513}"/>
              </a:ext>
            </a:extLst>
          </p:cNvPr>
          <p:cNvSpPr/>
          <p:nvPr/>
        </p:nvSpPr>
        <p:spPr>
          <a:xfrm>
            <a:off x="3434029" y="97914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13</a:t>
            </a:r>
          </a:p>
        </p:txBody>
      </p:sp>
      <p:sp>
        <p:nvSpPr>
          <p:cNvPr id="10" name="Oval 9">
            <a:extLst>
              <a:ext uri="{FF2B5EF4-FFF2-40B4-BE49-F238E27FC236}">
                <a16:creationId xmlns:a16="http://schemas.microsoft.com/office/drawing/2014/main" id="{B349DF38-14FF-680A-A6B5-D83F5E967299}"/>
              </a:ext>
            </a:extLst>
          </p:cNvPr>
          <p:cNvSpPr/>
          <p:nvPr/>
        </p:nvSpPr>
        <p:spPr>
          <a:xfrm>
            <a:off x="4173618" y="97914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14</a:t>
            </a:r>
          </a:p>
        </p:txBody>
      </p:sp>
    </p:spTree>
    <p:extLst>
      <p:ext uri="{BB962C8B-B14F-4D97-AF65-F5344CB8AC3E}">
        <p14:creationId xmlns:p14="http://schemas.microsoft.com/office/powerpoint/2010/main" val="2401330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4" name="Picture 13">
            <a:extLst>
              <a:ext uri="{FF2B5EF4-FFF2-40B4-BE49-F238E27FC236}">
                <a16:creationId xmlns:a16="http://schemas.microsoft.com/office/drawing/2014/main" id="{C0376E21-B194-C3C7-FF70-36536A953B64}"/>
              </a:ext>
            </a:extLst>
          </p:cNvPr>
          <p:cNvPicPr>
            <a:picLocks noChangeAspect="1"/>
          </p:cNvPicPr>
          <p:nvPr/>
        </p:nvPicPr>
        <p:blipFill>
          <a:blip r:embed="rId3"/>
          <a:stretch>
            <a:fillRect/>
          </a:stretch>
        </p:blipFill>
        <p:spPr>
          <a:xfrm>
            <a:off x="793376" y="868211"/>
            <a:ext cx="10121153" cy="5478275"/>
          </a:xfrm>
          <a:prstGeom prst="rect">
            <a:avLst/>
          </a:prstGeom>
        </p:spPr>
      </p:pic>
      <p:sp>
        <p:nvSpPr>
          <p:cNvPr id="16" name="TextBox 15">
            <a:extLst>
              <a:ext uri="{FF2B5EF4-FFF2-40B4-BE49-F238E27FC236}">
                <a16:creationId xmlns:a16="http://schemas.microsoft.com/office/drawing/2014/main" id="{D587E8DF-2B8B-A62B-45FA-BB861E490551}"/>
              </a:ext>
            </a:extLst>
          </p:cNvPr>
          <p:cNvSpPr txBox="1"/>
          <p:nvPr/>
        </p:nvSpPr>
        <p:spPr>
          <a:xfrm>
            <a:off x="5608850" y="2437454"/>
            <a:ext cx="4879856" cy="1477328"/>
          </a:xfrm>
          <a:prstGeom prst="rect">
            <a:avLst/>
          </a:prstGeom>
          <a:noFill/>
        </p:spPr>
        <p:txBody>
          <a:bodyPr wrap="square">
            <a:spAutoFit/>
          </a:bodyPr>
          <a:lstStyle/>
          <a:p>
            <a:endParaRPr lang="en-US" dirty="0">
              <a:latin typeface="Courier" pitchFamily="2" charset="0"/>
            </a:endParaRPr>
          </a:p>
          <a:p>
            <a:r>
              <a:rPr lang="en-US" dirty="0" err="1">
                <a:latin typeface="Courier" pitchFamily="2" charset="0"/>
              </a:rPr>
              <a:t>AWSAccountId</a:t>
            </a:r>
            <a:r>
              <a:rPr lang="en-US" dirty="0">
                <a:latin typeface="Courier" pitchFamily="2" charset="0"/>
              </a:rPr>
              <a:t>	311902557606</a:t>
            </a:r>
          </a:p>
          <a:p>
            <a:r>
              <a:rPr lang="en-US" dirty="0" err="1">
                <a:latin typeface="Courier" pitchFamily="2" charset="0"/>
              </a:rPr>
              <a:t>WindowsWorkstation</a:t>
            </a:r>
            <a:r>
              <a:rPr lang="en-US" dirty="0">
                <a:latin typeface="Courier" pitchFamily="2" charset="0"/>
              </a:rPr>
              <a:t>	54.158.63.254</a:t>
            </a:r>
          </a:p>
          <a:p>
            <a:r>
              <a:rPr lang="en-US" dirty="0">
                <a:latin typeface="Courier" pitchFamily="2" charset="0"/>
              </a:rPr>
              <a:t>Region	us-east-1</a:t>
            </a:r>
          </a:p>
          <a:p>
            <a:endParaRPr lang="en-US" dirty="0">
              <a:latin typeface="Courier" pitchFamily="2" charset="0"/>
            </a:endParaRPr>
          </a:p>
        </p:txBody>
      </p:sp>
      <p:pic>
        <p:nvPicPr>
          <p:cNvPr id="18" name="Picture 17">
            <a:extLst>
              <a:ext uri="{FF2B5EF4-FFF2-40B4-BE49-F238E27FC236}">
                <a16:creationId xmlns:a16="http://schemas.microsoft.com/office/drawing/2014/main" id="{3232F50C-B233-724F-2097-E89E8B8EA09C}"/>
              </a:ext>
            </a:extLst>
          </p:cNvPr>
          <p:cNvPicPr>
            <a:picLocks noChangeAspect="1"/>
          </p:cNvPicPr>
          <p:nvPr/>
        </p:nvPicPr>
        <p:blipFill>
          <a:blip r:embed="rId4"/>
          <a:stretch>
            <a:fillRect/>
          </a:stretch>
        </p:blipFill>
        <p:spPr>
          <a:xfrm>
            <a:off x="1853340" y="868211"/>
            <a:ext cx="9306457" cy="5372878"/>
          </a:xfrm>
          <a:prstGeom prst="rect">
            <a:avLst/>
          </a:prstGeom>
        </p:spPr>
      </p:pic>
    </p:spTree>
    <p:extLst>
      <p:ext uri="{BB962C8B-B14F-4D97-AF65-F5344CB8AC3E}">
        <p14:creationId xmlns:p14="http://schemas.microsoft.com/office/powerpoint/2010/main" val="188222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8" name="Picture 17">
            <a:extLst>
              <a:ext uri="{FF2B5EF4-FFF2-40B4-BE49-F238E27FC236}">
                <a16:creationId xmlns:a16="http://schemas.microsoft.com/office/drawing/2014/main" id="{3232F50C-B233-724F-2097-E89E8B8EA09C}"/>
              </a:ext>
            </a:extLst>
          </p:cNvPr>
          <p:cNvPicPr>
            <a:picLocks noChangeAspect="1"/>
          </p:cNvPicPr>
          <p:nvPr/>
        </p:nvPicPr>
        <p:blipFill>
          <a:blip r:embed="rId3"/>
          <a:stretch>
            <a:fillRect/>
          </a:stretch>
        </p:blipFill>
        <p:spPr>
          <a:xfrm>
            <a:off x="1442771" y="1084324"/>
            <a:ext cx="9511742" cy="5491395"/>
          </a:xfrm>
          <a:prstGeom prst="rect">
            <a:avLst/>
          </a:prstGeom>
        </p:spPr>
      </p:pic>
      <p:sp>
        <p:nvSpPr>
          <p:cNvPr id="6" name="TextBox 5">
            <a:extLst>
              <a:ext uri="{FF2B5EF4-FFF2-40B4-BE49-F238E27FC236}">
                <a16:creationId xmlns:a16="http://schemas.microsoft.com/office/drawing/2014/main" id="{F4D46D08-2D46-D58E-995D-5B04ED6F72FC}"/>
              </a:ext>
            </a:extLst>
          </p:cNvPr>
          <p:cNvSpPr txBox="1"/>
          <p:nvPr/>
        </p:nvSpPr>
        <p:spPr>
          <a:xfrm>
            <a:off x="1593024" y="711829"/>
            <a:ext cx="9211235" cy="312763"/>
          </a:xfrm>
          <a:prstGeom prst="rect">
            <a:avLst/>
          </a:prstGeom>
          <a:noFill/>
        </p:spPr>
        <p:txBody>
          <a:bodyPr wrap="square">
            <a:spAutoFit/>
          </a:bodyPr>
          <a:lstStyle/>
          <a:p>
            <a:r>
              <a:rPr lang="en-US" sz="1400" dirty="0">
                <a:hlinkClick r:id="rId4"/>
              </a:rPr>
              <a:t>https://aws-tc-largeobjects.s3-us-west-2.amazonaws.com/CUR-TF-100-ACCAIC-1/lab-06-RDS/readme_windows_ec2.html</a:t>
            </a:r>
            <a:endParaRPr lang="en-US" sz="1400" dirty="0"/>
          </a:p>
        </p:txBody>
      </p:sp>
    </p:spTree>
    <p:extLst>
      <p:ext uri="{BB962C8B-B14F-4D97-AF65-F5344CB8AC3E}">
        <p14:creationId xmlns:p14="http://schemas.microsoft.com/office/powerpoint/2010/main" val="1764439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8" name="TextBox 7">
            <a:extLst>
              <a:ext uri="{FF2B5EF4-FFF2-40B4-BE49-F238E27FC236}">
                <a16:creationId xmlns:a16="http://schemas.microsoft.com/office/drawing/2014/main" id="{83739C56-A9BD-0785-C693-E4218BDDE5B4}"/>
              </a:ext>
            </a:extLst>
          </p:cNvPr>
          <p:cNvSpPr txBox="1"/>
          <p:nvPr/>
        </p:nvSpPr>
        <p:spPr>
          <a:xfrm>
            <a:off x="484909" y="868211"/>
            <a:ext cx="11369283" cy="5755422"/>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333333"/>
                </a:solidFill>
                <a:effectLst/>
                <a:latin typeface="Open Sans" panose="020B0606030504020204" pitchFamily="34" charset="0"/>
              </a:rPr>
              <a:t>AWS Windows Workstation Configuration with </a:t>
            </a:r>
            <a:br>
              <a:rPr lang="en-US" sz="2400" b="1" i="0" dirty="0">
                <a:solidFill>
                  <a:srgbClr val="333333"/>
                </a:solidFill>
                <a:effectLst/>
                <a:latin typeface="Open Sans" panose="020B0606030504020204" pitchFamily="34" charset="0"/>
              </a:rPr>
            </a:br>
            <a:r>
              <a:rPr lang="en-US" sz="2400" b="1" i="0" dirty="0">
                <a:solidFill>
                  <a:srgbClr val="C00000"/>
                </a:solidFill>
                <a:effectLst/>
                <a:latin typeface="Open Sans" panose="020B0606030504020204" pitchFamily="34" charset="0"/>
              </a:rPr>
              <a:t>SQL Server Management Studio (SSMS)</a:t>
            </a:r>
          </a:p>
          <a:p>
            <a:pPr algn="l">
              <a:spcAft>
                <a:spcPts val="1200"/>
              </a:spcAft>
            </a:pPr>
            <a:r>
              <a:rPr lang="en-US" sz="2400" b="0" i="0" dirty="0">
                <a:solidFill>
                  <a:srgbClr val="333333"/>
                </a:solidFill>
                <a:effectLst/>
                <a:latin typeface="Open Sans" panose="020B0606030504020204" pitchFamily="34" charset="0"/>
              </a:rPr>
              <a:t>If you are not allowed to install software on your local machine, you can use the Windows workstation that has been deployed to your lab environment.</a:t>
            </a:r>
          </a:p>
          <a:p>
            <a:pPr algn="l">
              <a:spcAft>
                <a:spcPts val="1200"/>
              </a:spcAft>
            </a:pPr>
            <a:r>
              <a:rPr lang="en-US" sz="2400" b="0" i="0" dirty="0">
                <a:solidFill>
                  <a:srgbClr val="333333"/>
                </a:solidFill>
                <a:effectLst/>
                <a:latin typeface="Open Sans" panose="020B0606030504020204" pitchFamily="34" charset="0"/>
              </a:rPr>
              <a:t>Before using this guide, follow the assignment instructions under </a:t>
            </a:r>
            <a:r>
              <a:rPr lang="en-US" sz="2400" b="1" i="0" dirty="0">
                <a:solidFill>
                  <a:srgbClr val="333333"/>
                </a:solidFill>
                <a:effectLst/>
                <a:latin typeface="Open Sans" panose="020B0606030504020204" pitchFamily="34" charset="0"/>
              </a:rPr>
              <a:t>Accessing the AWS Management Console</a:t>
            </a:r>
            <a:r>
              <a:rPr lang="en-US" sz="2400" b="0" i="0" dirty="0">
                <a:solidFill>
                  <a:srgbClr val="333333"/>
                </a:solidFill>
                <a:effectLst/>
                <a:latin typeface="Open Sans" panose="020B0606030504020204" pitchFamily="34" charset="0"/>
              </a:rPr>
              <a:t>.</a:t>
            </a:r>
          </a:p>
          <a:p>
            <a:pPr algn="l">
              <a:spcAft>
                <a:spcPts val="1200"/>
              </a:spcAft>
            </a:pPr>
            <a:r>
              <a:rPr lang="en-US" sz="2400" b="1" i="0" dirty="0">
                <a:solidFill>
                  <a:srgbClr val="333333"/>
                </a:solidFill>
                <a:effectLst/>
                <a:latin typeface="Open Sans" panose="020B0606030504020204" pitchFamily="34" charset="0"/>
              </a:rPr>
              <a:t>Steps:</a:t>
            </a:r>
            <a:endParaRPr lang="en-US" sz="2400" b="0" i="0" dirty="0">
              <a:solidFill>
                <a:srgbClr val="333333"/>
              </a:solidFill>
              <a:effectLst/>
              <a:latin typeface="Open Sans" panose="020B0606030504020204" pitchFamily="34" charset="0"/>
            </a:endParaRPr>
          </a:p>
          <a:p>
            <a:pPr algn="l">
              <a:spcAft>
                <a:spcPts val="1200"/>
              </a:spcAft>
              <a:buFont typeface="Arial" panose="020B0604020202020204" pitchFamily="34" charset="0"/>
              <a:buChar char="•"/>
            </a:pPr>
            <a:r>
              <a:rPr lang="en-US" sz="2400" b="0" i="0" dirty="0">
                <a:solidFill>
                  <a:srgbClr val="333333"/>
                </a:solidFill>
                <a:effectLst/>
                <a:latin typeface="Open Sans" panose="020B0606030504020204" pitchFamily="34" charset="0"/>
              </a:rPr>
              <a:t>Locate the IP address for your workstation</a:t>
            </a:r>
          </a:p>
          <a:p>
            <a:pPr algn="l">
              <a:spcAft>
                <a:spcPts val="1200"/>
              </a:spcAft>
              <a:buFont typeface="Arial" panose="020B0604020202020204" pitchFamily="34" charset="0"/>
              <a:buChar char="•"/>
            </a:pPr>
            <a:r>
              <a:rPr lang="en-US" sz="2400" b="0" i="0" dirty="0">
                <a:solidFill>
                  <a:srgbClr val="333333"/>
                </a:solidFill>
                <a:effectLst/>
                <a:latin typeface="Open Sans" panose="020B0606030504020204" pitchFamily="34" charset="0"/>
              </a:rPr>
              <a:t>Use Remote Desktop to connect to your workstation</a:t>
            </a:r>
          </a:p>
          <a:p>
            <a:pPr algn="l">
              <a:spcAft>
                <a:spcPts val="1200"/>
              </a:spcAft>
              <a:buFont typeface="Arial" panose="020B0604020202020204" pitchFamily="34" charset="0"/>
              <a:buChar char="•"/>
            </a:pPr>
            <a:r>
              <a:rPr lang="en-US" sz="2400" b="0" i="0" dirty="0">
                <a:solidFill>
                  <a:srgbClr val="333333"/>
                </a:solidFill>
                <a:effectLst/>
                <a:latin typeface="Open Sans" panose="020B0606030504020204" pitchFamily="34" charset="0"/>
              </a:rPr>
              <a:t>Configure the workstation browser to allow downloads</a:t>
            </a:r>
          </a:p>
          <a:p>
            <a:pPr algn="l">
              <a:spcAft>
                <a:spcPts val="1200"/>
              </a:spcAft>
              <a:buFont typeface="Arial" panose="020B0604020202020204" pitchFamily="34" charset="0"/>
              <a:buChar char="•"/>
            </a:pPr>
            <a:r>
              <a:rPr lang="en-US" sz="2400" b="0" i="0" dirty="0">
                <a:solidFill>
                  <a:srgbClr val="333333"/>
                </a:solidFill>
                <a:effectLst/>
                <a:latin typeface="Open Sans" panose="020B0606030504020204" pitchFamily="34" charset="0"/>
              </a:rPr>
              <a:t>Install the required software on your workstation</a:t>
            </a:r>
          </a:p>
          <a:p>
            <a:pPr algn="l">
              <a:spcAft>
                <a:spcPts val="1200"/>
              </a:spcAft>
              <a:buFont typeface="Arial" panose="020B0604020202020204" pitchFamily="34" charset="0"/>
              <a:buChar char="•"/>
            </a:pPr>
            <a:r>
              <a:rPr lang="en-US" sz="2400" b="0" i="0" dirty="0">
                <a:solidFill>
                  <a:srgbClr val="333333"/>
                </a:solidFill>
                <a:effectLst/>
                <a:latin typeface="Open Sans" panose="020B0606030504020204" pitchFamily="34" charset="0"/>
              </a:rPr>
              <a:t>Identify your workstation's Public IP address</a:t>
            </a:r>
          </a:p>
        </p:txBody>
      </p:sp>
    </p:spTree>
    <p:extLst>
      <p:ext uri="{BB962C8B-B14F-4D97-AF65-F5344CB8AC3E}">
        <p14:creationId xmlns:p14="http://schemas.microsoft.com/office/powerpoint/2010/main" val="2366820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5BAC-9025-701B-A502-96266F6ED69B}"/>
              </a:ext>
            </a:extLst>
          </p:cNvPr>
          <p:cNvSpPr>
            <a:spLocks noGrp="1"/>
          </p:cNvSpPr>
          <p:nvPr>
            <p:ph type="title"/>
          </p:nvPr>
        </p:nvSpPr>
        <p:spPr/>
        <p:txBody>
          <a:bodyPr>
            <a:normAutofit fontScale="90000"/>
          </a:bodyPr>
          <a:lstStyle/>
          <a:p>
            <a:r>
              <a:rPr lang="en-US" dirty="0"/>
              <a:t>AWS Windows Workstation Configuration with SQL Server Management Studio</a:t>
            </a:r>
            <a:r>
              <a:rPr lang="zh-TW" altLang="en-US" dirty="0"/>
              <a:t> </a:t>
            </a:r>
            <a:r>
              <a:rPr lang="en-US" altLang="zh-TW" dirty="0"/>
              <a:t>(SSMS)</a:t>
            </a:r>
            <a:endParaRPr lang="en-US" dirty="0"/>
          </a:p>
        </p:txBody>
      </p:sp>
      <p:sp>
        <p:nvSpPr>
          <p:cNvPr id="3" name="Content Placeholder 2">
            <a:extLst>
              <a:ext uri="{FF2B5EF4-FFF2-40B4-BE49-F238E27FC236}">
                <a16:creationId xmlns:a16="http://schemas.microsoft.com/office/drawing/2014/main" id="{2327FD5C-5BFA-6E75-17EB-2B71A7641A01}"/>
              </a:ext>
            </a:extLst>
          </p:cNvPr>
          <p:cNvSpPr>
            <a:spLocks noGrp="1"/>
          </p:cNvSpPr>
          <p:nvPr>
            <p:ph idx="1"/>
          </p:nvPr>
        </p:nvSpPr>
        <p:spPr/>
        <p:txBody>
          <a:bodyPr>
            <a:normAutofit/>
          </a:bodyPr>
          <a:lstStyle/>
          <a:p>
            <a:r>
              <a:rPr lang="en-US" dirty="0"/>
              <a:t>Step 1. Locate the IP address</a:t>
            </a:r>
          </a:p>
          <a:p>
            <a:r>
              <a:rPr lang="en-US" dirty="0"/>
              <a:t>Step 2. Connect to the workstation</a:t>
            </a:r>
          </a:p>
          <a:p>
            <a:r>
              <a:rPr lang="en-US" dirty="0"/>
              <a:t>Step 3. Configure the browser</a:t>
            </a:r>
          </a:p>
          <a:p>
            <a:r>
              <a:rPr lang="en-US" dirty="0"/>
              <a:t>Step 4. Download SQL Server Management Studio</a:t>
            </a:r>
          </a:p>
          <a:p>
            <a:r>
              <a:rPr lang="en-US" dirty="0"/>
              <a:t>Step 5. Install the software </a:t>
            </a:r>
          </a:p>
          <a:p>
            <a:r>
              <a:rPr lang="en-US" dirty="0"/>
              <a:t>Step 6. Return to the instructions for the lab assignment.</a:t>
            </a:r>
          </a:p>
          <a:p>
            <a:endParaRPr lang="en-US" dirty="0"/>
          </a:p>
        </p:txBody>
      </p:sp>
      <p:sp>
        <p:nvSpPr>
          <p:cNvPr id="4" name="Slide Number Placeholder 3">
            <a:extLst>
              <a:ext uri="{FF2B5EF4-FFF2-40B4-BE49-F238E27FC236}">
                <a16:creationId xmlns:a16="http://schemas.microsoft.com/office/drawing/2014/main" id="{01DE24A3-7827-DA88-E8ED-680A2E27A3CC}"/>
              </a:ext>
            </a:extLst>
          </p:cNvPr>
          <p:cNvSpPr>
            <a:spLocks noGrp="1"/>
          </p:cNvSpPr>
          <p:nvPr>
            <p:ph type="sldNum" sz="quarter" idx="12"/>
          </p:nvPr>
        </p:nvSpPr>
        <p:spPr/>
        <p:txBody>
          <a:bodyPr/>
          <a:lstStyle/>
          <a:p>
            <a:fld id="{5D6FF71F-CF6A-4C46-8F9B-61D49EEA70E3}" type="slidenum">
              <a:rPr lang="en-US" smtClean="0"/>
              <a:t>48</a:t>
            </a:fld>
            <a:endParaRPr lang="en-US"/>
          </a:p>
        </p:txBody>
      </p:sp>
    </p:spTree>
    <p:extLst>
      <p:ext uri="{BB962C8B-B14F-4D97-AF65-F5344CB8AC3E}">
        <p14:creationId xmlns:p14="http://schemas.microsoft.com/office/powerpoint/2010/main" val="725642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7" name="TextBox 6">
            <a:extLst>
              <a:ext uri="{FF2B5EF4-FFF2-40B4-BE49-F238E27FC236}">
                <a16:creationId xmlns:a16="http://schemas.microsoft.com/office/drawing/2014/main" id="{7FEEAAF2-81BD-3243-3977-B1A334B37368}"/>
              </a:ext>
            </a:extLst>
          </p:cNvPr>
          <p:cNvSpPr txBox="1"/>
          <p:nvPr/>
        </p:nvSpPr>
        <p:spPr>
          <a:xfrm>
            <a:off x="484909" y="1258251"/>
            <a:ext cx="11222181" cy="3447098"/>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333333"/>
                </a:solidFill>
                <a:effectLst/>
                <a:latin typeface="Open Sans" panose="020B0606030504020204" pitchFamily="34" charset="0"/>
              </a:rPr>
              <a:t>Locate the IP address</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Return to the window you used to start the lab.</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At the top of the page, choose the AWS Details dropdown menu.</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In the pop-up window, locate </a:t>
            </a:r>
            <a:r>
              <a:rPr lang="en-US" sz="2400" b="1" i="0" dirty="0" err="1">
                <a:solidFill>
                  <a:srgbClr val="333333"/>
                </a:solidFill>
                <a:effectLst/>
                <a:latin typeface="Open Sans" panose="020B0606030504020204" pitchFamily="34" charset="0"/>
              </a:rPr>
              <a:t>WindowsWorkstation</a:t>
            </a:r>
            <a:r>
              <a:rPr lang="en-US" sz="2400" b="0" i="0" dirty="0">
                <a:solidFill>
                  <a:srgbClr val="333333"/>
                </a:solidFill>
                <a:effectLst/>
                <a:latin typeface="Open Sans" panose="020B0606030504020204" pitchFamily="34" charset="0"/>
              </a:rPr>
              <a:t>.</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Save the IP address for the workstation.</a:t>
            </a:r>
          </a:p>
          <a:p>
            <a:pPr lvl="1">
              <a:spcAft>
                <a:spcPts val="1200"/>
              </a:spcAft>
            </a:pPr>
            <a:r>
              <a:rPr lang="en-US" sz="2400" b="1" i="0" dirty="0">
                <a:solidFill>
                  <a:srgbClr val="333333"/>
                </a:solidFill>
                <a:effectLst/>
                <a:latin typeface="Open Sans" panose="020B0606030504020204" pitchFamily="34" charset="0"/>
              </a:rPr>
              <a:t>Note:</a:t>
            </a:r>
            <a:r>
              <a:rPr lang="en-US" sz="2400" b="0" i="0" dirty="0">
                <a:solidFill>
                  <a:srgbClr val="333333"/>
                </a:solidFill>
                <a:effectLst/>
                <a:latin typeface="Open Sans" panose="020B0606030504020204" pitchFamily="34" charset="0"/>
              </a:rPr>
              <a:t> You will use this IP address in the lab when configuring your Security Group Rule.</a:t>
            </a:r>
          </a:p>
        </p:txBody>
      </p:sp>
    </p:spTree>
    <p:extLst>
      <p:ext uri="{BB962C8B-B14F-4D97-AF65-F5344CB8AC3E}">
        <p14:creationId xmlns:p14="http://schemas.microsoft.com/office/powerpoint/2010/main" val="48880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Database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3EDCD9FC-DEBD-EE4F-BC25-49AC702A3586}"/>
              </a:ext>
            </a:extLst>
          </p:cNvPr>
          <p:cNvPicPr>
            <a:picLocks noChangeAspect="1"/>
          </p:cNvPicPr>
          <p:nvPr/>
        </p:nvPicPr>
        <p:blipFill>
          <a:blip r:embed="rId4"/>
          <a:stretch>
            <a:fillRect/>
          </a:stretch>
        </p:blipFill>
        <p:spPr>
          <a:xfrm>
            <a:off x="0" y="1328577"/>
            <a:ext cx="12192000" cy="5112774"/>
          </a:xfrm>
          <a:prstGeom prst="rect">
            <a:avLst/>
          </a:prstGeom>
        </p:spPr>
      </p:pic>
      <p:sp>
        <p:nvSpPr>
          <p:cNvPr id="11" name="Rectangle 10">
            <a:extLst>
              <a:ext uri="{FF2B5EF4-FFF2-40B4-BE49-F238E27FC236}">
                <a16:creationId xmlns:a16="http://schemas.microsoft.com/office/drawing/2014/main" id="{813C665E-2CB9-3041-8D34-AC655EBDA9C0}"/>
              </a:ext>
            </a:extLst>
          </p:cNvPr>
          <p:cNvSpPr/>
          <p:nvPr/>
        </p:nvSpPr>
        <p:spPr>
          <a:xfrm>
            <a:off x="10515598" y="1264395"/>
            <a:ext cx="1451113" cy="1170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15D147B-0C9C-BC4E-93A2-7419FF124DE0}"/>
              </a:ext>
            </a:extLst>
          </p:cNvPr>
          <p:cNvSpPr/>
          <p:nvPr/>
        </p:nvSpPr>
        <p:spPr>
          <a:xfrm>
            <a:off x="8094981" y="1371230"/>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120A59B-FEAC-1B42-82C0-67FF1F7D19FF}"/>
              </a:ext>
            </a:extLst>
          </p:cNvPr>
          <p:cNvSpPr/>
          <p:nvPr/>
        </p:nvSpPr>
        <p:spPr>
          <a:xfrm>
            <a:off x="85240" y="2587239"/>
            <a:ext cx="3566550" cy="71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8F7D2-9B4F-2341-8122-014C23817D0D}"/>
              </a:ext>
            </a:extLst>
          </p:cNvPr>
          <p:cNvSpPr/>
          <p:nvPr/>
        </p:nvSpPr>
        <p:spPr>
          <a:xfrm>
            <a:off x="99139" y="1325051"/>
            <a:ext cx="73584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486CCCE-2C3A-F041-96E2-F707FC0648F7}"/>
              </a:ext>
            </a:extLst>
          </p:cNvPr>
          <p:cNvSpPr/>
          <p:nvPr/>
        </p:nvSpPr>
        <p:spPr>
          <a:xfrm>
            <a:off x="85240" y="3779398"/>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4AC4EB6-A9DB-CE42-8427-40D2BAC66B0F}"/>
              </a:ext>
            </a:extLst>
          </p:cNvPr>
          <p:cNvSpPr/>
          <p:nvPr/>
        </p:nvSpPr>
        <p:spPr>
          <a:xfrm>
            <a:off x="99139" y="5806533"/>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35EAD34-6BD7-9244-8463-71FCD966E946}"/>
              </a:ext>
            </a:extLst>
          </p:cNvPr>
          <p:cNvSpPr/>
          <p:nvPr/>
        </p:nvSpPr>
        <p:spPr>
          <a:xfrm>
            <a:off x="4312724" y="474911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C55D97D-5BC5-534F-A1C3-12F752DA5D3B}"/>
              </a:ext>
            </a:extLst>
          </p:cNvPr>
          <p:cNvSpPr/>
          <p:nvPr/>
        </p:nvSpPr>
        <p:spPr>
          <a:xfrm>
            <a:off x="4312724" y="262008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025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12FB2D-B7A2-9A8F-15ED-F9459553CE5C}"/>
              </a:ext>
            </a:extLst>
          </p:cNvPr>
          <p:cNvPicPr>
            <a:picLocks noChangeAspect="1"/>
          </p:cNvPicPr>
          <p:nvPr/>
        </p:nvPicPr>
        <p:blipFill>
          <a:blip r:embed="rId2"/>
          <a:stretch>
            <a:fillRect/>
          </a:stretch>
        </p:blipFill>
        <p:spPr>
          <a:xfrm>
            <a:off x="692262" y="814409"/>
            <a:ext cx="10807477" cy="5801638"/>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1" name="TextBox 10">
            <a:extLst>
              <a:ext uri="{FF2B5EF4-FFF2-40B4-BE49-F238E27FC236}">
                <a16:creationId xmlns:a16="http://schemas.microsoft.com/office/drawing/2014/main" id="{E4809CA2-7042-51B5-8BC7-51CE83F3EBEA}"/>
              </a:ext>
            </a:extLst>
          </p:cNvPr>
          <p:cNvSpPr txBox="1"/>
          <p:nvPr/>
        </p:nvSpPr>
        <p:spPr>
          <a:xfrm>
            <a:off x="5868195" y="2812937"/>
            <a:ext cx="5735220" cy="2246769"/>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333333"/>
                </a:solidFill>
                <a:effectLst/>
                <a:latin typeface="Open Sans" panose="020B0606030504020204" pitchFamily="34" charset="0"/>
              </a:rPr>
              <a:t>Locate the IP address</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Return to the window you used to start the lab.</a:t>
            </a:r>
          </a:p>
          <a:p>
            <a:pPr algn="l">
              <a:spcAft>
                <a:spcPts val="1200"/>
              </a:spcAft>
              <a:buFont typeface="+mj-lt"/>
              <a:buAutoNum type="arabicPeriod"/>
            </a:pPr>
            <a:r>
              <a:rPr lang="en-US" sz="2400" b="0" i="0" dirty="0">
                <a:solidFill>
                  <a:srgbClr val="333333"/>
                </a:solidFill>
                <a:effectLst/>
                <a:latin typeface="Open Sans" panose="020B0606030504020204" pitchFamily="34" charset="0"/>
              </a:rPr>
              <a:t>At the top of the page, choose the AWS Details dropdown menu.</a:t>
            </a:r>
          </a:p>
        </p:txBody>
      </p:sp>
      <p:sp>
        <p:nvSpPr>
          <p:cNvPr id="12" name="Rounded Rectangle 11">
            <a:extLst>
              <a:ext uri="{FF2B5EF4-FFF2-40B4-BE49-F238E27FC236}">
                <a16:creationId xmlns:a16="http://schemas.microsoft.com/office/drawing/2014/main" id="{CB5D64ED-96D0-B3B9-FEA3-52D78AE1448C}"/>
              </a:ext>
            </a:extLst>
          </p:cNvPr>
          <p:cNvSpPr/>
          <p:nvPr/>
        </p:nvSpPr>
        <p:spPr>
          <a:xfrm>
            <a:off x="9402313" y="1474606"/>
            <a:ext cx="790558" cy="273512"/>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C7441F4-697D-FCAE-B740-56FEE31B8E20}"/>
              </a:ext>
            </a:extLst>
          </p:cNvPr>
          <p:cNvSpPr/>
          <p:nvPr/>
        </p:nvSpPr>
        <p:spPr>
          <a:xfrm>
            <a:off x="6518929" y="84028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p>
        </p:txBody>
      </p:sp>
      <p:sp>
        <p:nvSpPr>
          <p:cNvPr id="14" name="Oval 13">
            <a:extLst>
              <a:ext uri="{FF2B5EF4-FFF2-40B4-BE49-F238E27FC236}">
                <a16:creationId xmlns:a16="http://schemas.microsoft.com/office/drawing/2014/main" id="{7A01C132-7E78-CC98-AA5E-833EAB803EB2}"/>
              </a:ext>
            </a:extLst>
          </p:cNvPr>
          <p:cNvSpPr/>
          <p:nvPr/>
        </p:nvSpPr>
        <p:spPr>
          <a:xfrm>
            <a:off x="9194962" y="102799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a:t>
            </a:r>
          </a:p>
        </p:txBody>
      </p:sp>
    </p:spTree>
    <p:extLst>
      <p:ext uri="{BB962C8B-B14F-4D97-AF65-F5344CB8AC3E}">
        <p14:creationId xmlns:p14="http://schemas.microsoft.com/office/powerpoint/2010/main" val="3141738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3EFC15E2-D7F6-A6AE-CB77-17CB57B26516}"/>
              </a:ext>
            </a:extLst>
          </p:cNvPr>
          <p:cNvPicPr>
            <a:picLocks noChangeAspect="1"/>
          </p:cNvPicPr>
          <p:nvPr/>
        </p:nvPicPr>
        <p:blipFill>
          <a:blip r:embed="rId3"/>
          <a:stretch>
            <a:fillRect/>
          </a:stretch>
        </p:blipFill>
        <p:spPr>
          <a:xfrm>
            <a:off x="846807" y="868211"/>
            <a:ext cx="10537820" cy="5706943"/>
          </a:xfrm>
          <a:prstGeom prst="rect">
            <a:avLst/>
          </a:prstGeom>
        </p:spPr>
      </p:pic>
      <p:graphicFrame>
        <p:nvGraphicFramePr>
          <p:cNvPr id="3" name="Table 2">
            <a:extLst>
              <a:ext uri="{FF2B5EF4-FFF2-40B4-BE49-F238E27FC236}">
                <a16:creationId xmlns:a16="http://schemas.microsoft.com/office/drawing/2014/main" id="{0062FD38-95A0-CFF6-89E6-4CD1BEB2A2F3}"/>
              </a:ext>
            </a:extLst>
          </p:cNvPr>
          <p:cNvGraphicFramePr>
            <a:graphicFrameLocks noGrp="1"/>
          </p:cNvGraphicFramePr>
          <p:nvPr>
            <p:extLst>
              <p:ext uri="{D42A27DB-BD31-4B8C-83A1-F6EECF244321}">
                <p14:modId xmlns:p14="http://schemas.microsoft.com/office/powerpoint/2010/main" val="65110345"/>
              </p:ext>
            </p:extLst>
          </p:nvPr>
        </p:nvGraphicFramePr>
        <p:xfrm>
          <a:off x="7230776" y="3291382"/>
          <a:ext cx="4623942" cy="1371600"/>
        </p:xfrm>
        <a:graphic>
          <a:graphicData uri="http://schemas.openxmlformats.org/drawingml/2006/table">
            <a:tbl>
              <a:tblPr/>
              <a:tblGrid>
                <a:gridCol w="2311971">
                  <a:extLst>
                    <a:ext uri="{9D8B030D-6E8A-4147-A177-3AD203B41FA5}">
                      <a16:colId xmlns:a16="http://schemas.microsoft.com/office/drawing/2014/main" val="984509796"/>
                    </a:ext>
                  </a:extLst>
                </a:gridCol>
                <a:gridCol w="2311971">
                  <a:extLst>
                    <a:ext uri="{9D8B030D-6E8A-4147-A177-3AD203B41FA5}">
                      <a16:colId xmlns:a16="http://schemas.microsoft.com/office/drawing/2014/main" val="3529239890"/>
                    </a:ext>
                  </a:extLst>
                </a:gridCol>
              </a:tblGrid>
              <a:tr h="0">
                <a:tc>
                  <a:txBody>
                    <a:bodyPr/>
                    <a:lstStyle/>
                    <a:p>
                      <a:pPr algn="l" fontAlgn="t"/>
                      <a:r>
                        <a:rPr lang="en-US" dirty="0" err="1">
                          <a:effectLst/>
                        </a:rPr>
                        <a:t>AWSAccountId</a:t>
                      </a:r>
                      <a:endParaRPr lang="en-US"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dirty="0">
                          <a:effectLst/>
                        </a:rPr>
                        <a:t>547970237064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79049009"/>
                  </a:ext>
                </a:extLst>
              </a:tr>
              <a:tr h="0">
                <a:tc>
                  <a:txBody>
                    <a:bodyPr/>
                    <a:lstStyle/>
                    <a:p>
                      <a:pPr algn="l" fontAlgn="t"/>
                      <a:r>
                        <a:rPr lang="en-US" dirty="0" err="1">
                          <a:effectLst/>
                        </a:rPr>
                        <a:t>WindowsWorkstation</a:t>
                      </a:r>
                      <a:endParaRPr lang="en-US"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sz="2400" dirty="0">
                          <a:solidFill>
                            <a:srgbClr val="C00000"/>
                          </a:solidFill>
                          <a:effectLst/>
                        </a:rPr>
                        <a:t>54.196.8.114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4450554"/>
                  </a:ext>
                </a:extLst>
              </a:tr>
              <a:tr h="0">
                <a:tc>
                  <a:txBody>
                    <a:bodyPr/>
                    <a:lstStyle/>
                    <a:p>
                      <a:pPr algn="l" fontAlgn="t"/>
                      <a:r>
                        <a:rPr lang="en-US" dirty="0">
                          <a:effectLst/>
                        </a:rPr>
                        <a:t>Region</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tc>
                  <a:txBody>
                    <a:bodyPr/>
                    <a:lstStyle/>
                    <a:p>
                      <a:pPr algn="l" fontAlgn="t"/>
                      <a:r>
                        <a:rPr lang="en-US" dirty="0">
                          <a:effectLst/>
                        </a:rPr>
                        <a:t>us-east-1</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3323287739"/>
                  </a:ext>
                </a:extLst>
              </a:tr>
            </a:tbl>
          </a:graphicData>
        </a:graphic>
      </p:graphicFrame>
      <p:sp>
        <p:nvSpPr>
          <p:cNvPr id="7" name="TextBox 6">
            <a:extLst>
              <a:ext uri="{FF2B5EF4-FFF2-40B4-BE49-F238E27FC236}">
                <a16:creationId xmlns:a16="http://schemas.microsoft.com/office/drawing/2014/main" id="{ECE7E64E-0350-066D-701E-FFC67DBFC56D}"/>
              </a:ext>
            </a:extLst>
          </p:cNvPr>
          <p:cNvSpPr txBox="1"/>
          <p:nvPr/>
        </p:nvSpPr>
        <p:spPr>
          <a:xfrm>
            <a:off x="-62561" y="3005517"/>
            <a:ext cx="3845859" cy="2862322"/>
          </a:xfrm>
          <a:prstGeom prst="rect">
            <a:avLst/>
          </a:prstGeom>
          <a:solidFill>
            <a:schemeClr val="accent4">
              <a:lumMod val="20000"/>
              <a:lumOff val="80000"/>
            </a:schemeClr>
          </a:solidFill>
        </p:spPr>
        <p:txBody>
          <a:bodyPr wrap="square">
            <a:spAutoFit/>
          </a:bodyPr>
          <a:lstStyle/>
          <a:p>
            <a:pPr algn="l">
              <a:spcAft>
                <a:spcPts val="1200"/>
              </a:spcAft>
            </a:pPr>
            <a:r>
              <a:rPr lang="en-US" sz="2000" b="0" i="0" dirty="0">
                <a:solidFill>
                  <a:srgbClr val="333333"/>
                </a:solidFill>
                <a:effectLst/>
                <a:latin typeface="Open Sans" panose="020B0606030504020204" pitchFamily="34" charset="0"/>
              </a:rPr>
              <a:t>3. In the pop-up window, locate </a:t>
            </a:r>
            <a:r>
              <a:rPr lang="en-US" sz="2000" b="1" i="0" dirty="0" err="1">
                <a:solidFill>
                  <a:srgbClr val="333333"/>
                </a:solidFill>
                <a:effectLst/>
                <a:latin typeface="Open Sans" panose="020B0606030504020204" pitchFamily="34" charset="0"/>
              </a:rPr>
              <a:t>WindowsWorkstation</a:t>
            </a:r>
            <a:r>
              <a:rPr lang="en-US" sz="2000" b="0" i="0" dirty="0">
                <a:solidFill>
                  <a:srgbClr val="333333"/>
                </a:solidFill>
                <a:effectLst/>
                <a:latin typeface="Open Sans" panose="020B0606030504020204" pitchFamily="34" charset="0"/>
              </a:rPr>
              <a:t>.</a:t>
            </a:r>
          </a:p>
          <a:p>
            <a:pPr algn="l">
              <a:spcAft>
                <a:spcPts val="1200"/>
              </a:spcAft>
            </a:pPr>
            <a:r>
              <a:rPr lang="en-US" sz="2000" b="0" i="0" dirty="0">
                <a:solidFill>
                  <a:srgbClr val="333333"/>
                </a:solidFill>
                <a:effectLst/>
                <a:latin typeface="Open Sans" panose="020B0606030504020204" pitchFamily="34" charset="0"/>
              </a:rPr>
              <a:t>4. Save the IP address for the workstation.</a:t>
            </a:r>
          </a:p>
          <a:p>
            <a:pPr lvl="1">
              <a:spcAft>
                <a:spcPts val="1200"/>
              </a:spcAft>
            </a:pPr>
            <a:r>
              <a:rPr lang="en-US" sz="2000" b="1" i="0" dirty="0">
                <a:solidFill>
                  <a:srgbClr val="333333"/>
                </a:solidFill>
                <a:effectLst/>
                <a:latin typeface="Open Sans" panose="020B0606030504020204" pitchFamily="34" charset="0"/>
              </a:rPr>
              <a:t>Note:</a:t>
            </a:r>
            <a:r>
              <a:rPr lang="en-US" sz="2000" b="0" i="0" dirty="0">
                <a:solidFill>
                  <a:srgbClr val="333333"/>
                </a:solidFill>
                <a:effectLst/>
                <a:latin typeface="Open Sans" panose="020B0606030504020204" pitchFamily="34" charset="0"/>
              </a:rPr>
              <a:t> You will use this IP address in the lab when configuring your Security Group Rule.</a:t>
            </a:r>
          </a:p>
        </p:txBody>
      </p:sp>
      <p:sp>
        <p:nvSpPr>
          <p:cNvPr id="8" name="Rounded Rectangle 7">
            <a:extLst>
              <a:ext uri="{FF2B5EF4-FFF2-40B4-BE49-F238E27FC236}">
                <a16:creationId xmlns:a16="http://schemas.microsoft.com/office/drawing/2014/main" id="{A4238408-F47C-EA4E-C36A-B0242762E759}"/>
              </a:ext>
            </a:extLst>
          </p:cNvPr>
          <p:cNvSpPr/>
          <p:nvPr/>
        </p:nvSpPr>
        <p:spPr>
          <a:xfrm>
            <a:off x="4004096" y="5162355"/>
            <a:ext cx="6430822" cy="276999"/>
          </a:xfrm>
          <a:prstGeom prst="roundRect">
            <a:avLst>
              <a:gd name="adj" fmla="val 25483"/>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57C15C9-05ED-FB03-100B-848DA5B82CD9}"/>
              </a:ext>
            </a:extLst>
          </p:cNvPr>
          <p:cNvSpPr/>
          <p:nvPr/>
        </p:nvSpPr>
        <p:spPr>
          <a:xfrm>
            <a:off x="3756404" y="4756087"/>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a:t>
            </a:r>
          </a:p>
        </p:txBody>
      </p:sp>
      <p:sp>
        <p:nvSpPr>
          <p:cNvPr id="10" name="Oval 9">
            <a:extLst>
              <a:ext uri="{FF2B5EF4-FFF2-40B4-BE49-F238E27FC236}">
                <a16:creationId xmlns:a16="http://schemas.microsoft.com/office/drawing/2014/main" id="{9C0B9B0F-9046-F92B-EB87-7675E3E0742D}"/>
              </a:ext>
            </a:extLst>
          </p:cNvPr>
          <p:cNvSpPr/>
          <p:nvPr/>
        </p:nvSpPr>
        <p:spPr>
          <a:xfrm>
            <a:off x="7230776" y="501026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4</a:t>
            </a:r>
          </a:p>
        </p:txBody>
      </p:sp>
    </p:spTree>
    <p:extLst>
      <p:ext uri="{BB962C8B-B14F-4D97-AF65-F5344CB8AC3E}">
        <p14:creationId xmlns:p14="http://schemas.microsoft.com/office/powerpoint/2010/main" val="2518087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graphicFrame>
        <p:nvGraphicFramePr>
          <p:cNvPr id="3" name="Table 2">
            <a:extLst>
              <a:ext uri="{FF2B5EF4-FFF2-40B4-BE49-F238E27FC236}">
                <a16:creationId xmlns:a16="http://schemas.microsoft.com/office/drawing/2014/main" id="{66AF7BF2-C7FB-0E7A-7131-638BF06E10FD}"/>
              </a:ext>
            </a:extLst>
          </p:cNvPr>
          <p:cNvGraphicFramePr>
            <a:graphicFrameLocks noGrp="1"/>
          </p:cNvGraphicFramePr>
          <p:nvPr>
            <p:extLst>
              <p:ext uri="{D42A27DB-BD31-4B8C-83A1-F6EECF244321}">
                <p14:modId xmlns:p14="http://schemas.microsoft.com/office/powerpoint/2010/main" val="2174250010"/>
              </p:ext>
            </p:extLst>
          </p:nvPr>
        </p:nvGraphicFramePr>
        <p:xfrm>
          <a:off x="1277469" y="3224054"/>
          <a:ext cx="9601202" cy="2164080"/>
        </p:xfrm>
        <a:graphic>
          <a:graphicData uri="http://schemas.openxmlformats.org/drawingml/2006/table">
            <a:tbl>
              <a:tblPr/>
              <a:tblGrid>
                <a:gridCol w="3240743">
                  <a:extLst>
                    <a:ext uri="{9D8B030D-6E8A-4147-A177-3AD203B41FA5}">
                      <a16:colId xmlns:a16="http://schemas.microsoft.com/office/drawing/2014/main" val="2118086173"/>
                    </a:ext>
                  </a:extLst>
                </a:gridCol>
                <a:gridCol w="6360459">
                  <a:extLst>
                    <a:ext uri="{9D8B030D-6E8A-4147-A177-3AD203B41FA5}">
                      <a16:colId xmlns:a16="http://schemas.microsoft.com/office/drawing/2014/main" val="338050919"/>
                    </a:ext>
                  </a:extLst>
                </a:gridCol>
              </a:tblGrid>
              <a:tr h="0">
                <a:tc>
                  <a:txBody>
                    <a:bodyPr/>
                    <a:lstStyle/>
                    <a:p>
                      <a:r>
                        <a:rPr lang="en-US" sz="2800" b="1">
                          <a:effectLst/>
                        </a:rPr>
                        <a:t>Operating System</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tc>
                  <a:txBody>
                    <a:bodyPr/>
                    <a:lstStyle/>
                    <a:p>
                      <a:r>
                        <a:rPr lang="en-US" sz="2800" b="1" dirty="0">
                          <a:effectLst/>
                        </a:rPr>
                        <a:t>Application</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6733145"/>
                  </a:ext>
                </a:extLst>
              </a:tr>
              <a:tr h="0">
                <a:tc>
                  <a:txBody>
                    <a:bodyPr/>
                    <a:lstStyle/>
                    <a:p>
                      <a:r>
                        <a:rPr lang="en-US" sz="2800" dirty="0">
                          <a:effectLst/>
                        </a:rPr>
                        <a:t>Windows</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tc>
                  <a:txBody>
                    <a:bodyPr/>
                    <a:lstStyle/>
                    <a:p>
                      <a:r>
                        <a:rPr lang="en-US" sz="2800" dirty="0">
                          <a:solidFill>
                            <a:srgbClr val="C00000"/>
                          </a:solidFill>
                          <a:effectLst/>
                        </a:rPr>
                        <a:t>Remote Desktop Connection</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65827435"/>
                  </a:ext>
                </a:extLst>
              </a:tr>
              <a:tr h="0">
                <a:tc>
                  <a:txBody>
                    <a:bodyPr/>
                    <a:lstStyle/>
                    <a:p>
                      <a:r>
                        <a:rPr lang="en-US" sz="2800">
                          <a:effectLst/>
                        </a:rPr>
                        <a:t>Chrome</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tc>
                  <a:txBody>
                    <a:bodyPr/>
                    <a:lstStyle/>
                    <a:p>
                      <a:r>
                        <a:rPr lang="en-US" sz="2800" dirty="0">
                          <a:solidFill>
                            <a:srgbClr val="C00000"/>
                          </a:solidFill>
                          <a:effectLst/>
                        </a:rPr>
                        <a:t>Chrome Remote Desktop</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80620113"/>
                  </a:ext>
                </a:extLst>
              </a:tr>
              <a:tr h="0">
                <a:tc>
                  <a:txBody>
                    <a:bodyPr/>
                    <a:lstStyle/>
                    <a:p>
                      <a:r>
                        <a:rPr lang="en-US" sz="2800" dirty="0">
                          <a:effectLst/>
                        </a:rPr>
                        <a:t>Mac</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tc>
                  <a:txBody>
                    <a:bodyPr/>
                    <a:lstStyle/>
                    <a:p>
                      <a:r>
                        <a:rPr lang="en-US" sz="2800" dirty="0">
                          <a:solidFill>
                            <a:srgbClr val="C00000"/>
                          </a:solidFill>
                          <a:effectLst/>
                        </a:rPr>
                        <a:t>Microsoft Remote Desktop</a:t>
                      </a:r>
                    </a:p>
                  </a:txBody>
                  <a:tcPr marL="123825" marR="123825" marT="57150" marB="57150" anchor="ctr">
                    <a:lnL w="9525" cap="flat" cmpd="sng" algn="ctr">
                      <a:solidFill>
                        <a:srgbClr val="DFE2E5"/>
                      </a:solidFill>
                      <a:prstDash val="solid"/>
                      <a:round/>
                      <a:headEnd type="none" w="med" len="med"/>
                      <a:tailEnd type="none" w="med" len="med"/>
                    </a:lnL>
                    <a:lnR w="9525" cap="flat" cmpd="sng" algn="ctr">
                      <a:solidFill>
                        <a:srgbClr val="DFE2E5"/>
                      </a:solidFill>
                      <a:prstDash val="solid"/>
                      <a:round/>
                      <a:headEnd type="none" w="med" len="med"/>
                      <a:tailEnd type="none" w="med" len="med"/>
                    </a:lnR>
                    <a:lnT w="9525" cap="flat" cmpd="sng" algn="ctr">
                      <a:solidFill>
                        <a:srgbClr val="DFE2E5"/>
                      </a:solidFill>
                      <a:prstDash val="solid"/>
                      <a:round/>
                      <a:headEnd type="none" w="med" len="med"/>
                      <a:tailEnd type="none" w="med" len="med"/>
                    </a:lnT>
                    <a:lnB w="9525" cap="flat" cmpd="sng" algn="ctr">
                      <a:solidFill>
                        <a:srgbClr val="DFE2E5"/>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59964336"/>
                  </a:ext>
                </a:extLst>
              </a:tr>
            </a:tbl>
          </a:graphicData>
        </a:graphic>
      </p:graphicFrame>
      <p:sp>
        <p:nvSpPr>
          <p:cNvPr id="8" name="TextBox 7">
            <a:extLst>
              <a:ext uri="{FF2B5EF4-FFF2-40B4-BE49-F238E27FC236}">
                <a16:creationId xmlns:a16="http://schemas.microsoft.com/office/drawing/2014/main" id="{D8E58D78-F9F9-7BA6-2C00-8EABD358E1D5}"/>
              </a:ext>
            </a:extLst>
          </p:cNvPr>
          <p:cNvSpPr txBox="1"/>
          <p:nvPr/>
        </p:nvSpPr>
        <p:spPr>
          <a:xfrm>
            <a:off x="1277469" y="1620477"/>
            <a:ext cx="9601202" cy="1200329"/>
          </a:xfrm>
          <a:prstGeom prst="rect">
            <a:avLst/>
          </a:prstGeom>
          <a:solidFill>
            <a:schemeClr val="accent4">
              <a:lumMod val="20000"/>
              <a:lumOff val="80000"/>
            </a:schemeClr>
          </a:solidFill>
        </p:spPr>
        <p:txBody>
          <a:bodyPr wrap="square">
            <a:spAutoFit/>
          </a:bodyPr>
          <a:lstStyle/>
          <a:p>
            <a:pPr algn="l"/>
            <a:r>
              <a:rPr lang="en-US" sz="2400" b="1" i="0" dirty="0">
                <a:solidFill>
                  <a:srgbClr val="C00000"/>
                </a:solidFill>
                <a:effectLst/>
                <a:latin typeface="Open Sans" panose="020B0606030504020204" pitchFamily="34" charset="0"/>
              </a:rPr>
              <a:t>Connect to the workstation</a:t>
            </a:r>
          </a:p>
          <a:p>
            <a:pPr algn="l"/>
            <a:r>
              <a:rPr lang="en-US" sz="2400" b="0" i="0" dirty="0">
                <a:solidFill>
                  <a:srgbClr val="333333"/>
                </a:solidFill>
                <a:effectLst/>
                <a:latin typeface="Open Sans" panose="020B0606030504020204" pitchFamily="34" charset="0"/>
              </a:rPr>
              <a:t>Depending on your Operating System, you will start one of the following applications:</a:t>
            </a:r>
          </a:p>
        </p:txBody>
      </p:sp>
    </p:spTree>
    <p:extLst>
      <p:ext uri="{BB962C8B-B14F-4D97-AF65-F5344CB8AC3E}">
        <p14:creationId xmlns:p14="http://schemas.microsoft.com/office/powerpoint/2010/main" val="3362000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0C81B54-967D-06C1-601B-BF5E16403FA3}"/>
              </a:ext>
            </a:extLst>
          </p:cNvPr>
          <p:cNvSpPr txBox="1"/>
          <p:nvPr/>
        </p:nvSpPr>
        <p:spPr>
          <a:xfrm>
            <a:off x="484909" y="1536174"/>
            <a:ext cx="11222181" cy="3785652"/>
          </a:xfrm>
          <a:prstGeom prst="rect">
            <a:avLst/>
          </a:prstGeom>
          <a:solidFill>
            <a:schemeClr val="accent4">
              <a:lumMod val="20000"/>
              <a:lumOff val="80000"/>
            </a:schemeClr>
          </a:solidFill>
        </p:spPr>
        <p:txBody>
          <a:bodyPr wrap="square">
            <a:spAutoFit/>
          </a:bodyPr>
          <a:lstStyle/>
          <a:p>
            <a:pPr algn="l">
              <a:buFont typeface="+mj-lt"/>
              <a:buAutoNum type="arabicPeriod" startAt="5"/>
            </a:pPr>
            <a:r>
              <a:rPr lang="en-US" sz="2400" b="0" i="0" dirty="0">
                <a:solidFill>
                  <a:srgbClr val="333333"/>
                </a:solidFill>
                <a:effectLst/>
                <a:latin typeface="Open Sans" panose="020B0606030504020204" pitchFamily="34" charset="0"/>
              </a:rPr>
              <a:t>Start the remote desktop application.</a:t>
            </a:r>
          </a:p>
          <a:p>
            <a:pPr algn="l">
              <a:buFont typeface="+mj-lt"/>
              <a:buAutoNum type="arabicPeriod" startAt="5"/>
            </a:pPr>
            <a:r>
              <a:rPr lang="en-US" sz="2400" b="0" i="0" dirty="0">
                <a:solidFill>
                  <a:srgbClr val="333333"/>
                </a:solidFill>
                <a:effectLst/>
                <a:latin typeface="Open Sans" panose="020B0606030504020204" pitchFamily="34" charset="0"/>
              </a:rPr>
              <a:t>Use the plus symbol to add a new connection.</a:t>
            </a:r>
          </a:p>
          <a:p>
            <a:pPr lvl="1"/>
            <a:r>
              <a:rPr lang="en-US" sz="2400" b="1" i="0" dirty="0">
                <a:solidFill>
                  <a:srgbClr val="333333"/>
                </a:solidFill>
                <a:effectLst/>
                <a:latin typeface="Open Sans" panose="020B0606030504020204" pitchFamily="34" charset="0"/>
              </a:rPr>
              <a:t>Note:</a:t>
            </a:r>
            <a:r>
              <a:rPr lang="en-US" sz="2400" b="0" i="0" dirty="0">
                <a:solidFill>
                  <a:srgbClr val="333333"/>
                </a:solidFill>
                <a:effectLst/>
                <a:latin typeface="Open Sans" panose="020B0606030504020204" pitchFamily="34" charset="0"/>
              </a:rPr>
              <a:t> Do not choose the Workspace option.</a:t>
            </a:r>
          </a:p>
          <a:p>
            <a:pPr algn="l">
              <a:buFont typeface="+mj-lt"/>
              <a:buAutoNum type="arabicPeriod" startAt="5"/>
            </a:pPr>
            <a:r>
              <a:rPr lang="en-US" sz="2400" b="0" i="0" dirty="0">
                <a:solidFill>
                  <a:srgbClr val="333333"/>
                </a:solidFill>
                <a:effectLst/>
                <a:latin typeface="Open Sans" panose="020B0606030504020204" pitchFamily="34" charset="0"/>
              </a:rPr>
              <a:t>When prompted, enter the </a:t>
            </a:r>
            <a:r>
              <a:rPr lang="en-US" sz="2400" b="1" i="0" dirty="0" err="1">
                <a:solidFill>
                  <a:srgbClr val="333333"/>
                </a:solidFill>
                <a:effectLst/>
                <a:latin typeface="Open Sans" panose="020B0606030504020204" pitchFamily="34" charset="0"/>
              </a:rPr>
              <a:t>WindowsWorkstation</a:t>
            </a:r>
            <a:r>
              <a:rPr lang="en-US" sz="2400" b="0" i="0" dirty="0">
                <a:solidFill>
                  <a:srgbClr val="333333"/>
                </a:solidFill>
                <a:effectLst/>
                <a:latin typeface="Open Sans" panose="020B0606030504020204" pitchFamily="34" charset="0"/>
              </a:rPr>
              <a:t> IP address, and choose </a:t>
            </a:r>
            <a:r>
              <a:rPr lang="en-US" sz="2400" b="1" i="0" dirty="0">
                <a:solidFill>
                  <a:srgbClr val="333333"/>
                </a:solidFill>
                <a:effectLst/>
                <a:latin typeface="Open Sans" panose="020B0606030504020204" pitchFamily="34" charset="0"/>
              </a:rPr>
              <a:t>Add</a:t>
            </a:r>
            <a:r>
              <a:rPr lang="en-US" sz="2400" b="0" i="0" dirty="0">
                <a:solidFill>
                  <a:srgbClr val="333333"/>
                </a:solidFill>
                <a:effectLst/>
                <a:latin typeface="Open Sans" panose="020B0606030504020204" pitchFamily="34" charset="0"/>
              </a:rPr>
              <a:t>.</a:t>
            </a:r>
          </a:p>
          <a:p>
            <a:pPr algn="l">
              <a:buFont typeface="+mj-lt"/>
              <a:buAutoNum type="arabicPeriod" startAt="5"/>
            </a:pPr>
            <a:r>
              <a:rPr lang="en-US" sz="2400" b="0" i="0" dirty="0" err="1">
                <a:solidFill>
                  <a:srgbClr val="333333"/>
                </a:solidFill>
                <a:effectLst/>
                <a:latin typeface="Open Sans" panose="020B0606030504020204" pitchFamily="34" charset="0"/>
              </a:rPr>
              <a:t>Doubleclick</a:t>
            </a:r>
            <a:r>
              <a:rPr lang="en-US" sz="2400" b="0" i="0" dirty="0">
                <a:solidFill>
                  <a:srgbClr val="333333"/>
                </a:solidFill>
                <a:effectLst/>
                <a:latin typeface="Open Sans" panose="020B0606030504020204" pitchFamily="34" charset="0"/>
              </a:rPr>
              <a:t> on the connection you just created.</a:t>
            </a:r>
          </a:p>
          <a:p>
            <a:pPr algn="l">
              <a:buFont typeface="+mj-lt"/>
              <a:buAutoNum type="arabicPeriod" startAt="5"/>
            </a:pPr>
            <a:r>
              <a:rPr lang="en-US" sz="2400" b="0" i="0" dirty="0">
                <a:solidFill>
                  <a:srgbClr val="333333"/>
                </a:solidFill>
                <a:effectLst/>
                <a:latin typeface="Open Sans" panose="020B0606030504020204" pitchFamily="34" charset="0"/>
              </a:rPr>
              <a:t>When prompted, enter the following values:</a:t>
            </a:r>
          </a:p>
          <a:p>
            <a:pPr lvl="1" algn="l"/>
            <a:r>
              <a:rPr lang="en-US" sz="2400" b="1" i="0" dirty="0">
                <a:solidFill>
                  <a:srgbClr val="333333"/>
                </a:solidFill>
                <a:effectLst/>
                <a:latin typeface="Open Sans" panose="020B0606030504020204" pitchFamily="34" charset="0"/>
              </a:rPr>
              <a:t>Username:</a:t>
            </a:r>
            <a:r>
              <a:rPr lang="en-US" sz="2400" b="0" i="0" dirty="0">
                <a:solidFill>
                  <a:srgbClr val="333333"/>
                </a:solidFill>
                <a:effectLst/>
                <a:latin typeface="Open Sans" panose="020B0606030504020204" pitchFamily="34" charset="0"/>
              </a:rPr>
              <a:t> Administrator</a:t>
            </a:r>
          </a:p>
          <a:p>
            <a:pPr lvl="1" algn="l"/>
            <a:r>
              <a:rPr lang="en-US" sz="2400" b="1" i="0" dirty="0">
                <a:solidFill>
                  <a:srgbClr val="333333"/>
                </a:solidFill>
                <a:effectLst/>
                <a:latin typeface="Open Sans" panose="020B0606030504020204" pitchFamily="34" charset="0"/>
              </a:rPr>
              <a:t>Password:</a:t>
            </a:r>
            <a:r>
              <a:rPr lang="en-US" sz="2400" b="0" i="0" dirty="0">
                <a:solidFill>
                  <a:srgbClr val="333333"/>
                </a:solidFill>
                <a:effectLst/>
                <a:latin typeface="Open Sans" panose="020B0606030504020204" pitchFamily="34" charset="0"/>
              </a:rPr>
              <a:t> Welcome1</a:t>
            </a:r>
          </a:p>
          <a:p>
            <a:pPr algn="l">
              <a:buFont typeface="+mj-lt"/>
              <a:buAutoNum type="arabicPeriod" startAt="5"/>
            </a:pPr>
            <a:r>
              <a:rPr lang="en-US" sz="2400" b="0" i="0" dirty="0">
                <a:solidFill>
                  <a:srgbClr val="333333"/>
                </a:solidFill>
                <a:effectLst/>
                <a:latin typeface="Open Sans" panose="020B0606030504020204" pitchFamily="34" charset="0"/>
              </a:rPr>
              <a:t>Choose </a:t>
            </a:r>
            <a:r>
              <a:rPr lang="en-US" sz="2400" b="1" i="0" dirty="0">
                <a:solidFill>
                  <a:srgbClr val="333333"/>
                </a:solidFill>
                <a:effectLst/>
                <a:latin typeface="Open Sans" panose="020B0606030504020204" pitchFamily="34" charset="0"/>
              </a:rPr>
              <a:t>Continue</a:t>
            </a:r>
            <a:r>
              <a:rPr lang="en-US" sz="24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133849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0C81B54-967D-06C1-601B-BF5E16403FA3}"/>
              </a:ext>
            </a:extLst>
          </p:cNvPr>
          <p:cNvSpPr txBox="1"/>
          <p:nvPr/>
        </p:nvSpPr>
        <p:spPr>
          <a:xfrm>
            <a:off x="7211561" y="2819126"/>
            <a:ext cx="4590477" cy="2308324"/>
          </a:xfrm>
          <a:prstGeom prst="rect">
            <a:avLst/>
          </a:prstGeom>
          <a:solidFill>
            <a:schemeClr val="accent4">
              <a:lumMod val="20000"/>
              <a:lumOff val="80000"/>
            </a:schemeClr>
          </a:solidFill>
        </p:spPr>
        <p:txBody>
          <a:bodyPr wrap="square">
            <a:spAutoFit/>
          </a:bodyPr>
          <a:lstStyle/>
          <a:p>
            <a:pPr algn="l">
              <a:buFont typeface="+mj-lt"/>
              <a:buAutoNum type="arabicPeriod" startAt="5"/>
            </a:pPr>
            <a:r>
              <a:rPr lang="en-US" sz="2400" b="0" i="0" dirty="0">
                <a:solidFill>
                  <a:srgbClr val="333333"/>
                </a:solidFill>
                <a:effectLst/>
                <a:latin typeface="Open Sans" panose="020B0606030504020204" pitchFamily="34" charset="0"/>
              </a:rPr>
              <a:t>Start the remote desktop application.</a:t>
            </a:r>
          </a:p>
          <a:p>
            <a:pPr algn="l">
              <a:buFont typeface="+mj-lt"/>
              <a:buAutoNum type="arabicPeriod" startAt="5"/>
            </a:pPr>
            <a:r>
              <a:rPr lang="en-US" sz="2400" b="0" i="0" dirty="0">
                <a:solidFill>
                  <a:srgbClr val="333333"/>
                </a:solidFill>
                <a:effectLst/>
                <a:latin typeface="Open Sans" panose="020B0606030504020204" pitchFamily="34" charset="0"/>
              </a:rPr>
              <a:t>Use the plus symbol to add a new connection.</a:t>
            </a:r>
          </a:p>
          <a:p>
            <a:pPr lvl="1"/>
            <a:r>
              <a:rPr lang="en-US" sz="2400" b="1" i="0" dirty="0">
                <a:solidFill>
                  <a:srgbClr val="333333"/>
                </a:solidFill>
                <a:effectLst/>
                <a:latin typeface="Open Sans" panose="020B0606030504020204" pitchFamily="34" charset="0"/>
              </a:rPr>
              <a:t>Note:</a:t>
            </a:r>
            <a:r>
              <a:rPr lang="en-US" sz="2400" b="0" i="0" dirty="0">
                <a:solidFill>
                  <a:srgbClr val="333333"/>
                </a:solidFill>
                <a:effectLst/>
                <a:latin typeface="Open Sans" panose="020B0606030504020204" pitchFamily="34" charset="0"/>
              </a:rPr>
              <a:t> Do not choose the Workspace option.</a:t>
            </a:r>
          </a:p>
        </p:txBody>
      </p:sp>
      <p:pic>
        <p:nvPicPr>
          <p:cNvPr id="15" name="Picture 14">
            <a:extLst>
              <a:ext uri="{FF2B5EF4-FFF2-40B4-BE49-F238E27FC236}">
                <a16:creationId xmlns:a16="http://schemas.microsoft.com/office/drawing/2014/main" id="{7AAE0202-6962-A888-49FE-4C751EBB14A4}"/>
              </a:ext>
            </a:extLst>
          </p:cNvPr>
          <p:cNvPicPr>
            <a:picLocks noChangeAspect="1"/>
          </p:cNvPicPr>
          <p:nvPr/>
        </p:nvPicPr>
        <p:blipFill>
          <a:blip r:embed="rId3"/>
          <a:stretch>
            <a:fillRect/>
          </a:stretch>
        </p:blipFill>
        <p:spPr>
          <a:xfrm>
            <a:off x="979226" y="2737114"/>
            <a:ext cx="4688867" cy="3825129"/>
          </a:xfrm>
          <a:prstGeom prst="rect">
            <a:avLst/>
          </a:prstGeom>
        </p:spPr>
      </p:pic>
      <p:pic>
        <p:nvPicPr>
          <p:cNvPr id="17" name="Picture 16">
            <a:extLst>
              <a:ext uri="{FF2B5EF4-FFF2-40B4-BE49-F238E27FC236}">
                <a16:creationId xmlns:a16="http://schemas.microsoft.com/office/drawing/2014/main" id="{D786A54C-7937-2D7E-F825-B28B10031C42}"/>
              </a:ext>
            </a:extLst>
          </p:cNvPr>
          <p:cNvPicPr>
            <a:picLocks noChangeAspect="1"/>
          </p:cNvPicPr>
          <p:nvPr/>
        </p:nvPicPr>
        <p:blipFill>
          <a:blip r:embed="rId4"/>
          <a:stretch>
            <a:fillRect/>
          </a:stretch>
        </p:blipFill>
        <p:spPr>
          <a:xfrm>
            <a:off x="979226" y="1352690"/>
            <a:ext cx="7768255" cy="1027053"/>
          </a:xfrm>
          <a:prstGeom prst="rect">
            <a:avLst/>
          </a:prstGeom>
        </p:spPr>
      </p:pic>
      <p:sp>
        <p:nvSpPr>
          <p:cNvPr id="10" name="Rounded Rectangle 9">
            <a:extLst>
              <a:ext uri="{FF2B5EF4-FFF2-40B4-BE49-F238E27FC236}">
                <a16:creationId xmlns:a16="http://schemas.microsoft.com/office/drawing/2014/main" id="{C0F286AA-26FF-39D3-44AA-77B2696CE058}"/>
              </a:ext>
            </a:extLst>
          </p:cNvPr>
          <p:cNvSpPr/>
          <p:nvPr/>
        </p:nvSpPr>
        <p:spPr>
          <a:xfrm>
            <a:off x="979226" y="1225583"/>
            <a:ext cx="7768255" cy="1229890"/>
          </a:xfrm>
          <a:prstGeom prst="roundRect">
            <a:avLst>
              <a:gd name="adj" fmla="val 112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B62E049-45A1-7D35-4345-EF169E04540E}"/>
              </a:ext>
            </a:extLst>
          </p:cNvPr>
          <p:cNvSpPr/>
          <p:nvPr/>
        </p:nvSpPr>
        <p:spPr>
          <a:xfrm>
            <a:off x="522026" y="111117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5</a:t>
            </a:r>
          </a:p>
        </p:txBody>
      </p:sp>
      <p:sp>
        <p:nvSpPr>
          <p:cNvPr id="12" name="Rounded Rectangle 11">
            <a:extLst>
              <a:ext uri="{FF2B5EF4-FFF2-40B4-BE49-F238E27FC236}">
                <a16:creationId xmlns:a16="http://schemas.microsoft.com/office/drawing/2014/main" id="{20986278-3886-086F-5FFE-23A2259B804D}"/>
              </a:ext>
            </a:extLst>
          </p:cNvPr>
          <p:cNvSpPr/>
          <p:nvPr/>
        </p:nvSpPr>
        <p:spPr>
          <a:xfrm>
            <a:off x="2969391" y="3212502"/>
            <a:ext cx="2086704" cy="1229890"/>
          </a:xfrm>
          <a:prstGeom prst="roundRect">
            <a:avLst>
              <a:gd name="adj" fmla="val 1126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B89A32D-AF13-335F-2E4F-08E7BC427DF4}"/>
              </a:ext>
            </a:extLst>
          </p:cNvPr>
          <p:cNvSpPr/>
          <p:nvPr/>
        </p:nvSpPr>
        <p:spPr>
          <a:xfrm>
            <a:off x="2637697" y="285513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6</a:t>
            </a:r>
          </a:p>
        </p:txBody>
      </p:sp>
    </p:spTree>
    <p:extLst>
      <p:ext uri="{BB962C8B-B14F-4D97-AF65-F5344CB8AC3E}">
        <p14:creationId xmlns:p14="http://schemas.microsoft.com/office/powerpoint/2010/main" val="2888489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0C81B54-967D-06C1-601B-BF5E16403FA3}"/>
              </a:ext>
            </a:extLst>
          </p:cNvPr>
          <p:cNvSpPr txBox="1"/>
          <p:nvPr/>
        </p:nvSpPr>
        <p:spPr>
          <a:xfrm>
            <a:off x="6500774" y="1558655"/>
            <a:ext cx="4503949" cy="1200329"/>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7. When prompted, enter the </a:t>
            </a:r>
            <a:r>
              <a:rPr lang="en-US" sz="2400" b="1" i="0" dirty="0" err="1">
                <a:solidFill>
                  <a:srgbClr val="333333"/>
                </a:solidFill>
                <a:effectLst/>
                <a:latin typeface="Open Sans" panose="020B0606030504020204" pitchFamily="34" charset="0"/>
              </a:rPr>
              <a:t>WindowsWorkstation</a:t>
            </a:r>
            <a:r>
              <a:rPr lang="en-US" sz="2400" b="0" i="0" dirty="0">
                <a:solidFill>
                  <a:srgbClr val="333333"/>
                </a:solidFill>
                <a:effectLst/>
                <a:latin typeface="Open Sans" panose="020B0606030504020204" pitchFamily="34" charset="0"/>
              </a:rPr>
              <a:t> IP address, and choose </a:t>
            </a:r>
            <a:r>
              <a:rPr lang="en-US" sz="2400" b="1" i="0" dirty="0">
                <a:solidFill>
                  <a:srgbClr val="333333"/>
                </a:solidFill>
                <a:effectLst/>
                <a:latin typeface="Open Sans" panose="020B0606030504020204" pitchFamily="34" charset="0"/>
              </a:rPr>
              <a:t>Add</a:t>
            </a:r>
            <a:r>
              <a:rPr lang="en-US" sz="2400" b="0" i="0" dirty="0">
                <a:solidFill>
                  <a:srgbClr val="333333"/>
                </a:solidFill>
                <a:effectLst/>
                <a:latin typeface="Open Sans" panose="020B0606030504020204" pitchFamily="34" charset="0"/>
              </a:rPr>
              <a:t>.</a:t>
            </a:r>
          </a:p>
        </p:txBody>
      </p:sp>
      <p:pic>
        <p:nvPicPr>
          <p:cNvPr id="8" name="Picture 7">
            <a:extLst>
              <a:ext uri="{FF2B5EF4-FFF2-40B4-BE49-F238E27FC236}">
                <a16:creationId xmlns:a16="http://schemas.microsoft.com/office/drawing/2014/main" id="{861F6893-8B2B-EBAA-F508-3B9601B61E34}"/>
              </a:ext>
            </a:extLst>
          </p:cNvPr>
          <p:cNvPicPr>
            <a:picLocks noChangeAspect="1"/>
          </p:cNvPicPr>
          <p:nvPr/>
        </p:nvPicPr>
        <p:blipFill>
          <a:blip r:embed="rId3"/>
          <a:stretch>
            <a:fillRect/>
          </a:stretch>
        </p:blipFill>
        <p:spPr>
          <a:xfrm>
            <a:off x="1352301" y="1099353"/>
            <a:ext cx="4687695" cy="5475801"/>
          </a:xfrm>
          <a:prstGeom prst="rect">
            <a:avLst/>
          </a:prstGeom>
        </p:spPr>
      </p:pic>
      <p:graphicFrame>
        <p:nvGraphicFramePr>
          <p:cNvPr id="9" name="Table 8">
            <a:extLst>
              <a:ext uri="{FF2B5EF4-FFF2-40B4-BE49-F238E27FC236}">
                <a16:creationId xmlns:a16="http://schemas.microsoft.com/office/drawing/2014/main" id="{954757E4-D7D3-BAE4-1401-C861C7487A89}"/>
              </a:ext>
            </a:extLst>
          </p:cNvPr>
          <p:cNvGraphicFramePr>
            <a:graphicFrameLocks noGrp="1"/>
          </p:cNvGraphicFramePr>
          <p:nvPr>
            <p:extLst>
              <p:ext uri="{D42A27DB-BD31-4B8C-83A1-F6EECF244321}">
                <p14:modId xmlns:p14="http://schemas.microsoft.com/office/powerpoint/2010/main" val="1872182198"/>
              </p:ext>
            </p:extLst>
          </p:nvPr>
        </p:nvGraphicFramePr>
        <p:xfrm>
          <a:off x="6500774" y="3312781"/>
          <a:ext cx="4623942" cy="1371600"/>
        </p:xfrm>
        <a:graphic>
          <a:graphicData uri="http://schemas.openxmlformats.org/drawingml/2006/table">
            <a:tbl>
              <a:tblPr/>
              <a:tblGrid>
                <a:gridCol w="2311971">
                  <a:extLst>
                    <a:ext uri="{9D8B030D-6E8A-4147-A177-3AD203B41FA5}">
                      <a16:colId xmlns:a16="http://schemas.microsoft.com/office/drawing/2014/main" val="984509796"/>
                    </a:ext>
                  </a:extLst>
                </a:gridCol>
                <a:gridCol w="2311971">
                  <a:extLst>
                    <a:ext uri="{9D8B030D-6E8A-4147-A177-3AD203B41FA5}">
                      <a16:colId xmlns:a16="http://schemas.microsoft.com/office/drawing/2014/main" val="3529239890"/>
                    </a:ext>
                  </a:extLst>
                </a:gridCol>
              </a:tblGrid>
              <a:tr h="0">
                <a:tc>
                  <a:txBody>
                    <a:bodyPr/>
                    <a:lstStyle/>
                    <a:p>
                      <a:pPr algn="l" fontAlgn="t"/>
                      <a:r>
                        <a:rPr lang="en-US" dirty="0" err="1">
                          <a:effectLst/>
                        </a:rPr>
                        <a:t>AWSAccountId</a:t>
                      </a:r>
                      <a:endParaRPr lang="en-US"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dirty="0">
                          <a:effectLst/>
                        </a:rPr>
                        <a:t>547970237064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79049009"/>
                  </a:ext>
                </a:extLst>
              </a:tr>
              <a:tr h="0">
                <a:tc>
                  <a:txBody>
                    <a:bodyPr/>
                    <a:lstStyle/>
                    <a:p>
                      <a:pPr algn="l" fontAlgn="t"/>
                      <a:r>
                        <a:rPr lang="en-US" dirty="0" err="1">
                          <a:effectLst/>
                        </a:rPr>
                        <a:t>WindowsWorkstation</a:t>
                      </a:r>
                      <a:endParaRPr lang="en-US" dirty="0">
                        <a:effectLst/>
                      </a:endParaRP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sz="2400" dirty="0">
                          <a:solidFill>
                            <a:srgbClr val="C00000"/>
                          </a:solidFill>
                          <a:effectLst/>
                        </a:rPr>
                        <a:t>54.196.8.114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84450554"/>
                  </a:ext>
                </a:extLst>
              </a:tr>
              <a:tr h="0">
                <a:tc>
                  <a:txBody>
                    <a:bodyPr/>
                    <a:lstStyle/>
                    <a:p>
                      <a:pPr algn="l" fontAlgn="t"/>
                      <a:r>
                        <a:rPr lang="en-US" dirty="0">
                          <a:effectLst/>
                        </a:rPr>
                        <a:t>Region</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tc>
                  <a:txBody>
                    <a:bodyPr/>
                    <a:lstStyle/>
                    <a:p>
                      <a:pPr algn="l" fontAlgn="t"/>
                      <a:r>
                        <a:rPr lang="en-US" dirty="0">
                          <a:effectLst/>
                        </a:rPr>
                        <a:t>us-east-1</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3323287739"/>
                  </a:ext>
                </a:extLst>
              </a:tr>
            </a:tbl>
          </a:graphicData>
        </a:graphic>
      </p:graphicFrame>
      <p:sp>
        <p:nvSpPr>
          <p:cNvPr id="10" name="Rounded Rectangle 9">
            <a:extLst>
              <a:ext uri="{FF2B5EF4-FFF2-40B4-BE49-F238E27FC236}">
                <a16:creationId xmlns:a16="http://schemas.microsoft.com/office/drawing/2014/main" id="{2011CCFD-B269-D766-2F3F-AC3AE9CB8C93}"/>
              </a:ext>
            </a:extLst>
          </p:cNvPr>
          <p:cNvSpPr/>
          <p:nvPr/>
        </p:nvSpPr>
        <p:spPr>
          <a:xfrm>
            <a:off x="1352301" y="1225582"/>
            <a:ext cx="4687694" cy="5336661"/>
          </a:xfrm>
          <a:prstGeom prst="roundRect">
            <a:avLst>
              <a:gd name="adj" fmla="val 438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ED9C744-81C1-7021-62DC-A29EEF9934B6}"/>
              </a:ext>
            </a:extLst>
          </p:cNvPr>
          <p:cNvSpPr/>
          <p:nvPr/>
        </p:nvSpPr>
        <p:spPr>
          <a:xfrm>
            <a:off x="979226" y="97465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2" name="Oval 11">
            <a:extLst>
              <a:ext uri="{FF2B5EF4-FFF2-40B4-BE49-F238E27FC236}">
                <a16:creationId xmlns:a16="http://schemas.microsoft.com/office/drawing/2014/main" id="{ACEA1129-6170-5E4B-DDE5-48C99A37C53F}"/>
              </a:ext>
            </a:extLst>
          </p:cNvPr>
          <p:cNvSpPr/>
          <p:nvPr/>
        </p:nvSpPr>
        <p:spPr>
          <a:xfrm>
            <a:off x="1506070" y="1551753"/>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3" name="Oval 12">
            <a:extLst>
              <a:ext uri="{FF2B5EF4-FFF2-40B4-BE49-F238E27FC236}">
                <a16:creationId xmlns:a16="http://schemas.microsoft.com/office/drawing/2014/main" id="{A8458EFB-33D8-7897-B84F-978EA0B3D497}"/>
              </a:ext>
            </a:extLst>
          </p:cNvPr>
          <p:cNvSpPr/>
          <p:nvPr/>
        </p:nvSpPr>
        <p:spPr>
          <a:xfrm>
            <a:off x="4867550" y="581232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7</a:t>
            </a:r>
          </a:p>
        </p:txBody>
      </p:sp>
      <p:sp>
        <p:nvSpPr>
          <p:cNvPr id="14" name="Rounded Rectangle 13">
            <a:extLst>
              <a:ext uri="{FF2B5EF4-FFF2-40B4-BE49-F238E27FC236}">
                <a16:creationId xmlns:a16="http://schemas.microsoft.com/office/drawing/2014/main" id="{D1FF7252-D5C0-3993-8DF7-A81AF5B4C941}"/>
              </a:ext>
            </a:extLst>
          </p:cNvPr>
          <p:cNvSpPr/>
          <p:nvPr/>
        </p:nvSpPr>
        <p:spPr>
          <a:xfrm>
            <a:off x="1963269" y="1648755"/>
            <a:ext cx="3576919" cy="360198"/>
          </a:xfrm>
          <a:prstGeom prst="roundRect">
            <a:avLst>
              <a:gd name="adj" fmla="val 438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FA1C30D2-07B9-FE40-4CC9-798B1A224F27}"/>
              </a:ext>
            </a:extLst>
          </p:cNvPr>
          <p:cNvSpPr/>
          <p:nvPr/>
        </p:nvSpPr>
        <p:spPr>
          <a:xfrm>
            <a:off x="5150224" y="6209854"/>
            <a:ext cx="784412" cy="263197"/>
          </a:xfrm>
          <a:prstGeom prst="roundRect">
            <a:avLst>
              <a:gd name="adj" fmla="val 438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1743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0C81B54-967D-06C1-601B-BF5E16403FA3}"/>
              </a:ext>
            </a:extLst>
          </p:cNvPr>
          <p:cNvSpPr txBox="1"/>
          <p:nvPr/>
        </p:nvSpPr>
        <p:spPr>
          <a:xfrm>
            <a:off x="2290888" y="1430594"/>
            <a:ext cx="7610221" cy="461665"/>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8. </a:t>
            </a:r>
            <a:r>
              <a:rPr lang="en-US" sz="2400" b="0" i="0" dirty="0" err="1">
                <a:solidFill>
                  <a:srgbClr val="333333"/>
                </a:solidFill>
                <a:effectLst/>
                <a:latin typeface="Open Sans" panose="020B0606030504020204" pitchFamily="34" charset="0"/>
              </a:rPr>
              <a:t>Doubleclick</a:t>
            </a:r>
            <a:r>
              <a:rPr lang="en-US" sz="2400" b="0" i="0" dirty="0">
                <a:solidFill>
                  <a:srgbClr val="333333"/>
                </a:solidFill>
                <a:effectLst/>
                <a:latin typeface="Open Sans" panose="020B0606030504020204" pitchFamily="34" charset="0"/>
              </a:rPr>
              <a:t> on the connection you just created.</a:t>
            </a:r>
          </a:p>
        </p:txBody>
      </p:sp>
      <p:pic>
        <p:nvPicPr>
          <p:cNvPr id="7" name="Picture 6">
            <a:extLst>
              <a:ext uri="{FF2B5EF4-FFF2-40B4-BE49-F238E27FC236}">
                <a16:creationId xmlns:a16="http://schemas.microsoft.com/office/drawing/2014/main" id="{38E40D09-E879-17BF-C5E7-178DBDE0BC90}"/>
              </a:ext>
            </a:extLst>
          </p:cNvPr>
          <p:cNvPicPr>
            <a:picLocks noChangeAspect="1"/>
          </p:cNvPicPr>
          <p:nvPr/>
        </p:nvPicPr>
        <p:blipFill>
          <a:blip r:embed="rId3"/>
          <a:stretch>
            <a:fillRect/>
          </a:stretch>
        </p:blipFill>
        <p:spPr>
          <a:xfrm>
            <a:off x="3373584" y="2156919"/>
            <a:ext cx="5065335" cy="4153575"/>
          </a:xfrm>
          <a:prstGeom prst="rect">
            <a:avLst/>
          </a:prstGeom>
        </p:spPr>
      </p:pic>
      <p:sp>
        <p:nvSpPr>
          <p:cNvPr id="9" name="Oval 8">
            <a:extLst>
              <a:ext uri="{FF2B5EF4-FFF2-40B4-BE49-F238E27FC236}">
                <a16:creationId xmlns:a16="http://schemas.microsoft.com/office/drawing/2014/main" id="{D85AA9E1-0418-A05F-E9B8-35B2458016B6}"/>
              </a:ext>
            </a:extLst>
          </p:cNvPr>
          <p:cNvSpPr/>
          <p:nvPr/>
        </p:nvSpPr>
        <p:spPr>
          <a:xfrm>
            <a:off x="3534949" y="532250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8</a:t>
            </a:r>
          </a:p>
        </p:txBody>
      </p:sp>
      <p:sp>
        <p:nvSpPr>
          <p:cNvPr id="10" name="Rounded Rectangle 9">
            <a:extLst>
              <a:ext uri="{FF2B5EF4-FFF2-40B4-BE49-F238E27FC236}">
                <a16:creationId xmlns:a16="http://schemas.microsoft.com/office/drawing/2014/main" id="{2D07011B-F45C-C8C1-3571-5C71B6E16272}"/>
              </a:ext>
            </a:extLst>
          </p:cNvPr>
          <p:cNvSpPr/>
          <p:nvPr/>
        </p:nvSpPr>
        <p:spPr>
          <a:xfrm>
            <a:off x="3667792" y="3477500"/>
            <a:ext cx="4771127" cy="2832993"/>
          </a:xfrm>
          <a:prstGeom prst="roundRect">
            <a:avLst>
              <a:gd name="adj" fmla="val 4384"/>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4787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4" name="Picture 13">
            <a:extLst>
              <a:ext uri="{FF2B5EF4-FFF2-40B4-BE49-F238E27FC236}">
                <a16:creationId xmlns:a16="http://schemas.microsoft.com/office/drawing/2014/main" id="{C04289D3-8075-1631-CE71-31C8F87E2734}"/>
              </a:ext>
            </a:extLst>
          </p:cNvPr>
          <p:cNvPicPr>
            <a:picLocks noChangeAspect="1"/>
          </p:cNvPicPr>
          <p:nvPr/>
        </p:nvPicPr>
        <p:blipFill>
          <a:blip r:embed="rId3"/>
          <a:stretch>
            <a:fillRect/>
          </a:stretch>
        </p:blipFill>
        <p:spPr>
          <a:xfrm>
            <a:off x="2200143" y="866312"/>
            <a:ext cx="7280454" cy="3899646"/>
          </a:xfrm>
          <a:prstGeom prst="rect">
            <a:avLst/>
          </a:prstGeom>
        </p:spPr>
      </p:pic>
      <p:sp>
        <p:nvSpPr>
          <p:cNvPr id="12" name="TextBox 11">
            <a:extLst>
              <a:ext uri="{FF2B5EF4-FFF2-40B4-BE49-F238E27FC236}">
                <a16:creationId xmlns:a16="http://schemas.microsoft.com/office/drawing/2014/main" id="{C8847B1A-E2FD-AB95-26A6-1E020B21D24E}"/>
              </a:ext>
            </a:extLst>
          </p:cNvPr>
          <p:cNvSpPr txBox="1"/>
          <p:nvPr/>
        </p:nvSpPr>
        <p:spPr>
          <a:xfrm>
            <a:off x="2362986" y="4791339"/>
            <a:ext cx="6954767" cy="1569660"/>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9. When prompted, enter the following values:</a:t>
            </a:r>
          </a:p>
          <a:p>
            <a:pPr lvl="1" algn="l"/>
            <a:r>
              <a:rPr lang="en-US" sz="2400" b="1" i="0" dirty="0">
                <a:solidFill>
                  <a:srgbClr val="333333"/>
                </a:solidFill>
                <a:effectLst/>
                <a:latin typeface="Open Sans" panose="020B0606030504020204" pitchFamily="34" charset="0"/>
              </a:rPr>
              <a:t>Username:</a:t>
            </a:r>
            <a:r>
              <a:rPr lang="en-US" sz="2400" b="0" i="0" dirty="0">
                <a:solidFill>
                  <a:srgbClr val="333333"/>
                </a:solidFill>
                <a:effectLst/>
                <a:latin typeface="Open Sans" panose="020B0606030504020204" pitchFamily="34" charset="0"/>
              </a:rPr>
              <a:t> Administrator</a:t>
            </a:r>
          </a:p>
          <a:p>
            <a:pPr lvl="1" algn="l"/>
            <a:r>
              <a:rPr lang="en-US" sz="2400" b="1" i="0" dirty="0">
                <a:solidFill>
                  <a:srgbClr val="333333"/>
                </a:solidFill>
                <a:effectLst/>
                <a:latin typeface="Open Sans" panose="020B0606030504020204" pitchFamily="34" charset="0"/>
              </a:rPr>
              <a:t>Password:</a:t>
            </a:r>
            <a:r>
              <a:rPr lang="en-US" sz="2400" b="0" i="0" dirty="0">
                <a:solidFill>
                  <a:srgbClr val="333333"/>
                </a:solidFill>
                <a:effectLst/>
                <a:latin typeface="Open Sans" panose="020B0606030504020204" pitchFamily="34" charset="0"/>
              </a:rPr>
              <a:t> Welcome1</a:t>
            </a:r>
          </a:p>
          <a:p>
            <a:pPr algn="l"/>
            <a:r>
              <a:rPr lang="en-US" sz="2400" b="0" i="0" dirty="0">
                <a:solidFill>
                  <a:srgbClr val="333333"/>
                </a:solidFill>
                <a:effectLst/>
                <a:latin typeface="Open Sans" panose="020B0606030504020204" pitchFamily="34" charset="0"/>
              </a:rPr>
              <a:t>10. Choose </a:t>
            </a:r>
            <a:r>
              <a:rPr lang="en-US" sz="2400" b="1" i="0" dirty="0">
                <a:solidFill>
                  <a:srgbClr val="333333"/>
                </a:solidFill>
                <a:effectLst/>
                <a:latin typeface="Open Sans" panose="020B0606030504020204" pitchFamily="34" charset="0"/>
              </a:rPr>
              <a:t>Continue</a:t>
            </a:r>
            <a:r>
              <a:rPr lang="en-US" sz="2400" b="0" i="0" dirty="0">
                <a:solidFill>
                  <a:srgbClr val="333333"/>
                </a:solidFill>
                <a:effectLst/>
                <a:latin typeface="Open Sans" panose="020B0606030504020204" pitchFamily="34" charset="0"/>
              </a:rPr>
              <a:t>.</a:t>
            </a:r>
          </a:p>
        </p:txBody>
      </p:sp>
      <p:sp>
        <p:nvSpPr>
          <p:cNvPr id="15" name="Oval 14">
            <a:extLst>
              <a:ext uri="{FF2B5EF4-FFF2-40B4-BE49-F238E27FC236}">
                <a16:creationId xmlns:a16="http://schemas.microsoft.com/office/drawing/2014/main" id="{6F4AE087-B062-414F-12ED-6888DB4A5BD2}"/>
              </a:ext>
            </a:extLst>
          </p:cNvPr>
          <p:cNvSpPr/>
          <p:nvPr/>
        </p:nvSpPr>
        <p:spPr>
          <a:xfrm>
            <a:off x="2645647" y="2240988"/>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9</a:t>
            </a:r>
          </a:p>
        </p:txBody>
      </p:sp>
      <p:sp>
        <p:nvSpPr>
          <p:cNvPr id="17" name="Rounded Rectangle 16">
            <a:extLst>
              <a:ext uri="{FF2B5EF4-FFF2-40B4-BE49-F238E27FC236}">
                <a16:creationId xmlns:a16="http://schemas.microsoft.com/office/drawing/2014/main" id="{6B8ADDC0-0C82-CF93-DBBB-1B52BD2831E8}"/>
              </a:ext>
            </a:extLst>
          </p:cNvPr>
          <p:cNvSpPr/>
          <p:nvPr/>
        </p:nvSpPr>
        <p:spPr>
          <a:xfrm>
            <a:off x="2362986" y="1082366"/>
            <a:ext cx="6954767" cy="3683592"/>
          </a:xfrm>
          <a:prstGeom prst="roundRect">
            <a:avLst>
              <a:gd name="adj" fmla="val 323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00699782-C07C-EAEA-D829-19BB14D7C9A5}"/>
              </a:ext>
            </a:extLst>
          </p:cNvPr>
          <p:cNvSpPr/>
          <p:nvPr/>
        </p:nvSpPr>
        <p:spPr>
          <a:xfrm>
            <a:off x="3092823" y="2494969"/>
            <a:ext cx="6132279" cy="927848"/>
          </a:xfrm>
          <a:prstGeom prst="roundRect">
            <a:avLst>
              <a:gd name="adj" fmla="val 3238"/>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510703BE-FFA8-2DFF-42A2-68C1FF4356C7}"/>
              </a:ext>
            </a:extLst>
          </p:cNvPr>
          <p:cNvSpPr/>
          <p:nvPr/>
        </p:nvSpPr>
        <p:spPr>
          <a:xfrm>
            <a:off x="7812741" y="4155141"/>
            <a:ext cx="1389738" cy="43549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8CFFF252-EF36-4088-DD26-7AEE357B18CE}"/>
              </a:ext>
            </a:extLst>
          </p:cNvPr>
          <p:cNvSpPr/>
          <p:nvPr/>
        </p:nvSpPr>
        <p:spPr>
          <a:xfrm>
            <a:off x="7421297" y="3819464"/>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10</a:t>
            </a:r>
          </a:p>
        </p:txBody>
      </p:sp>
    </p:spTree>
    <p:extLst>
      <p:ext uri="{BB962C8B-B14F-4D97-AF65-F5344CB8AC3E}">
        <p14:creationId xmlns:p14="http://schemas.microsoft.com/office/powerpoint/2010/main" val="2830160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6" name="Picture 15">
            <a:extLst>
              <a:ext uri="{FF2B5EF4-FFF2-40B4-BE49-F238E27FC236}">
                <a16:creationId xmlns:a16="http://schemas.microsoft.com/office/drawing/2014/main" id="{A0AF1F9F-013D-2523-F2EE-21530256D4F1}"/>
              </a:ext>
            </a:extLst>
          </p:cNvPr>
          <p:cNvPicPr>
            <a:picLocks noChangeAspect="1"/>
          </p:cNvPicPr>
          <p:nvPr/>
        </p:nvPicPr>
        <p:blipFill>
          <a:blip r:embed="rId3"/>
          <a:stretch>
            <a:fillRect/>
          </a:stretch>
        </p:blipFill>
        <p:spPr>
          <a:xfrm>
            <a:off x="269533" y="908015"/>
            <a:ext cx="7315200" cy="2057400"/>
          </a:xfrm>
          <a:prstGeom prst="rect">
            <a:avLst/>
          </a:prstGeom>
        </p:spPr>
      </p:pic>
      <p:pic>
        <p:nvPicPr>
          <p:cNvPr id="18" name="Picture 17">
            <a:extLst>
              <a:ext uri="{FF2B5EF4-FFF2-40B4-BE49-F238E27FC236}">
                <a16:creationId xmlns:a16="http://schemas.microsoft.com/office/drawing/2014/main" id="{452B3920-A21B-EE14-587C-14077A5F30A3}"/>
              </a:ext>
            </a:extLst>
          </p:cNvPr>
          <p:cNvPicPr>
            <a:picLocks noChangeAspect="1"/>
          </p:cNvPicPr>
          <p:nvPr/>
        </p:nvPicPr>
        <p:blipFill>
          <a:blip r:embed="rId4"/>
          <a:stretch>
            <a:fillRect/>
          </a:stretch>
        </p:blipFill>
        <p:spPr>
          <a:xfrm>
            <a:off x="5813577" y="3035364"/>
            <a:ext cx="5728515" cy="3539790"/>
          </a:xfrm>
          <a:prstGeom prst="rect">
            <a:avLst/>
          </a:prstGeom>
        </p:spPr>
      </p:pic>
      <p:sp>
        <p:nvSpPr>
          <p:cNvPr id="12" name="Rounded Rectangle 11">
            <a:extLst>
              <a:ext uri="{FF2B5EF4-FFF2-40B4-BE49-F238E27FC236}">
                <a16:creationId xmlns:a16="http://schemas.microsoft.com/office/drawing/2014/main" id="{BA1911D1-E730-94EA-E678-5A9B62E72728}"/>
              </a:ext>
            </a:extLst>
          </p:cNvPr>
          <p:cNvSpPr/>
          <p:nvPr/>
        </p:nvSpPr>
        <p:spPr>
          <a:xfrm>
            <a:off x="6258844" y="2493283"/>
            <a:ext cx="1389738" cy="43549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862B751-FF42-0AC2-3139-E5003D344DBA}"/>
              </a:ext>
            </a:extLst>
          </p:cNvPr>
          <p:cNvSpPr/>
          <p:nvPr/>
        </p:nvSpPr>
        <p:spPr>
          <a:xfrm>
            <a:off x="5867400" y="215760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10</a:t>
            </a:r>
          </a:p>
        </p:txBody>
      </p:sp>
    </p:spTree>
    <p:extLst>
      <p:ext uri="{BB962C8B-B14F-4D97-AF65-F5344CB8AC3E}">
        <p14:creationId xmlns:p14="http://schemas.microsoft.com/office/powerpoint/2010/main" val="2563800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4580EA10-4A5D-FE0E-856E-58786222438B}"/>
              </a:ext>
            </a:extLst>
          </p:cNvPr>
          <p:cNvSpPr txBox="1"/>
          <p:nvPr/>
        </p:nvSpPr>
        <p:spPr>
          <a:xfrm>
            <a:off x="411144" y="1102520"/>
            <a:ext cx="11395374" cy="4770537"/>
          </a:xfrm>
          <a:prstGeom prst="rect">
            <a:avLst/>
          </a:prstGeom>
          <a:solidFill>
            <a:schemeClr val="accent4">
              <a:lumMod val="20000"/>
              <a:lumOff val="80000"/>
            </a:schemeClr>
          </a:solidFill>
        </p:spPr>
        <p:txBody>
          <a:bodyPr wrap="square">
            <a:spAutoFit/>
          </a:bodyPr>
          <a:lstStyle/>
          <a:p>
            <a:pPr algn="l"/>
            <a:r>
              <a:rPr lang="en-US" sz="2400" b="1" i="0" dirty="0">
                <a:solidFill>
                  <a:srgbClr val="C00000"/>
                </a:solidFill>
                <a:effectLst/>
                <a:latin typeface="Open Sans" panose="020B0606030504020204" pitchFamily="34" charset="0"/>
              </a:rPr>
              <a:t>Configure the browser</a:t>
            </a:r>
          </a:p>
          <a:p>
            <a:pPr algn="l"/>
            <a:r>
              <a:rPr lang="en-US" sz="2000" b="0" i="0" dirty="0">
                <a:solidFill>
                  <a:srgbClr val="333333"/>
                </a:solidFill>
                <a:effectLst/>
                <a:latin typeface="Open Sans" panose="020B0606030504020204" pitchFamily="34" charset="0"/>
              </a:rPr>
              <a:t> </a:t>
            </a:r>
          </a:p>
          <a:p>
            <a:pPr algn="l">
              <a:buFont typeface="+mj-lt"/>
              <a:buAutoNum type="arabicPeriod" startAt="11"/>
            </a:pPr>
            <a:r>
              <a:rPr lang="en-US" sz="2000" b="0" i="0" dirty="0">
                <a:solidFill>
                  <a:srgbClr val="333333"/>
                </a:solidFill>
                <a:effectLst/>
                <a:latin typeface="Open Sans" panose="020B0606030504020204" pitchFamily="34" charset="0"/>
              </a:rPr>
              <a:t>From the task bar at the bottom of the screen, open </a:t>
            </a:r>
            <a:r>
              <a:rPr lang="en-US" sz="2000" b="1" i="0" dirty="0">
                <a:solidFill>
                  <a:srgbClr val="333333"/>
                </a:solidFill>
                <a:effectLst/>
                <a:latin typeface="Open Sans" panose="020B0606030504020204" pitchFamily="34" charset="0"/>
              </a:rPr>
              <a:t>Internet Explorer</a:t>
            </a:r>
            <a:r>
              <a:rPr lang="en-US" sz="2000" b="0" i="0" dirty="0">
                <a:solidFill>
                  <a:srgbClr val="333333"/>
                </a:solidFill>
                <a:effectLst/>
                <a:latin typeface="Open Sans" panose="020B0606030504020204" pitchFamily="34" charset="0"/>
              </a:rPr>
              <a:t> (</a:t>
            </a:r>
            <a:r>
              <a:rPr lang="en-US" sz="2000" b="0" i="0" dirty="0" err="1">
                <a:solidFill>
                  <a:srgbClr val="333333"/>
                </a:solidFill>
                <a:effectLst/>
                <a:latin typeface="Open Sans" panose="020B0606030504020204" pitchFamily="34" charset="0"/>
              </a:rPr>
              <a:t>ie</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In the </a:t>
            </a:r>
            <a:r>
              <a:rPr lang="en-US" sz="2000" b="1" i="0" dirty="0">
                <a:solidFill>
                  <a:srgbClr val="333333"/>
                </a:solidFill>
                <a:effectLst/>
                <a:latin typeface="Open Sans" panose="020B0606030504020204" pitchFamily="34" charset="0"/>
              </a:rPr>
              <a:t>Setup Internet Explorer</a:t>
            </a:r>
            <a:r>
              <a:rPr lang="en-US" sz="2000" b="0" i="0" dirty="0">
                <a:solidFill>
                  <a:srgbClr val="333333"/>
                </a:solidFill>
                <a:effectLst/>
                <a:latin typeface="Open Sans" panose="020B0606030504020204" pitchFamily="34" charset="0"/>
              </a:rPr>
              <a:t> pop-up window, choose </a:t>
            </a:r>
            <a:r>
              <a:rPr lang="en-US" sz="2000" b="1" i="0" dirty="0">
                <a:solidFill>
                  <a:srgbClr val="333333"/>
                </a:solidFill>
                <a:effectLst/>
                <a:latin typeface="Open Sans" panose="020B0606030504020204" pitchFamily="34" charset="0"/>
              </a:rPr>
              <a:t>OK</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In the top right corner of the </a:t>
            </a:r>
            <a:r>
              <a:rPr lang="en-US" sz="2000" b="0" i="0" dirty="0" err="1">
                <a:solidFill>
                  <a:srgbClr val="333333"/>
                </a:solidFill>
                <a:effectLst/>
                <a:latin typeface="Open Sans" panose="020B0606030504020204" pitchFamily="34" charset="0"/>
              </a:rPr>
              <a:t>ie</a:t>
            </a:r>
            <a:r>
              <a:rPr lang="en-US" sz="2000" b="0" i="0" dirty="0">
                <a:solidFill>
                  <a:srgbClr val="333333"/>
                </a:solidFill>
                <a:effectLst/>
                <a:latin typeface="Open Sans" panose="020B0606030504020204" pitchFamily="34" charset="0"/>
              </a:rPr>
              <a:t> window, choose the small gear-shaped icon.</a:t>
            </a:r>
          </a:p>
          <a:p>
            <a:pPr algn="l">
              <a:buFont typeface="+mj-lt"/>
              <a:buAutoNum type="arabicPeriod" startAt="11"/>
            </a:pPr>
            <a:r>
              <a:rPr lang="en-US" sz="2000" b="0" i="0" dirty="0">
                <a:solidFill>
                  <a:srgbClr val="333333"/>
                </a:solidFill>
                <a:effectLst/>
                <a:latin typeface="Open Sans" panose="020B0606030504020204" pitchFamily="34" charset="0"/>
              </a:rPr>
              <a:t>From the drop down menu, select </a:t>
            </a:r>
            <a:r>
              <a:rPr lang="en-US" sz="2000" b="1" i="0" dirty="0">
                <a:solidFill>
                  <a:srgbClr val="333333"/>
                </a:solidFill>
                <a:effectLst/>
                <a:latin typeface="Open Sans" panose="020B0606030504020204" pitchFamily="34" charset="0"/>
              </a:rPr>
              <a:t>Internet Options</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Select the </a:t>
            </a:r>
            <a:r>
              <a:rPr lang="en-US" sz="2000" b="1" i="0" dirty="0">
                <a:solidFill>
                  <a:srgbClr val="333333"/>
                </a:solidFill>
                <a:effectLst/>
                <a:latin typeface="Open Sans" panose="020B0606030504020204" pitchFamily="34" charset="0"/>
              </a:rPr>
              <a:t>Security</a:t>
            </a:r>
            <a:r>
              <a:rPr lang="en-US" sz="2000" b="0" i="0" dirty="0">
                <a:solidFill>
                  <a:srgbClr val="333333"/>
                </a:solidFill>
                <a:effectLst/>
                <a:latin typeface="Open Sans" panose="020B0606030504020204" pitchFamily="34" charset="0"/>
              </a:rPr>
              <a:t> tab.</a:t>
            </a:r>
          </a:p>
          <a:p>
            <a:pPr algn="l">
              <a:buFont typeface="+mj-lt"/>
              <a:buAutoNum type="arabicPeriod" startAt="11"/>
            </a:pPr>
            <a:r>
              <a:rPr lang="en-US" sz="2000" b="0" i="0" dirty="0">
                <a:solidFill>
                  <a:srgbClr val="333333"/>
                </a:solidFill>
                <a:effectLst/>
                <a:latin typeface="Open Sans" panose="020B0606030504020204" pitchFamily="34" charset="0"/>
              </a:rPr>
              <a:t>In the box labeled "Select a zone to view or change security settings", select </a:t>
            </a:r>
            <a:r>
              <a:rPr lang="en-US" sz="2000" b="1" i="0" dirty="0">
                <a:solidFill>
                  <a:srgbClr val="333333"/>
                </a:solidFill>
                <a:effectLst/>
                <a:latin typeface="Open Sans" panose="020B0606030504020204" pitchFamily="34" charset="0"/>
              </a:rPr>
              <a:t>Trusted Sites </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Choose the </a:t>
            </a:r>
            <a:r>
              <a:rPr lang="en-US" sz="2000" b="1" i="0" dirty="0">
                <a:solidFill>
                  <a:srgbClr val="333333"/>
                </a:solidFill>
                <a:effectLst/>
                <a:latin typeface="Open Sans" panose="020B0606030504020204" pitchFamily="34" charset="0"/>
              </a:rPr>
              <a:t>Sites</a:t>
            </a:r>
            <a:r>
              <a:rPr lang="en-US" sz="2000" b="0" i="0" dirty="0">
                <a:solidFill>
                  <a:srgbClr val="333333"/>
                </a:solidFill>
                <a:effectLst/>
                <a:latin typeface="Open Sans" panose="020B0606030504020204" pitchFamily="34" charset="0"/>
              </a:rPr>
              <a:t> button.</a:t>
            </a:r>
          </a:p>
          <a:p>
            <a:pPr algn="l">
              <a:buFont typeface="+mj-lt"/>
              <a:buAutoNum type="arabicPeriod" startAt="11"/>
            </a:pPr>
            <a:r>
              <a:rPr lang="en-US" sz="2000" b="0" i="0" dirty="0">
                <a:solidFill>
                  <a:srgbClr val="333333"/>
                </a:solidFill>
                <a:effectLst/>
                <a:latin typeface="Open Sans" panose="020B0606030504020204" pitchFamily="34" charset="0"/>
              </a:rPr>
              <a:t>In the text box labeled, "Add this website to the zone", enter </a:t>
            </a:r>
            <a:r>
              <a:rPr lang="en-US" sz="2000" b="0" i="0" dirty="0">
                <a:solidFill>
                  <a:srgbClr val="C00000"/>
                </a:solidFill>
                <a:effectLst/>
                <a:latin typeface="Open Sans" panose="020B0606030504020204" pitchFamily="34" charset="0"/>
              </a:rPr>
              <a:t>https://*.</a:t>
            </a:r>
            <a:r>
              <a:rPr lang="en-US" sz="2000" b="0" i="0" dirty="0" err="1">
                <a:solidFill>
                  <a:srgbClr val="C00000"/>
                </a:solidFill>
                <a:effectLst/>
                <a:latin typeface="Open Sans" panose="020B0606030504020204" pitchFamily="34" charset="0"/>
              </a:rPr>
              <a:t>microsoft.com</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Add</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In the same text box, enter </a:t>
            </a:r>
            <a:r>
              <a:rPr lang="en-US" sz="2000" b="0" i="0" dirty="0">
                <a:solidFill>
                  <a:srgbClr val="C00000"/>
                </a:solidFill>
                <a:effectLst/>
                <a:latin typeface="Open Sans" panose="020B0606030504020204" pitchFamily="34" charset="0"/>
              </a:rPr>
              <a:t>https://*.</a:t>
            </a:r>
            <a:r>
              <a:rPr lang="en-US" sz="2000" b="0" i="0" dirty="0" err="1">
                <a:solidFill>
                  <a:srgbClr val="C00000"/>
                </a:solidFill>
                <a:effectLst/>
                <a:latin typeface="Open Sans" panose="020B0606030504020204" pitchFamily="34" charset="0"/>
              </a:rPr>
              <a:t>azure.com</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Add</a:t>
            </a:r>
            <a:r>
              <a:rPr lang="en-US" sz="2000" b="0" i="0" dirty="0">
                <a:solidFill>
                  <a:srgbClr val="333333"/>
                </a:solidFill>
                <a:effectLst/>
                <a:latin typeface="Open Sans" panose="020B0606030504020204" pitchFamily="34" charset="0"/>
              </a:rPr>
              <a:t>.</a:t>
            </a:r>
          </a:p>
          <a:p>
            <a:pPr algn="l">
              <a:buFont typeface="+mj-lt"/>
              <a:buAutoNum type="arabicPeriod" startAt="11"/>
            </a:pP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Close</a:t>
            </a:r>
            <a:endParaRPr lang="en-US" sz="2000" b="0" i="0" dirty="0">
              <a:solidFill>
                <a:srgbClr val="333333"/>
              </a:solidFill>
              <a:effectLst/>
              <a:latin typeface="Open Sans" panose="020B0606030504020204" pitchFamily="34" charset="0"/>
            </a:endParaRPr>
          </a:p>
          <a:p>
            <a:pPr algn="l">
              <a:buFont typeface="+mj-lt"/>
              <a:buAutoNum type="arabicPeriod" startAt="11"/>
            </a:pP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Ok</a:t>
            </a:r>
            <a:r>
              <a:rPr lang="en-US" sz="20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3000476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6000" dirty="0">
                <a:solidFill>
                  <a:srgbClr val="C00000"/>
                </a:solidFill>
                <a:latin typeface="+mn-lt"/>
              </a:rPr>
              <a:t>AWS RDS: Lab 10</a:t>
            </a:r>
            <a:br>
              <a:rPr lang="en-US" sz="6000" dirty="0">
                <a:solidFill>
                  <a:srgbClr val="C00000"/>
                </a:solidFill>
                <a:latin typeface="+mn-lt"/>
              </a:rPr>
            </a:br>
            <a:r>
              <a:rPr lang="en-US" sz="6000" dirty="0">
                <a:solidFill>
                  <a:srgbClr val="C00000"/>
                </a:solidFill>
                <a:latin typeface="+mn-lt"/>
              </a:rPr>
              <a:t>Creating an Amazon RDS Database Instance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6</a:t>
            </a:fld>
            <a:endParaRPr lang="en-US"/>
          </a:p>
        </p:txBody>
      </p:sp>
      <p:pic>
        <p:nvPicPr>
          <p:cNvPr id="6" name="Picture 5">
            <a:extLst>
              <a:ext uri="{FF2B5EF4-FFF2-40B4-BE49-F238E27FC236}">
                <a16:creationId xmlns:a16="http://schemas.microsoft.com/office/drawing/2014/main" id="{18B3D031-DBFE-5CA3-9BAF-FC25D69F1197}"/>
              </a:ext>
            </a:extLst>
          </p:cNvPr>
          <p:cNvPicPr>
            <a:picLocks noChangeAspect="1"/>
          </p:cNvPicPr>
          <p:nvPr/>
        </p:nvPicPr>
        <p:blipFill>
          <a:blip r:embed="rId2"/>
          <a:stretch>
            <a:fillRect/>
          </a:stretch>
        </p:blipFill>
        <p:spPr>
          <a:xfrm>
            <a:off x="4091071" y="272006"/>
            <a:ext cx="4009857" cy="1015830"/>
          </a:xfrm>
          <a:prstGeom prst="rect">
            <a:avLst/>
          </a:prstGeom>
        </p:spPr>
      </p:pic>
    </p:spTree>
    <p:extLst>
      <p:ext uri="{BB962C8B-B14F-4D97-AF65-F5344CB8AC3E}">
        <p14:creationId xmlns:p14="http://schemas.microsoft.com/office/powerpoint/2010/main" val="2009944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8" name="Picture 17">
            <a:extLst>
              <a:ext uri="{FF2B5EF4-FFF2-40B4-BE49-F238E27FC236}">
                <a16:creationId xmlns:a16="http://schemas.microsoft.com/office/drawing/2014/main" id="{452B3920-A21B-EE14-587C-14077A5F30A3}"/>
              </a:ext>
            </a:extLst>
          </p:cNvPr>
          <p:cNvPicPr>
            <a:picLocks noChangeAspect="1"/>
          </p:cNvPicPr>
          <p:nvPr/>
        </p:nvPicPr>
        <p:blipFill>
          <a:blip r:embed="rId3"/>
          <a:stretch>
            <a:fillRect/>
          </a:stretch>
        </p:blipFill>
        <p:spPr>
          <a:xfrm>
            <a:off x="1461486" y="855301"/>
            <a:ext cx="9235663" cy="5706943"/>
          </a:xfrm>
          <a:prstGeom prst="rect">
            <a:avLst/>
          </a:prstGeom>
        </p:spPr>
      </p:pic>
      <p:sp>
        <p:nvSpPr>
          <p:cNvPr id="7" name="Rounded Rectangle 6">
            <a:extLst>
              <a:ext uri="{FF2B5EF4-FFF2-40B4-BE49-F238E27FC236}">
                <a16:creationId xmlns:a16="http://schemas.microsoft.com/office/drawing/2014/main" id="{AAF9EF50-C475-607A-3F8E-4D0B99BFFD29}"/>
              </a:ext>
            </a:extLst>
          </p:cNvPr>
          <p:cNvSpPr/>
          <p:nvPr/>
        </p:nvSpPr>
        <p:spPr>
          <a:xfrm>
            <a:off x="2471657" y="6325109"/>
            <a:ext cx="347405" cy="276999"/>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CC5AD6DF-A067-85BF-DEA2-02960F19671C}"/>
              </a:ext>
            </a:extLst>
          </p:cNvPr>
          <p:cNvSpPr/>
          <p:nvPr/>
        </p:nvSpPr>
        <p:spPr>
          <a:xfrm>
            <a:off x="2188159" y="58828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11</a:t>
            </a:r>
          </a:p>
        </p:txBody>
      </p:sp>
      <p:sp>
        <p:nvSpPr>
          <p:cNvPr id="9" name="TextBox 8">
            <a:extLst>
              <a:ext uri="{FF2B5EF4-FFF2-40B4-BE49-F238E27FC236}">
                <a16:creationId xmlns:a16="http://schemas.microsoft.com/office/drawing/2014/main" id="{BEAF0AD9-A834-9643-5A1D-4C68990B6115}"/>
              </a:ext>
            </a:extLst>
          </p:cNvPr>
          <p:cNvSpPr txBox="1"/>
          <p:nvPr/>
        </p:nvSpPr>
        <p:spPr>
          <a:xfrm>
            <a:off x="1742283" y="4863680"/>
            <a:ext cx="6124127" cy="707886"/>
          </a:xfrm>
          <a:prstGeom prst="rect">
            <a:avLst/>
          </a:prstGeom>
          <a:solidFill>
            <a:schemeClr val="accent4">
              <a:lumMod val="20000"/>
              <a:lumOff val="80000"/>
            </a:schemeClr>
          </a:solidFill>
        </p:spPr>
        <p:txBody>
          <a:bodyPr wrap="square">
            <a:spAutoFit/>
          </a:bodyPr>
          <a:lstStyle/>
          <a:p>
            <a:pPr algn="l">
              <a:buFont typeface="+mj-lt"/>
              <a:buAutoNum type="arabicPeriod" startAt="11"/>
            </a:pPr>
            <a:r>
              <a:rPr lang="en-US" sz="2000" b="0" i="0" dirty="0">
                <a:solidFill>
                  <a:srgbClr val="333333"/>
                </a:solidFill>
                <a:effectLst/>
                <a:latin typeface="Open Sans" panose="020B0606030504020204" pitchFamily="34" charset="0"/>
              </a:rPr>
              <a:t>From the task bar at the bottom of the screen, open </a:t>
            </a:r>
            <a:r>
              <a:rPr lang="en-US" sz="2000" b="1" i="0" dirty="0">
                <a:solidFill>
                  <a:srgbClr val="333333"/>
                </a:solidFill>
                <a:effectLst/>
                <a:latin typeface="Open Sans" panose="020B0606030504020204" pitchFamily="34" charset="0"/>
              </a:rPr>
              <a:t>Internet Explorer</a:t>
            </a:r>
            <a:r>
              <a:rPr lang="en-US" sz="2000" b="0" i="0" dirty="0">
                <a:solidFill>
                  <a:srgbClr val="333333"/>
                </a:solidFill>
                <a:effectLst/>
                <a:latin typeface="Open Sans" panose="020B0606030504020204" pitchFamily="34" charset="0"/>
              </a:rPr>
              <a:t> (</a:t>
            </a:r>
            <a:r>
              <a:rPr lang="en-US" sz="2000" b="0" i="0" dirty="0" err="1">
                <a:solidFill>
                  <a:srgbClr val="333333"/>
                </a:solidFill>
                <a:effectLst/>
                <a:latin typeface="Open Sans" panose="020B0606030504020204" pitchFamily="34" charset="0"/>
              </a:rPr>
              <a:t>ie</a:t>
            </a:r>
            <a:r>
              <a:rPr lang="en-US" sz="20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2746681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9" name="Picture 8">
            <a:extLst>
              <a:ext uri="{FF2B5EF4-FFF2-40B4-BE49-F238E27FC236}">
                <a16:creationId xmlns:a16="http://schemas.microsoft.com/office/drawing/2014/main" id="{3F6EE06F-7A71-33A9-50BD-2CED3B4C60B2}"/>
              </a:ext>
            </a:extLst>
          </p:cNvPr>
          <p:cNvPicPr>
            <a:picLocks noChangeAspect="1"/>
          </p:cNvPicPr>
          <p:nvPr/>
        </p:nvPicPr>
        <p:blipFill>
          <a:blip r:embed="rId3"/>
          <a:stretch>
            <a:fillRect/>
          </a:stretch>
        </p:blipFill>
        <p:spPr>
          <a:xfrm>
            <a:off x="1578125" y="864897"/>
            <a:ext cx="9035748" cy="5713572"/>
          </a:xfrm>
          <a:prstGeom prst="rect">
            <a:avLst/>
          </a:prstGeom>
        </p:spPr>
      </p:pic>
      <p:sp>
        <p:nvSpPr>
          <p:cNvPr id="16" name="TextBox 15">
            <a:extLst>
              <a:ext uri="{FF2B5EF4-FFF2-40B4-BE49-F238E27FC236}">
                <a16:creationId xmlns:a16="http://schemas.microsoft.com/office/drawing/2014/main" id="{561FD965-7BDA-6430-5EDF-B59F9400F55D}"/>
              </a:ext>
            </a:extLst>
          </p:cNvPr>
          <p:cNvSpPr txBox="1"/>
          <p:nvPr/>
        </p:nvSpPr>
        <p:spPr>
          <a:xfrm>
            <a:off x="2166600" y="4760120"/>
            <a:ext cx="7858797" cy="400110"/>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12. In the </a:t>
            </a:r>
            <a:r>
              <a:rPr lang="en-US" sz="2000" b="1" i="0" dirty="0">
                <a:solidFill>
                  <a:srgbClr val="333333"/>
                </a:solidFill>
                <a:effectLst/>
                <a:latin typeface="Open Sans" panose="020B0606030504020204" pitchFamily="34" charset="0"/>
              </a:rPr>
              <a:t>Setup Internet Explorer</a:t>
            </a:r>
            <a:r>
              <a:rPr lang="en-US" sz="2000" b="0" i="0" dirty="0">
                <a:solidFill>
                  <a:srgbClr val="333333"/>
                </a:solidFill>
                <a:effectLst/>
                <a:latin typeface="Open Sans" panose="020B0606030504020204" pitchFamily="34" charset="0"/>
              </a:rPr>
              <a:t> pop-up window, choose </a:t>
            </a:r>
            <a:r>
              <a:rPr lang="en-US" sz="2000" b="1" i="0" dirty="0">
                <a:solidFill>
                  <a:srgbClr val="333333"/>
                </a:solidFill>
                <a:effectLst/>
                <a:latin typeface="Open Sans" panose="020B0606030504020204" pitchFamily="34" charset="0"/>
              </a:rPr>
              <a:t>OK</a:t>
            </a:r>
            <a:r>
              <a:rPr lang="en-US" sz="2000" b="0" i="0" dirty="0">
                <a:solidFill>
                  <a:srgbClr val="333333"/>
                </a:solidFill>
                <a:effectLst/>
                <a:latin typeface="Open Sans" panose="020B0606030504020204" pitchFamily="34" charset="0"/>
              </a:rPr>
              <a:t>.</a:t>
            </a:r>
          </a:p>
        </p:txBody>
      </p:sp>
      <p:sp>
        <p:nvSpPr>
          <p:cNvPr id="18" name="Rounded Rectangle 17">
            <a:extLst>
              <a:ext uri="{FF2B5EF4-FFF2-40B4-BE49-F238E27FC236}">
                <a16:creationId xmlns:a16="http://schemas.microsoft.com/office/drawing/2014/main" id="{26CE78E3-AF55-A9B4-EF4C-CE2CECD9D848}"/>
              </a:ext>
            </a:extLst>
          </p:cNvPr>
          <p:cNvSpPr/>
          <p:nvPr/>
        </p:nvSpPr>
        <p:spPr>
          <a:xfrm>
            <a:off x="5262561" y="4214903"/>
            <a:ext cx="760521" cy="4001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B61BA25-6D00-3B99-1E74-B7C3B015DAE8}"/>
              </a:ext>
            </a:extLst>
          </p:cNvPr>
          <p:cNvSpPr/>
          <p:nvPr/>
        </p:nvSpPr>
        <p:spPr>
          <a:xfrm>
            <a:off x="4912659" y="3898522"/>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12</a:t>
            </a:r>
          </a:p>
        </p:txBody>
      </p:sp>
    </p:spTree>
    <p:extLst>
      <p:ext uri="{BB962C8B-B14F-4D97-AF65-F5344CB8AC3E}">
        <p14:creationId xmlns:p14="http://schemas.microsoft.com/office/powerpoint/2010/main" val="1514618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1" name="Picture 10">
            <a:extLst>
              <a:ext uri="{FF2B5EF4-FFF2-40B4-BE49-F238E27FC236}">
                <a16:creationId xmlns:a16="http://schemas.microsoft.com/office/drawing/2014/main" id="{A3975B68-FDCC-A031-9229-E05A4C9E66E3}"/>
              </a:ext>
            </a:extLst>
          </p:cNvPr>
          <p:cNvPicPr>
            <a:picLocks noChangeAspect="1"/>
          </p:cNvPicPr>
          <p:nvPr/>
        </p:nvPicPr>
        <p:blipFill>
          <a:blip r:embed="rId3"/>
          <a:stretch>
            <a:fillRect/>
          </a:stretch>
        </p:blipFill>
        <p:spPr>
          <a:xfrm>
            <a:off x="356950" y="868211"/>
            <a:ext cx="7576287" cy="4862882"/>
          </a:xfrm>
          <a:prstGeom prst="rect">
            <a:avLst/>
          </a:prstGeom>
        </p:spPr>
      </p:pic>
      <p:pic>
        <p:nvPicPr>
          <p:cNvPr id="13" name="Picture 12">
            <a:extLst>
              <a:ext uri="{FF2B5EF4-FFF2-40B4-BE49-F238E27FC236}">
                <a16:creationId xmlns:a16="http://schemas.microsoft.com/office/drawing/2014/main" id="{F2BCBC24-32D0-057A-6C4D-170D823F8CF1}"/>
              </a:ext>
            </a:extLst>
          </p:cNvPr>
          <p:cNvPicPr>
            <a:picLocks noChangeAspect="1"/>
          </p:cNvPicPr>
          <p:nvPr/>
        </p:nvPicPr>
        <p:blipFill>
          <a:blip r:embed="rId4"/>
          <a:stretch>
            <a:fillRect/>
          </a:stretch>
        </p:blipFill>
        <p:spPr>
          <a:xfrm>
            <a:off x="2000567" y="1431638"/>
            <a:ext cx="8002603" cy="5111565"/>
          </a:xfrm>
          <a:prstGeom prst="rect">
            <a:avLst/>
          </a:prstGeom>
        </p:spPr>
      </p:pic>
      <p:sp>
        <p:nvSpPr>
          <p:cNvPr id="16" name="TextBox 15">
            <a:extLst>
              <a:ext uri="{FF2B5EF4-FFF2-40B4-BE49-F238E27FC236}">
                <a16:creationId xmlns:a16="http://schemas.microsoft.com/office/drawing/2014/main" id="{3096317B-EC2A-AB82-B538-5750ACD23E63}"/>
              </a:ext>
            </a:extLst>
          </p:cNvPr>
          <p:cNvSpPr txBox="1"/>
          <p:nvPr/>
        </p:nvSpPr>
        <p:spPr>
          <a:xfrm>
            <a:off x="2109755" y="5478400"/>
            <a:ext cx="9411594" cy="461665"/>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14. From the drop down menu, select </a:t>
            </a:r>
            <a:r>
              <a:rPr lang="en-US" sz="2400" b="1" i="0" dirty="0">
                <a:solidFill>
                  <a:srgbClr val="333333"/>
                </a:solidFill>
                <a:effectLst/>
                <a:latin typeface="Open Sans" panose="020B0606030504020204" pitchFamily="34" charset="0"/>
              </a:rPr>
              <a:t>Internet Options</a:t>
            </a:r>
            <a:r>
              <a:rPr lang="en-US" sz="2400" b="0" i="0" dirty="0">
                <a:solidFill>
                  <a:srgbClr val="333333"/>
                </a:solidFill>
                <a:effectLst/>
                <a:latin typeface="Open Sans" panose="020B0606030504020204" pitchFamily="34" charset="0"/>
              </a:rPr>
              <a:t>.</a:t>
            </a:r>
          </a:p>
        </p:txBody>
      </p:sp>
      <p:sp>
        <p:nvSpPr>
          <p:cNvPr id="18" name="Rounded Rectangle 17">
            <a:extLst>
              <a:ext uri="{FF2B5EF4-FFF2-40B4-BE49-F238E27FC236}">
                <a16:creationId xmlns:a16="http://schemas.microsoft.com/office/drawing/2014/main" id="{FEF0B5EE-10F7-0FD7-6BBE-C96F9A77292D}"/>
              </a:ext>
            </a:extLst>
          </p:cNvPr>
          <p:cNvSpPr/>
          <p:nvPr/>
        </p:nvSpPr>
        <p:spPr>
          <a:xfrm>
            <a:off x="7481048" y="1075095"/>
            <a:ext cx="251012" cy="25031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5AA0E67-6395-B229-0AA7-3189D810FCC1}"/>
              </a:ext>
            </a:extLst>
          </p:cNvPr>
          <p:cNvSpPr/>
          <p:nvPr/>
        </p:nvSpPr>
        <p:spPr>
          <a:xfrm>
            <a:off x="7023847" y="750352"/>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13</a:t>
            </a:r>
          </a:p>
        </p:txBody>
      </p:sp>
      <p:sp>
        <p:nvSpPr>
          <p:cNvPr id="22" name="Rounded Rectangle 21">
            <a:extLst>
              <a:ext uri="{FF2B5EF4-FFF2-40B4-BE49-F238E27FC236}">
                <a16:creationId xmlns:a16="http://schemas.microsoft.com/office/drawing/2014/main" id="{21A86B81-E16C-63DE-F040-EF1AC870524B}"/>
              </a:ext>
            </a:extLst>
          </p:cNvPr>
          <p:cNvSpPr/>
          <p:nvPr/>
        </p:nvSpPr>
        <p:spPr>
          <a:xfrm>
            <a:off x="7507941" y="3880316"/>
            <a:ext cx="2335305" cy="261285"/>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C2D38D5-4E10-94BD-3088-35ED025C0EC1}"/>
              </a:ext>
            </a:extLst>
          </p:cNvPr>
          <p:cNvSpPr/>
          <p:nvPr/>
        </p:nvSpPr>
        <p:spPr>
          <a:xfrm>
            <a:off x="7149354" y="3608167"/>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14</a:t>
            </a:r>
          </a:p>
        </p:txBody>
      </p:sp>
      <p:sp>
        <p:nvSpPr>
          <p:cNvPr id="26" name="TextBox 25">
            <a:extLst>
              <a:ext uri="{FF2B5EF4-FFF2-40B4-BE49-F238E27FC236}">
                <a16:creationId xmlns:a16="http://schemas.microsoft.com/office/drawing/2014/main" id="{A0716282-C85B-D287-A8E1-CBF388212511}"/>
              </a:ext>
            </a:extLst>
          </p:cNvPr>
          <p:cNvSpPr txBox="1"/>
          <p:nvPr/>
        </p:nvSpPr>
        <p:spPr>
          <a:xfrm>
            <a:off x="2094169" y="4502253"/>
            <a:ext cx="9429960" cy="830997"/>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13. In the top right corner of the </a:t>
            </a:r>
            <a:r>
              <a:rPr lang="en-US" sz="2400" b="0" i="0" dirty="0" err="1">
                <a:solidFill>
                  <a:srgbClr val="333333"/>
                </a:solidFill>
                <a:effectLst/>
                <a:latin typeface="Open Sans" panose="020B0606030504020204" pitchFamily="34" charset="0"/>
              </a:rPr>
              <a:t>ie</a:t>
            </a:r>
            <a:r>
              <a:rPr lang="en-US" sz="2400" b="0" i="0" dirty="0">
                <a:solidFill>
                  <a:srgbClr val="333333"/>
                </a:solidFill>
                <a:effectLst/>
                <a:latin typeface="Open Sans" panose="020B0606030504020204" pitchFamily="34" charset="0"/>
              </a:rPr>
              <a:t> window, choose the small gear-shaped icon.</a:t>
            </a:r>
          </a:p>
        </p:txBody>
      </p:sp>
    </p:spTree>
    <p:extLst>
      <p:ext uri="{BB962C8B-B14F-4D97-AF65-F5344CB8AC3E}">
        <p14:creationId xmlns:p14="http://schemas.microsoft.com/office/powerpoint/2010/main" val="2359296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7" name="Picture 16">
            <a:extLst>
              <a:ext uri="{FF2B5EF4-FFF2-40B4-BE49-F238E27FC236}">
                <a16:creationId xmlns:a16="http://schemas.microsoft.com/office/drawing/2014/main" id="{0336B35A-C73C-32CB-424E-6668C7147281}"/>
              </a:ext>
            </a:extLst>
          </p:cNvPr>
          <p:cNvPicPr>
            <a:picLocks noChangeAspect="1"/>
          </p:cNvPicPr>
          <p:nvPr/>
        </p:nvPicPr>
        <p:blipFill>
          <a:blip r:embed="rId3"/>
          <a:stretch>
            <a:fillRect/>
          </a:stretch>
        </p:blipFill>
        <p:spPr>
          <a:xfrm>
            <a:off x="1559067" y="964612"/>
            <a:ext cx="4200755" cy="5514141"/>
          </a:xfrm>
          <a:prstGeom prst="rect">
            <a:avLst/>
          </a:prstGeom>
        </p:spPr>
      </p:pic>
      <p:sp>
        <p:nvSpPr>
          <p:cNvPr id="16" name="TextBox 15">
            <a:extLst>
              <a:ext uri="{FF2B5EF4-FFF2-40B4-BE49-F238E27FC236}">
                <a16:creationId xmlns:a16="http://schemas.microsoft.com/office/drawing/2014/main" id="{56939DEA-7463-6D9C-A1E1-6FFAE0D05B1C}"/>
              </a:ext>
            </a:extLst>
          </p:cNvPr>
          <p:cNvSpPr txBox="1"/>
          <p:nvPr/>
        </p:nvSpPr>
        <p:spPr>
          <a:xfrm>
            <a:off x="6432180" y="1261411"/>
            <a:ext cx="4862828" cy="2246769"/>
          </a:xfrm>
          <a:prstGeom prst="rect">
            <a:avLst/>
          </a:prstGeom>
          <a:solidFill>
            <a:schemeClr val="accent4">
              <a:lumMod val="20000"/>
              <a:lumOff val="80000"/>
            </a:schemeClr>
          </a:solidFill>
        </p:spPr>
        <p:txBody>
          <a:bodyPr wrap="square">
            <a:spAutoFit/>
          </a:bodyPr>
          <a:lstStyle/>
          <a:p>
            <a:pPr algn="l">
              <a:spcAft>
                <a:spcPts val="1200"/>
              </a:spcAft>
            </a:pPr>
            <a:r>
              <a:rPr lang="en-US" altLang="zh-TW" sz="2400" b="0" i="0" dirty="0">
                <a:solidFill>
                  <a:srgbClr val="333333"/>
                </a:solidFill>
                <a:effectLst/>
                <a:latin typeface="Open Sans" panose="020B0606030504020204" pitchFamily="34" charset="0"/>
              </a:rPr>
              <a:t>15.</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Select the </a:t>
            </a:r>
            <a:r>
              <a:rPr lang="en-US" sz="2400" b="1" i="0" dirty="0">
                <a:solidFill>
                  <a:srgbClr val="333333"/>
                </a:solidFill>
                <a:effectLst/>
                <a:latin typeface="Open Sans" panose="020B0606030504020204" pitchFamily="34" charset="0"/>
              </a:rPr>
              <a:t>Security</a:t>
            </a:r>
            <a:r>
              <a:rPr lang="en-US" sz="2400" b="0" i="0" dirty="0">
                <a:solidFill>
                  <a:srgbClr val="333333"/>
                </a:solidFill>
                <a:effectLst/>
                <a:latin typeface="Open Sans" panose="020B0606030504020204" pitchFamily="34" charset="0"/>
              </a:rPr>
              <a:t> tab.</a:t>
            </a:r>
          </a:p>
          <a:p>
            <a:pPr algn="l">
              <a:spcAft>
                <a:spcPts val="1200"/>
              </a:spcAft>
            </a:pPr>
            <a:r>
              <a:rPr lang="en-US" altLang="zh-TW" sz="2400" dirty="0">
                <a:solidFill>
                  <a:srgbClr val="333333"/>
                </a:solidFill>
                <a:latin typeface="Open Sans" panose="020B0606030504020204" pitchFamily="34" charset="0"/>
              </a:rPr>
              <a:t>16.</a:t>
            </a:r>
            <a:r>
              <a:rPr lang="zh-TW" altLang="en-US" sz="2400" dirty="0">
                <a:solidFill>
                  <a:srgbClr val="333333"/>
                </a:solidFill>
                <a:latin typeface="Open Sans" panose="020B0606030504020204" pitchFamily="34" charset="0"/>
              </a:rPr>
              <a:t> </a:t>
            </a:r>
            <a:r>
              <a:rPr lang="en-US" sz="2400" b="0" i="0" dirty="0">
                <a:solidFill>
                  <a:srgbClr val="333333"/>
                </a:solidFill>
                <a:effectLst/>
                <a:latin typeface="Open Sans" panose="020B0606030504020204" pitchFamily="34" charset="0"/>
              </a:rPr>
              <a:t>In the box labeled "Select a zone to view or change security settings", select </a:t>
            </a:r>
            <a:r>
              <a:rPr lang="en-US" sz="2400" b="1" i="0" dirty="0">
                <a:solidFill>
                  <a:srgbClr val="333333"/>
                </a:solidFill>
                <a:effectLst/>
                <a:latin typeface="Open Sans" panose="020B0606030504020204" pitchFamily="34" charset="0"/>
              </a:rPr>
              <a:t>Trusted Sites </a:t>
            </a:r>
            <a:r>
              <a:rPr lang="en-US" sz="2400" b="0" i="0" dirty="0">
                <a:solidFill>
                  <a:srgbClr val="333333"/>
                </a:solidFill>
                <a:effectLst/>
                <a:latin typeface="Open Sans" panose="020B0606030504020204" pitchFamily="34" charset="0"/>
              </a:rPr>
              <a:t>.</a:t>
            </a:r>
          </a:p>
          <a:p>
            <a:pPr algn="l">
              <a:spcAft>
                <a:spcPts val="1200"/>
              </a:spcAft>
            </a:pPr>
            <a:r>
              <a:rPr lang="en-US" altLang="zh-TW" sz="2400" b="0" i="0" dirty="0">
                <a:solidFill>
                  <a:srgbClr val="333333"/>
                </a:solidFill>
                <a:effectLst/>
                <a:latin typeface="Open Sans" panose="020B0606030504020204" pitchFamily="34" charset="0"/>
              </a:rPr>
              <a:t>17.</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Choose the </a:t>
            </a:r>
            <a:r>
              <a:rPr lang="en-US" sz="2400" b="1" i="0" dirty="0">
                <a:solidFill>
                  <a:srgbClr val="333333"/>
                </a:solidFill>
                <a:effectLst/>
                <a:latin typeface="Open Sans" panose="020B0606030504020204" pitchFamily="34" charset="0"/>
              </a:rPr>
              <a:t>Sites</a:t>
            </a:r>
            <a:r>
              <a:rPr lang="en-US" sz="2400" b="0" i="0" dirty="0">
                <a:solidFill>
                  <a:srgbClr val="333333"/>
                </a:solidFill>
                <a:effectLst/>
                <a:latin typeface="Open Sans" panose="020B0606030504020204" pitchFamily="34" charset="0"/>
              </a:rPr>
              <a:t> button.</a:t>
            </a:r>
          </a:p>
        </p:txBody>
      </p:sp>
      <p:sp>
        <p:nvSpPr>
          <p:cNvPr id="18" name="Oval 17">
            <a:extLst>
              <a:ext uri="{FF2B5EF4-FFF2-40B4-BE49-F238E27FC236}">
                <a16:creationId xmlns:a16="http://schemas.microsoft.com/office/drawing/2014/main" id="{DF07F7AE-E10C-092C-AD7D-C602C8B6A4C5}"/>
              </a:ext>
            </a:extLst>
          </p:cNvPr>
          <p:cNvSpPr/>
          <p:nvPr/>
        </p:nvSpPr>
        <p:spPr>
          <a:xfrm>
            <a:off x="1196783" y="1090427"/>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r>
              <a:rPr lang="en-US" altLang="zh-TW" sz="2400" b="1" dirty="0"/>
              <a:t>5</a:t>
            </a:r>
            <a:endParaRPr lang="en-US" sz="2400" b="1" dirty="0"/>
          </a:p>
        </p:txBody>
      </p:sp>
      <p:sp>
        <p:nvSpPr>
          <p:cNvPr id="20" name="Rounded Rectangle 19">
            <a:extLst>
              <a:ext uri="{FF2B5EF4-FFF2-40B4-BE49-F238E27FC236}">
                <a16:creationId xmlns:a16="http://schemas.microsoft.com/office/drawing/2014/main" id="{3BB3BEEB-BA01-3D1F-501A-154BC0CF41B0}"/>
              </a:ext>
            </a:extLst>
          </p:cNvPr>
          <p:cNvSpPr/>
          <p:nvPr/>
        </p:nvSpPr>
        <p:spPr>
          <a:xfrm>
            <a:off x="2097741" y="1319027"/>
            <a:ext cx="564778" cy="254279"/>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extLst>
              <a:ext uri="{FF2B5EF4-FFF2-40B4-BE49-F238E27FC236}">
                <a16:creationId xmlns:a16="http://schemas.microsoft.com/office/drawing/2014/main" id="{9B79324B-70A9-122A-BC65-699DD33C3D46}"/>
              </a:ext>
            </a:extLst>
          </p:cNvPr>
          <p:cNvSpPr/>
          <p:nvPr/>
        </p:nvSpPr>
        <p:spPr>
          <a:xfrm>
            <a:off x="3307977" y="1967663"/>
            <a:ext cx="887504" cy="748643"/>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2D90AA73-65AA-00D9-A721-21B4944CBE25}"/>
              </a:ext>
            </a:extLst>
          </p:cNvPr>
          <p:cNvSpPr/>
          <p:nvPr/>
        </p:nvSpPr>
        <p:spPr>
          <a:xfrm>
            <a:off x="4397191" y="2743201"/>
            <a:ext cx="1129549" cy="33617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7F0E8A1-5C1D-4D79-5815-9DE8F94B25D8}"/>
              </a:ext>
            </a:extLst>
          </p:cNvPr>
          <p:cNvSpPr/>
          <p:nvPr/>
        </p:nvSpPr>
        <p:spPr>
          <a:xfrm>
            <a:off x="3266840" y="1537980"/>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r>
              <a:rPr lang="en-US" altLang="zh-TW" sz="2400" b="1" dirty="0"/>
              <a:t>6</a:t>
            </a:r>
            <a:endParaRPr lang="en-US" sz="2400" b="1" dirty="0"/>
          </a:p>
        </p:txBody>
      </p:sp>
      <p:sp>
        <p:nvSpPr>
          <p:cNvPr id="27" name="Oval 26">
            <a:extLst>
              <a:ext uri="{FF2B5EF4-FFF2-40B4-BE49-F238E27FC236}">
                <a16:creationId xmlns:a16="http://schemas.microsoft.com/office/drawing/2014/main" id="{06803AF0-8024-185A-12F1-88F3B38CE1A0}"/>
              </a:ext>
            </a:extLst>
          </p:cNvPr>
          <p:cNvSpPr/>
          <p:nvPr/>
        </p:nvSpPr>
        <p:spPr>
          <a:xfrm>
            <a:off x="4867839" y="229945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r>
              <a:rPr lang="en-US" altLang="zh-TW" sz="2400" b="1" dirty="0"/>
              <a:t>7</a:t>
            </a:r>
            <a:endParaRPr lang="en-US" sz="2400" b="1" dirty="0"/>
          </a:p>
        </p:txBody>
      </p:sp>
    </p:spTree>
    <p:extLst>
      <p:ext uri="{BB962C8B-B14F-4D97-AF65-F5344CB8AC3E}">
        <p14:creationId xmlns:p14="http://schemas.microsoft.com/office/powerpoint/2010/main" val="1690079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9" name="Picture 18">
            <a:extLst>
              <a:ext uri="{FF2B5EF4-FFF2-40B4-BE49-F238E27FC236}">
                <a16:creationId xmlns:a16="http://schemas.microsoft.com/office/drawing/2014/main" id="{18549939-D853-F659-CA0C-25C4A1ADF9E7}"/>
              </a:ext>
            </a:extLst>
          </p:cNvPr>
          <p:cNvPicPr>
            <a:picLocks noChangeAspect="1"/>
          </p:cNvPicPr>
          <p:nvPr/>
        </p:nvPicPr>
        <p:blipFill>
          <a:blip r:embed="rId3"/>
          <a:stretch>
            <a:fillRect/>
          </a:stretch>
        </p:blipFill>
        <p:spPr>
          <a:xfrm>
            <a:off x="161733" y="1061313"/>
            <a:ext cx="3990696" cy="5203554"/>
          </a:xfrm>
          <a:prstGeom prst="rect">
            <a:avLst/>
          </a:prstGeom>
        </p:spPr>
      </p:pic>
      <p:pic>
        <p:nvPicPr>
          <p:cNvPr id="23" name="Picture 22">
            <a:extLst>
              <a:ext uri="{FF2B5EF4-FFF2-40B4-BE49-F238E27FC236}">
                <a16:creationId xmlns:a16="http://schemas.microsoft.com/office/drawing/2014/main" id="{6F7422C4-65AF-95BE-F6A7-82C9EF95CDBB}"/>
              </a:ext>
            </a:extLst>
          </p:cNvPr>
          <p:cNvPicPr>
            <a:picLocks noChangeAspect="1"/>
          </p:cNvPicPr>
          <p:nvPr/>
        </p:nvPicPr>
        <p:blipFill>
          <a:blip r:embed="rId4"/>
          <a:stretch>
            <a:fillRect/>
          </a:stretch>
        </p:blipFill>
        <p:spPr>
          <a:xfrm>
            <a:off x="4298789" y="1038721"/>
            <a:ext cx="3990696" cy="5226146"/>
          </a:xfrm>
          <a:prstGeom prst="rect">
            <a:avLst/>
          </a:prstGeom>
        </p:spPr>
      </p:pic>
      <p:sp>
        <p:nvSpPr>
          <p:cNvPr id="16" name="TextBox 15">
            <a:extLst>
              <a:ext uri="{FF2B5EF4-FFF2-40B4-BE49-F238E27FC236}">
                <a16:creationId xmlns:a16="http://schemas.microsoft.com/office/drawing/2014/main" id="{952FDE96-79D3-02D4-B983-18E34A3C1820}"/>
              </a:ext>
            </a:extLst>
          </p:cNvPr>
          <p:cNvSpPr txBox="1"/>
          <p:nvPr/>
        </p:nvSpPr>
        <p:spPr>
          <a:xfrm>
            <a:off x="4349680" y="4662852"/>
            <a:ext cx="3888914" cy="1323439"/>
          </a:xfrm>
          <a:prstGeom prst="rect">
            <a:avLst/>
          </a:prstGeom>
          <a:solidFill>
            <a:schemeClr val="accent4">
              <a:lumMod val="20000"/>
              <a:lumOff val="80000"/>
            </a:schemeClr>
          </a:solidFill>
        </p:spPr>
        <p:txBody>
          <a:bodyPr wrap="square">
            <a:spAutoFit/>
          </a:bodyPr>
          <a:lstStyle/>
          <a:p>
            <a:pPr algn="l"/>
            <a:r>
              <a:rPr lang="en-US" altLang="zh-TW" sz="2000" dirty="0">
                <a:solidFill>
                  <a:srgbClr val="333333"/>
                </a:solidFill>
                <a:latin typeface="Open Sans" panose="020B0606030504020204" pitchFamily="34" charset="0"/>
              </a:rPr>
              <a:t>20.</a:t>
            </a:r>
            <a:r>
              <a:rPr lang="zh-TW" altLang="en-US" sz="2000" dirty="0">
                <a:solidFill>
                  <a:srgbClr val="333333"/>
                </a:solidFill>
                <a:latin typeface="Open Sans" panose="020B0606030504020204" pitchFamily="34" charset="0"/>
              </a:rPr>
              <a:t> </a:t>
            </a:r>
            <a:r>
              <a:rPr lang="en-US" sz="2000" b="0" i="0" dirty="0">
                <a:solidFill>
                  <a:srgbClr val="333333"/>
                </a:solidFill>
                <a:effectLst/>
                <a:latin typeface="Open Sans" panose="020B0606030504020204" pitchFamily="34" charset="0"/>
              </a:rPr>
              <a:t>In the same text box, enter </a:t>
            </a:r>
            <a:r>
              <a:rPr lang="en-US" sz="2000" b="0" i="0" dirty="0">
                <a:solidFill>
                  <a:srgbClr val="C00000"/>
                </a:solidFill>
                <a:effectLst/>
                <a:latin typeface="Open Sans" panose="020B0606030504020204" pitchFamily="34" charset="0"/>
              </a:rPr>
              <a:t>https://*.</a:t>
            </a:r>
            <a:r>
              <a:rPr lang="en-US" sz="2000" b="0" i="0" dirty="0" err="1">
                <a:solidFill>
                  <a:srgbClr val="C00000"/>
                </a:solidFill>
                <a:effectLst/>
                <a:latin typeface="Open Sans" panose="020B0606030504020204" pitchFamily="34" charset="0"/>
              </a:rPr>
              <a:t>azure.com</a:t>
            </a:r>
            <a:r>
              <a:rPr lang="en-US" sz="2000" b="0" i="0" dirty="0">
                <a:solidFill>
                  <a:srgbClr val="333333"/>
                </a:solidFill>
                <a:effectLst/>
                <a:latin typeface="Open Sans" panose="020B0606030504020204" pitchFamily="34" charset="0"/>
              </a:rPr>
              <a:t>.</a:t>
            </a:r>
          </a:p>
          <a:p>
            <a:pPr algn="l"/>
            <a:r>
              <a:rPr lang="en-US" altLang="zh-TW" sz="2000" dirty="0">
                <a:solidFill>
                  <a:srgbClr val="333333"/>
                </a:solidFill>
                <a:latin typeface="Open Sans" panose="020B0606030504020204" pitchFamily="34" charset="0"/>
              </a:rPr>
              <a:t>21.</a:t>
            </a:r>
            <a:r>
              <a:rPr lang="zh-TW" altLang="en-US" sz="2000" dirty="0">
                <a:solidFill>
                  <a:srgbClr val="333333"/>
                </a:solidFill>
                <a:latin typeface="Open Sans" panose="020B0606030504020204" pitchFamily="34" charset="0"/>
              </a:rPr>
              <a:t> </a:t>
            </a: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Add</a:t>
            </a:r>
            <a:r>
              <a:rPr lang="en-US" sz="2000" b="0" i="0" dirty="0">
                <a:solidFill>
                  <a:srgbClr val="333333"/>
                </a:solidFill>
                <a:effectLst/>
                <a:latin typeface="Open Sans" panose="020B0606030504020204" pitchFamily="34" charset="0"/>
              </a:rPr>
              <a:t>.</a:t>
            </a:r>
          </a:p>
          <a:p>
            <a:pPr algn="l"/>
            <a:r>
              <a:rPr lang="en-US" altLang="zh-TW" sz="2000" dirty="0">
                <a:solidFill>
                  <a:srgbClr val="333333"/>
                </a:solidFill>
                <a:latin typeface="Open Sans" panose="020B0606030504020204" pitchFamily="34" charset="0"/>
              </a:rPr>
              <a:t>22.</a:t>
            </a:r>
            <a:r>
              <a:rPr lang="zh-TW" altLang="en-US" sz="2000" dirty="0">
                <a:solidFill>
                  <a:srgbClr val="333333"/>
                </a:solidFill>
                <a:latin typeface="Open Sans" panose="020B0606030504020204" pitchFamily="34" charset="0"/>
              </a:rPr>
              <a:t> </a:t>
            </a: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Close</a:t>
            </a:r>
            <a:endParaRPr lang="en-US" sz="2000" b="0" i="0" dirty="0">
              <a:solidFill>
                <a:srgbClr val="333333"/>
              </a:solidFill>
              <a:effectLst/>
              <a:latin typeface="Open Sans" panose="020B0606030504020204" pitchFamily="34" charset="0"/>
            </a:endParaRPr>
          </a:p>
        </p:txBody>
      </p:sp>
      <p:sp>
        <p:nvSpPr>
          <p:cNvPr id="18" name="TextBox 17">
            <a:extLst>
              <a:ext uri="{FF2B5EF4-FFF2-40B4-BE49-F238E27FC236}">
                <a16:creationId xmlns:a16="http://schemas.microsoft.com/office/drawing/2014/main" id="{5A206723-CA1F-BF13-CB75-596CA9EDBA9C}"/>
              </a:ext>
            </a:extLst>
          </p:cNvPr>
          <p:cNvSpPr txBox="1"/>
          <p:nvPr/>
        </p:nvSpPr>
        <p:spPr>
          <a:xfrm>
            <a:off x="161733" y="4662852"/>
            <a:ext cx="3808664" cy="1323439"/>
          </a:xfrm>
          <a:prstGeom prst="rect">
            <a:avLst/>
          </a:prstGeom>
          <a:solidFill>
            <a:schemeClr val="accent4">
              <a:lumMod val="20000"/>
              <a:lumOff val="80000"/>
            </a:schemeClr>
          </a:solidFill>
        </p:spPr>
        <p:txBody>
          <a:bodyPr wrap="square">
            <a:spAutoFit/>
          </a:bodyPr>
          <a:lstStyle/>
          <a:p>
            <a:pPr algn="l"/>
            <a:r>
              <a:rPr lang="en-US" altLang="zh-TW" sz="2000" b="0" i="0" dirty="0">
                <a:solidFill>
                  <a:srgbClr val="333333"/>
                </a:solidFill>
                <a:effectLst/>
                <a:latin typeface="Open Sans" panose="020B0606030504020204" pitchFamily="34" charset="0"/>
              </a:rPr>
              <a:t>18.</a:t>
            </a:r>
            <a:r>
              <a:rPr lang="zh-TW" altLang="en-US" sz="2000" b="0" i="0" dirty="0">
                <a:solidFill>
                  <a:srgbClr val="333333"/>
                </a:solidFill>
                <a:effectLst/>
                <a:latin typeface="Open Sans" panose="020B0606030504020204" pitchFamily="34" charset="0"/>
              </a:rPr>
              <a:t> </a:t>
            </a:r>
            <a:r>
              <a:rPr lang="en-US" sz="2000" b="0" i="0" dirty="0">
                <a:solidFill>
                  <a:srgbClr val="333333"/>
                </a:solidFill>
                <a:effectLst/>
                <a:latin typeface="Open Sans" panose="020B0606030504020204" pitchFamily="34" charset="0"/>
              </a:rPr>
              <a:t>In the text box labeled, "Add this website to the zone", enter </a:t>
            </a:r>
            <a:r>
              <a:rPr lang="en-US" sz="2000" b="0" i="0" dirty="0">
                <a:solidFill>
                  <a:srgbClr val="C00000"/>
                </a:solidFill>
                <a:effectLst/>
                <a:latin typeface="Open Sans" panose="020B0606030504020204" pitchFamily="34" charset="0"/>
              </a:rPr>
              <a:t>https://*.</a:t>
            </a:r>
            <a:r>
              <a:rPr lang="en-US" sz="2000" b="0" i="0" dirty="0" err="1">
                <a:solidFill>
                  <a:srgbClr val="C00000"/>
                </a:solidFill>
                <a:effectLst/>
                <a:latin typeface="Open Sans" panose="020B0606030504020204" pitchFamily="34" charset="0"/>
              </a:rPr>
              <a:t>microsoft.com</a:t>
            </a:r>
            <a:r>
              <a:rPr lang="en-US" sz="2000" b="0" i="0" dirty="0">
                <a:solidFill>
                  <a:srgbClr val="333333"/>
                </a:solidFill>
                <a:effectLst/>
                <a:latin typeface="Open Sans" panose="020B0606030504020204" pitchFamily="34" charset="0"/>
              </a:rPr>
              <a:t>.</a:t>
            </a:r>
          </a:p>
          <a:p>
            <a:pPr algn="l"/>
            <a:r>
              <a:rPr lang="en-US" altLang="zh-TW" sz="2000" dirty="0">
                <a:solidFill>
                  <a:srgbClr val="333333"/>
                </a:solidFill>
                <a:latin typeface="Open Sans" panose="020B0606030504020204" pitchFamily="34" charset="0"/>
              </a:rPr>
              <a:t>19.</a:t>
            </a:r>
            <a:r>
              <a:rPr lang="zh-TW" altLang="en-US" sz="2000" dirty="0">
                <a:solidFill>
                  <a:srgbClr val="333333"/>
                </a:solidFill>
                <a:latin typeface="Open Sans" panose="020B0606030504020204" pitchFamily="34" charset="0"/>
              </a:rPr>
              <a:t> </a:t>
            </a: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Add</a:t>
            </a:r>
            <a:r>
              <a:rPr lang="en-US" sz="2000" b="0" i="0" dirty="0">
                <a:solidFill>
                  <a:srgbClr val="333333"/>
                </a:solidFill>
                <a:effectLst/>
                <a:latin typeface="Open Sans" panose="020B0606030504020204" pitchFamily="34" charset="0"/>
              </a:rPr>
              <a:t>.</a:t>
            </a:r>
          </a:p>
        </p:txBody>
      </p:sp>
      <p:pic>
        <p:nvPicPr>
          <p:cNvPr id="20" name="Picture 19">
            <a:extLst>
              <a:ext uri="{FF2B5EF4-FFF2-40B4-BE49-F238E27FC236}">
                <a16:creationId xmlns:a16="http://schemas.microsoft.com/office/drawing/2014/main" id="{E3191D38-50A1-1AB2-5523-12AFEFAA4359}"/>
              </a:ext>
            </a:extLst>
          </p:cNvPr>
          <p:cNvPicPr>
            <a:picLocks noChangeAspect="1"/>
          </p:cNvPicPr>
          <p:nvPr/>
        </p:nvPicPr>
        <p:blipFill>
          <a:blip r:embed="rId5"/>
          <a:stretch>
            <a:fillRect/>
          </a:stretch>
        </p:blipFill>
        <p:spPr>
          <a:xfrm>
            <a:off x="8323724" y="1200084"/>
            <a:ext cx="3796772" cy="4987363"/>
          </a:xfrm>
          <a:prstGeom prst="rect">
            <a:avLst/>
          </a:prstGeom>
        </p:spPr>
      </p:pic>
      <p:sp>
        <p:nvSpPr>
          <p:cNvPr id="22" name="TextBox 21">
            <a:extLst>
              <a:ext uri="{FF2B5EF4-FFF2-40B4-BE49-F238E27FC236}">
                <a16:creationId xmlns:a16="http://schemas.microsoft.com/office/drawing/2014/main" id="{296203FE-BC99-51C2-ADA2-B664EF6E9FA7}"/>
              </a:ext>
            </a:extLst>
          </p:cNvPr>
          <p:cNvSpPr txBox="1"/>
          <p:nvPr/>
        </p:nvSpPr>
        <p:spPr>
          <a:xfrm>
            <a:off x="8277653" y="6207046"/>
            <a:ext cx="3888914" cy="400110"/>
          </a:xfrm>
          <a:prstGeom prst="rect">
            <a:avLst/>
          </a:prstGeom>
          <a:solidFill>
            <a:schemeClr val="accent4">
              <a:lumMod val="20000"/>
              <a:lumOff val="80000"/>
            </a:schemeClr>
          </a:solidFill>
        </p:spPr>
        <p:txBody>
          <a:bodyPr wrap="square">
            <a:spAutoFit/>
          </a:bodyPr>
          <a:lstStyle/>
          <a:p>
            <a:pPr algn="l"/>
            <a:r>
              <a:rPr lang="en-US" altLang="zh-TW" sz="2000" b="0" i="0" dirty="0">
                <a:solidFill>
                  <a:srgbClr val="333333"/>
                </a:solidFill>
                <a:effectLst/>
                <a:latin typeface="Open Sans" panose="020B0606030504020204" pitchFamily="34" charset="0"/>
              </a:rPr>
              <a:t>23.</a:t>
            </a:r>
            <a:r>
              <a:rPr lang="zh-TW" altLang="en-US" sz="2000" b="0" i="0" dirty="0">
                <a:solidFill>
                  <a:srgbClr val="333333"/>
                </a:solidFill>
                <a:effectLst/>
                <a:latin typeface="Open Sans" panose="020B0606030504020204" pitchFamily="34" charset="0"/>
              </a:rPr>
              <a:t> </a:t>
            </a: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Ok</a:t>
            </a:r>
            <a:r>
              <a:rPr lang="en-US" sz="2000" b="0" i="0" dirty="0">
                <a:solidFill>
                  <a:srgbClr val="333333"/>
                </a:solidFill>
                <a:effectLst/>
                <a:latin typeface="Open Sans" panose="020B0606030504020204" pitchFamily="34" charset="0"/>
              </a:rPr>
              <a:t>.</a:t>
            </a:r>
          </a:p>
        </p:txBody>
      </p:sp>
      <p:sp>
        <p:nvSpPr>
          <p:cNvPr id="24" name="Oval 23">
            <a:extLst>
              <a:ext uri="{FF2B5EF4-FFF2-40B4-BE49-F238E27FC236}">
                <a16:creationId xmlns:a16="http://schemas.microsoft.com/office/drawing/2014/main" id="{6B2E92A3-27DB-CD20-6A09-768EAD66F0F0}"/>
              </a:ext>
            </a:extLst>
          </p:cNvPr>
          <p:cNvSpPr/>
          <p:nvPr/>
        </p:nvSpPr>
        <p:spPr>
          <a:xfrm>
            <a:off x="2066065" y="2111195"/>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r>
              <a:rPr lang="en-US" altLang="zh-TW" sz="2400" b="1" dirty="0"/>
              <a:t>8</a:t>
            </a:r>
            <a:endParaRPr lang="en-US" sz="2400" b="1" dirty="0"/>
          </a:p>
        </p:txBody>
      </p:sp>
      <p:sp>
        <p:nvSpPr>
          <p:cNvPr id="26" name="Rounded Rectangle 25">
            <a:extLst>
              <a:ext uri="{FF2B5EF4-FFF2-40B4-BE49-F238E27FC236}">
                <a16:creationId xmlns:a16="http://schemas.microsoft.com/office/drawing/2014/main" id="{7371BE0B-A435-D6B3-FF69-B7140CAD194A}"/>
              </a:ext>
            </a:extLst>
          </p:cNvPr>
          <p:cNvSpPr/>
          <p:nvPr/>
        </p:nvSpPr>
        <p:spPr>
          <a:xfrm>
            <a:off x="7206066" y="2501165"/>
            <a:ext cx="754592" cy="24203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F3C10BDB-0802-DF30-06E6-09195C2D8AEF}"/>
              </a:ext>
            </a:extLst>
          </p:cNvPr>
          <p:cNvSpPr/>
          <p:nvPr/>
        </p:nvSpPr>
        <p:spPr>
          <a:xfrm>
            <a:off x="4476043" y="2514611"/>
            <a:ext cx="2610557" cy="22859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a:extLst>
              <a:ext uri="{FF2B5EF4-FFF2-40B4-BE49-F238E27FC236}">
                <a16:creationId xmlns:a16="http://schemas.microsoft.com/office/drawing/2014/main" id="{DDF6B150-37B9-96C7-3BF6-FB1CECCCC4A4}"/>
              </a:ext>
            </a:extLst>
          </p:cNvPr>
          <p:cNvSpPr/>
          <p:nvPr/>
        </p:nvSpPr>
        <p:spPr>
          <a:xfrm>
            <a:off x="3092174" y="2532379"/>
            <a:ext cx="754592" cy="24203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28">
            <a:extLst>
              <a:ext uri="{FF2B5EF4-FFF2-40B4-BE49-F238E27FC236}">
                <a16:creationId xmlns:a16="http://schemas.microsoft.com/office/drawing/2014/main" id="{41F6039B-A1E1-EB11-2A17-CA04F3E8D862}"/>
              </a:ext>
            </a:extLst>
          </p:cNvPr>
          <p:cNvSpPr/>
          <p:nvPr/>
        </p:nvSpPr>
        <p:spPr>
          <a:xfrm>
            <a:off x="362151" y="2545825"/>
            <a:ext cx="2610557" cy="22859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A96BAD5-9A97-1A4C-C812-44EE93D71F4B}"/>
              </a:ext>
            </a:extLst>
          </p:cNvPr>
          <p:cNvSpPr/>
          <p:nvPr/>
        </p:nvSpPr>
        <p:spPr>
          <a:xfrm>
            <a:off x="3240870" y="2088625"/>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a:t>
            </a:r>
            <a:r>
              <a:rPr lang="en-US" altLang="zh-TW" sz="2400" b="1" dirty="0"/>
              <a:t>9</a:t>
            </a:r>
            <a:endParaRPr lang="en-US" sz="2400" b="1" dirty="0"/>
          </a:p>
        </p:txBody>
      </p:sp>
      <p:sp>
        <p:nvSpPr>
          <p:cNvPr id="31" name="Oval 30">
            <a:extLst>
              <a:ext uri="{FF2B5EF4-FFF2-40B4-BE49-F238E27FC236}">
                <a16:creationId xmlns:a16="http://schemas.microsoft.com/office/drawing/2014/main" id="{FB677617-EF6B-EF3D-005F-AF09C9FCCCD1}"/>
              </a:ext>
            </a:extLst>
          </p:cNvPr>
          <p:cNvSpPr/>
          <p:nvPr/>
        </p:nvSpPr>
        <p:spPr>
          <a:xfrm>
            <a:off x="6234491" y="207998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20</a:t>
            </a:r>
            <a:endParaRPr lang="en-US" sz="2400" b="1" dirty="0"/>
          </a:p>
        </p:txBody>
      </p:sp>
      <p:sp>
        <p:nvSpPr>
          <p:cNvPr id="32" name="Oval 31">
            <a:extLst>
              <a:ext uri="{FF2B5EF4-FFF2-40B4-BE49-F238E27FC236}">
                <a16:creationId xmlns:a16="http://schemas.microsoft.com/office/drawing/2014/main" id="{38062152-443F-43F0-3167-79BF5E7A607D}"/>
              </a:ext>
            </a:extLst>
          </p:cNvPr>
          <p:cNvSpPr/>
          <p:nvPr/>
        </p:nvSpPr>
        <p:spPr>
          <a:xfrm>
            <a:off x="7409296" y="205741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21</a:t>
            </a:r>
            <a:endParaRPr lang="en-US" sz="2400" b="1" dirty="0"/>
          </a:p>
        </p:txBody>
      </p:sp>
      <p:sp>
        <p:nvSpPr>
          <p:cNvPr id="33" name="Oval 32">
            <a:extLst>
              <a:ext uri="{FF2B5EF4-FFF2-40B4-BE49-F238E27FC236}">
                <a16:creationId xmlns:a16="http://schemas.microsoft.com/office/drawing/2014/main" id="{924066CE-0436-2E1A-6F58-022097627570}"/>
              </a:ext>
            </a:extLst>
          </p:cNvPr>
          <p:cNvSpPr/>
          <p:nvPr/>
        </p:nvSpPr>
        <p:spPr>
          <a:xfrm>
            <a:off x="7409296" y="381173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22</a:t>
            </a:r>
            <a:endParaRPr lang="en-US" sz="2400" b="1" dirty="0"/>
          </a:p>
        </p:txBody>
      </p:sp>
      <p:sp>
        <p:nvSpPr>
          <p:cNvPr id="34" name="Rounded Rectangle 33">
            <a:extLst>
              <a:ext uri="{FF2B5EF4-FFF2-40B4-BE49-F238E27FC236}">
                <a16:creationId xmlns:a16="http://schemas.microsoft.com/office/drawing/2014/main" id="{D23B611A-6CAB-3477-345B-7FF17C68EFDE}"/>
              </a:ext>
            </a:extLst>
          </p:cNvPr>
          <p:cNvSpPr/>
          <p:nvPr/>
        </p:nvSpPr>
        <p:spPr>
          <a:xfrm>
            <a:off x="7206066" y="4308112"/>
            <a:ext cx="754592" cy="24203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8FF4EC5-71F4-138D-C726-77F22925EF36}"/>
              </a:ext>
            </a:extLst>
          </p:cNvPr>
          <p:cNvSpPr/>
          <p:nvPr/>
        </p:nvSpPr>
        <p:spPr>
          <a:xfrm>
            <a:off x="10062951" y="5425188"/>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23</a:t>
            </a:r>
            <a:endParaRPr lang="en-US" sz="2400" b="1" dirty="0"/>
          </a:p>
        </p:txBody>
      </p:sp>
      <p:sp>
        <p:nvSpPr>
          <p:cNvPr id="36" name="Rounded Rectangle 35">
            <a:extLst>
              <a:ext uri="{FF2B5EF4-FFF2-40B4-BE49-F238E27FC236}">
                <a16:creationId xmlns:a16="http://schemas.microsoft.com/office/drawing/2014/main" id="{C5A247AB-CF5E-48E0-5191-714A28E6A60B}"/>
              </a:ext>
            </a:extLst>
          </p:cNvPr>
          <p:cNvSpPr/>
          <p:nvPr/>
        </p:nvSpPr>
        <p:spPr>
          <a:xfrm>
            <a:off x="9859721" y="5921561"/>
            <a:ext cx="754592" cy="242036"/>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4248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6DC64318-CAE2-6B56-50C0-9EE1968DE037}"/>
              </a:ext>
            </a:extLst>
          </p:cNvPr>
          <p:cNvSpPr txBox="1"/>
          <p:nvPr/>
        </p:nvSpPr>
        <p:spPr>
          <a:xfrm>
            <a:off x="484908" y="1419616"/>
            <a:ext cx="11509867" cy="3139321"/>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C00000"/>
                </a:solidFill>
                <a:effectLst/>
                <a:latin typeface="Open Sans" panose="020B0606030504020204" pitchFamily="34" charset="0"/>
              </a:rPr>
              <a:t>Download SQL Server Management Studio</a:t>
            </a:r>
          </a:p>
          <a:p>
            <a:pPr algn="l">
              <a:spcAft>
                <a:spcPts val="1200"/>
              </a:spcAft>
              <a:buFont typeface="+mj-lt"/>
              <a:buAutoNum type="arabicPeriod" startAt="24"/>
            </a:pPr>
            <a:r>
              <a:rPr lang="en-US" sz="2400" b="0" i="0" dirty="0">
                <a:solidFill>
                  <a:srgbClr val="333333"/>
                </a:solidFill>
                <a:effectLst/>
                <a:latin typeface="Open Sans" panose="020B0606030504020204" pitchFamily="34" charset="0"/>
              </a:rPr>
              <a:t>In the </a:t>
            </a:r>
            <a:r>
              <a:rPr lang="en-US" sz="2400" b="0" i="0" dirty="0" err="1">
                <a:solidFill>
                  <a:srgbClr val="333333"/>
                </a:solidFill>
                <a:effectLst/>
                <a:latin typeface="Open Sans" panose="020B0606030504020204" pitchFamily="34" charset="0"/>
              </a:rPr>
              <a:t>ie</a:t>
            </a:r>
            <a:r>
              <a:rPr lang="en-US" sz="2400" b="0" i="0" dirty="0">
                <a:solidFill>
                  <a:srgbClr val="333333"/>
                </a:solidFill>
                <a:effectLst/>
                <a:latin typeface="Open Sans" panose="020B0606030504020204" pitchFamily="34" charset="0"/>
              </a:rPr>
              <a:t> window, enter the following URL: </a:t>
            </a:r>
            <a:r>
              <a:rPr lang="en-US" sz="2400" b="0" i="0" dirty="0">
                <a:solidFill>
                  <a:srgbClr val="C00000"/>
                </a:solidFill>
                <a:effectLst/>
                <a:latin typeface="Open Sans" panose="020B0606030504020204" pitchFamily="34" charset="0"/>
              </a:rPr>
              <a:t>https://</a:t>
            </a:r>
            <a:r>
              <a:rPr lang="en-US" sz="2400" b="0" i="0" dirty="0" err="1">
                <a:solidFill>
                  <a:srgbClr val="C00000"/>
                </a:solidFill>
                <a:effectLst/>
                <a:latin typeface="Open Sans" panose="020B0606030504020204" pitchFamily="34" charset="0"/>
              </a:rPr>
              <a:t>aka.ms</a:t>
            </a:r>
            <a:r>
              <a:rPr lang="en-US" sz="2400" b="0" i="0" dirty="0">
                <a:solidFill>
                  <a:srgbClr val="C00000"/>
                </a:solidFill>
                <a:effectLst/>
                <a:latin typeface="Open Sans" panose="020B0606030504020204" pitchFamily="34" charset="0"/>
              </a:rPr>
              <a:t>/</a:t>
            </a:r>
            <a:r>
              <a:rPr lang="en-US" sz="2400" b="0" i="0" dirty="0" err="1">
                <a:solidFill>
                  <a:srgbClr val="C00000"/>
                </a:solidFill>
                <a:effectLst/>
                <a:latin typeface="Open Sans" panose="020B0606030504020204" pitchFamily="34" charset="0"/>
              </a:rPr>
              <a:t>ssmsfullsetup</a:t>
            </a:r>
            <a:r>
              <a:rPr lang="en-US" sz="2400" b="0" i="0" dirty="0">
                <a:solidFill>
                  <a:srgbClr val="C00000"/>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and press enter.</a:t>
            </a:r>
          </a:p>
          <a:p>
            <a:pPr algn="l">
              <a:spcAft>
                <a:spcPts val="1200"/>
              </a:spcAft>
              <a:buFont typeface="+mj-lt"/>
              <a:buAutoNum type="arabicPeriod" startAt="24"/>
            </a:pPr>
            <a:r>
              <a:rPr lang="en-US" sz="2400" b="0" i="0" dirty="0">
                <a:solidFill>
                  <a:srgbClr val="333333"/>
                </a:solidFill>
                <a:effectLst/>
                <a:latin typeface="Open Sans" panose="020B0606030504020204" pitchFamily="34" charset="0"/>
              </a:rPr>
              <a:t>If you are prompted with pop-up windows, choose accept and close the windows.</a:t>
            </a:r>
          </a:p>
          <a:p>
            <a:pPr algn="l">
              <a:spcAft>
                <a:spcPts val="1200"/>
              </a:spcAft>
              <a:buFont typeface="+mj-lt"/>
              <a:buAutoNum type="arabicPeriod" startAt="24"/>
            </a:pPr>
            <a:r>
              <a:rPr lang="en-US" sz="2400" b="0" i="0" dirty="0">
                <a:solidFill>
                  <a:srgbClr val="333333"/>
                </a:solidFill>
                <a:effectLst/>
                <a:latin typeface="Open Sans" panose="020B0606030504020204" pitchFamily="34" charset="0"/>
              </a:rPr>
              <a:t>You will see a warning at the bottom of the browser window similar to - </a:t>
            </a:r>
            <a:r>
              <a:rPr lang="en-US" sz="2400" b="0" i="1" dirty="0">
                <a:solidFill>
                  <a:srgbClr val="333333"/>
                </a:solidFill>
                <a:effectLst/>
                <a:latin typeface="Open Sans" panose="020B0606030504020204" pitchFamily="34" charset="0"/>
              </a:rPr>
              <a:t>This type of file could harm your computer</a:t>
            </a:r>
            <a:r>
              <a:rPr lang="en-US" sz="2400" b="0" i="0" dirty="0">
                <a:solidFill>
                  <a:srgbClr val="333333"/>
                </a:solidFill>
                <a:effectLst/>
                <a:latin typeface="Open Sans" panose="020B0606030504020204" pitchFamily="34" charset="0"/>
              </a:rPr>
              <a:t>. Choose </a:t>
            </a:r>
            <a:r>
              <a:rPr lang="en-US" sz="2400" b="1" i="0" dirty="0">
                <a:solidFill>
                  <a:srgbClr val="333333"/>
                </a:solidFill>
                <a:effectLst/>
                <a:latin typeface="Open Sans" panose="020B0606030504020204" pitchFamily="34" charset="0"/>
              </a:rPr>
              <a:t>Save</a:t>
            </a:r>
            <a:r>
              <a:rPr lang="en-US" sz="2400" b="0" i="0" dirty="0">
                <a:solidFill>
                  <a:srgbClr val="333333"/>
                </a:solidFill>
                <a:effectLst/>
                <a:latin typeface="Open Sans" panose="020B0606030504020204" pitchFamily="34" charset="0"/>
              </a:rPr>
              <a:t> to download the file.</a:t>
            </a:r>
          </a:p>
        </p:txBody>
      </p:sp>
    </p:spTree>
    <p:extLst>
      <p:ext uri="{BB962C8B-B14F-4D97-AF65-F5344CB8AC3E}">
        <p14:creationId xmlns:p14="http://schemas.microsoft.com/office/powerpoint/2010/main" val="8794324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16D05B9D-8021-AFC5-7D7E-2DE14E452E91}"/>
              </a:ext>
            </a:extLst>
          </p:cNvPr>
          <p:cNvPicPr>
            <a:picLocks noChangeAspect="1"/>
          </p:cNvPicPr>
          <p:nvPr/>
        </p:nvPicPr>
        <p:blipFill>
          <a:blip r:embed="rId3"/>
          <a:stretch>
            <a:fillRect/>
          </a:stretch>
        </p:blipFill>
        <p:spPr>
          <a:xfrm>
            <a:off x="1342396" y="803246"/>
            <a:ext cx="9101978" cy="5758998"/>
          </a:xfrm>
          <a:prstGeom prst="rect">
            <a:avLst/>
          </a:prstGeom>
        </p:spPr>
      </p:pic>
      <p:sp>
        <p:nvSpPr>
          <p:cNvPr id="14" name="TextBox 13">
            <a:extLst>
              <a:ext uri="{FF2B5EF4-FFF2-40B4-BE49-F238E27FC236}">
                <a16:creationId xmlns:a16="http://schemas.microsoft.com/office/drawing/2014/main" id="{B920FBC0-80D0-7C2E-FE79-C0FC619A2CFC}"/>
              </a:ext>
            </a:extLst>
          </p:cNvPr>
          <p:cNvSpPr txBox="1"/>
          <p:nvPr/>
        </p:nvSpPr>
        <p:spPr>
          <a:xfrm>
            <a:off x="1747626" y="3759653"/>
            <a:ext cx="7969216" cy="1354217"/>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C00000"/>
                </a:solidFill>
                <a:effectLst/>
                <a:latin typeface="Open Sans" panose="020B0606030504020204" pitchFamily="34" charset="0"/>
              </a:rPr>
              <a:t>Download SQL Server Management Studio</a:t>
            </a:r>
          </a:p>
          <a:p>
            <a:pPr algn="l">
              <a:spcAft>
                <a:spcPts val="1200"/>
              </a:spcAft>
              <a:buFont typeface="+mj-lt"/>
              <a:buAutoNum type="arabicPeriod" startAt="24"/>
            </a:pPr>
            <a:r>
              <a:rPr lang="en-US" sz="2400" b="0" i="0" dirty="0">
                <a:solidFill>
                  <a:srgbClr val="333333"/>
                </a:solidFill>
                <a:effectLst/>
                <a:latin typeface="Open Sans" panose="020B0606030504020204" pitchFamily="34" charset="0"/>
              </a:rPr>
              <a:t>In the </a:t>
            </a:r>
            <a:r>
              <a:rPr lang="en-US" sz="2400" b="0" i="0" dirty="0" err="1">
                <a:solidFill>
                  <a:srgbClr val="333333"/>
                </a:solidFill>
                <a:effectLst/>
                <a:latin typeface="Open Sans" panose="020B0606030504020204" pitchFamily="34" charset="0"/>
              </a:rPr>
              <a:t>ie</a:t>
            </a:r>
            <a:r>
              <a:rPr lang="en-US" sz="2400" b="0" i="0" dirty="0">
                <a:solidFill>
                  <a:srgbClr val="333333"/>
                </a:solidFill>
                <a:effectLst/>
                <a:latin typeface="Open Sans" panose="020B0606030504020204" pitchFamily="34" charset="0"/>
              </a:rPr>
              <a:t> window, enter the following URL: </a:t>
            </a:r>
            <a:r>
              <a:rPr lang="en-US" sz="2400" b="0" i="0" dirty="0">
                <a:solidFill>
                  <a:srgbClr val="C00000"/>
                </a:solidFill>
                <a:effectLst/>
                <a:latin typeface="Open Sans" panose="020B0606030504020204" pitchFamily="34" charset="0"/>
              </a:rPr>
              <a:t>https://</a:t>
            </a:r>
            <a:r>
              <a:rPr lang="en-US" sz="2400" b="0" i="0" dirty="0" err="1">
                <a:solidFill>
                  <a:srgbClr val="C00000"/>
                </a:solidFill>
                <a:effectLst/>
                <a:latin typeface="Open Sans" panose="020B0606030504020204" pitchFamily="34" charset="0"/>
              </a:rPr>
              <a:t>aka.ms</a:t>
            </a:r>
            <a:r>
              <a:rPr lang="en-US" sz="2400" b="0" i="0" dirty="0">
                <a:solidFill>
                  <a:srgbClr val="C00000"/>
                </a:solidFill>
                <a:effectLst/>
                <a:latin typeface="Open Sans" panose="020B0606030504020204" pitchFamily="34" charset="0"/>
              </a:rPr>
              <a:t>/</a:t>
            </a:r>
            <a:r>
              <a:rPr lang="en-US" sz="2400" b="0" i="0" dirty="0" err="1">
                <a:solidFill>
                  <a:srgbClr val="C00000"/>
                </a:solidFill>
                <a:effectLst/>
                <a:latin typeface="Open Sans" panose="020B0606030504020204" pitchFamily="34" charset="0"/>
              </a:rPr>
              <a:t>ssmsfullsetup</a:t>
            </a:r>
            <a:r>
              <a:rPr lang="en-US" sz="2400" b="0" i="0" dirty="0">
                <a:solidFill>
                  <a:srgbClr val="C00000"/>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and press enter.</a:t>
            </a:r>
          </a:p>
        </p:txBody>
      </p:sp>
      <p:sp>
        <p:nvSpPr>
          <p:cNvPr id="8" name="Oval 7">
            <a:extLst>
              <a:ext uri="{FF2B5EF4-FFF2-40B4-BE49-F238E27FC236}">
                <a16:creationId xmlns:a16="http://schemas.microsoft.com/office/drawing/2014/main" id="{C7989296-A999-DA18-4957-2C3C9BA61BB9}"/>
              </a:ext>
            </a:extLst>
          </p:cNvPr>
          <p:cNvSpPr/>
          <p:nvPr/>
        </p:nvSpPr>
        <p:spPr>
          <a:xfrm>
            <a:off x="1804933" y="528005"/>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24</a:t>
            </a:r>
            <a:endParaRPr lang="en-US" sz="2400" b="1" dirty="0"/>
          </a:p>
        </p:txBody>
      </p:sp>
      <p:sp>
        <p:nvSpPr>
          <p:cNvPr id="10" name="Rounded Rectangle 9">
            <a:extLst>
              <a:ext uri="{FF2B5EF4-FFF2-40B4-BE49-F238E27FC236}">
                <a16:creationId xmlns:a16="http://schemas.microsoft.com/office/drawing/2014/main" id="{3E0F7469-7493-F191-3750-D2EA1D0F4599}"/>
              </a:ext>
            </a:extLst>
          </p:cNvPr>
          <p:cNvSpPr/>
          <p:nvPr/>
        </p:nvSpPr>
        <p:spPr>
          <a:xfrm>
            <a:off x="2033533" y="985205"/>
            <a:ext cx="4609314"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9950E3F-79FC-FD7C-92F5-51B56617995B}"/>
              </a:ext>
            </a:extLst>
          </p:cNvPr>
          <p:cNvSpPr txBox="1"/>
          <p:nvPr/>
        </p:nvSpPr>
        <p:spPr>
          <a:xfrm>
            <a:off x="2467412" y="1313244"/>
            <a:ext cx="4404035" cy="430887"/>
          </a:xfrm>
          <a:prstGeom prst="rect">
            <a:avLst/>
          </a:prstGeom>
          <a:noFill/>
        </p:spPr>
        <p:txBody>
          <a:bodyPr wrap="square">
            <a:spAutoFit/>
          </a:bodyPr>
          <a:lstStyle/>
          <a:p>
            <a:r>
              <a:rPr lang="en-US" sz="2200" b="0" i="0" dirty="0">
                <a:solidFill>
                  <a:srgbClr val="C00000"/>
                </a:solidFill>
                <a:effectLst/>
                <a:latin typeface="Open Sans" panose="020B0606030504020204" pitchFamily="34" charset="0"/>
              </a:rPr>
              <a:t>https://</a:t>
            </a:r>
            <a:r>
              <a:rPr lang="en-US" sz="2200" b="0" i="0" dirty="0" err="1">
                <a:solidFill>
                  <a:srgbClr val="C00000"/>
                </a:solidFill>
                <a:effectLst/>
                <a:latin typeface="Open Sans" panose="020B0606030504020204" pitchFamily="34" charset="0"/>
              </a:rPr>
              <a:t>aka.ms</a:t>
            </a:r>
            <a:r>
              <a:rPr lang="en-US" sz="2200" b="0" i="0" dirty="0">
                <a:solidFill>
                  <a:srgbClr val="C00000"/>
                </a:solidFill>
                <a:effectLst/>
                <a:latin typeface="Open Sans" panose="020B0606030504020204" pitchFamily="34" charset="0"/>
              </a:rPr>
              <a:t>/</a:t>
            </a:r>
            <a:r>
              <a:rPr lang="en-US" sz="2200" b="0" i="0" dirty="0" err="1">
                <a:solidFill>
                  <a:srgbClr val="C00000"/>
                </a:solidFill>
                <a:effectLst/>
                <a:latin typeface="Open Sans" panose="020B0606030504020204" pitchFamily="34" charset="0"/>
              </a:rPr>
              <a:t>ssmsfullsetup</a:t>
            </a:r>
            <a:endParaRPr lang="en-US" sz="2200" dirty="0"/>
          </a:p>
        </p:txBody>
      </p:sp>
    </p:spTree>
    <p:extLst>
      <p:ext uri="{BB962C8B-B14F-4D97-AF65-F5344CB8AC3E}">
        <p14:creationId xmlns:p14="http://schemas.microsoft.com/office/powerpoint/2010/main" val="3865476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9" name="Picture 8">
            <a:extLst>
              <a:ext uri="{FF2B5EF4-FFF2-40B4-BE49-F238E27FC236}">
                <a16:creationId xmlns:a16="http://schemas.microsoft.com/office/drawing/2014/main" id="{CFA88CF3-8963-23B4-8163-91E8847B9772}"/>
              </a:ext>
            </a:extLst>
          </p:cNvPr>
          <p:cNvPicPr>
            <a:picLocks noChangeAspect="1"/>
          </p:cNvPicPr>
          <p:nvPr/>
        </p:nvPicPr>
        <p:blipFill>
          <a:blip r:embed="rId3"/>
          <a:stretch>
            <a:fillRect/>
          </a:stretch>
        </p:blipFill>
        <p:spPr>
          <a:xfrm>
            <a:off x="1442772" y="760634"/>
            <a:ext cx="8996023" cy="5706943"/>
          </a:xfrm>
          <a:prstGeom prst="rect">
            <a:avLst/>
          </a:prstGeom>
        </p:spPr>
      </p:pic>
      <p:sp>
        <p:nvSpPr>
          <p:cNvPr id="8" name="TextBox 7">
            <a:extLst>
              <a:ext uri="{FF2B5EF4-FFF2-40B4-BE49-F238E27FC236}">
                <a16:creationId xmlns:a16="http://schemas.microsoft.com/office/drawing/2014/main" id="{F0AE0757-AD39-223A-E14D-7A3D06835F77}"/>
              </a:ext>
            </a:extLst>
          </p:cNvPr>
          <p:cNvSpPr txBox="1"/>
          <p:nvPr/>
        </p:nvSpPr>
        <p:spPr>
          <a:xfrm>
            <a:off x="484909" y="4838695"/>
            <a:ext cx="11509867" cy="1723549"/>
          </a:xfrm>
          <a:prstGeom prst="rect">
            <a:avLst/>
          </a:prstGeom>
          <a:solidFill>
            <a:schemeClr val="accent4">
              <a:lumMod val="20000"/>
              <a:lumOff val="80000"/>
            </a:schemeClr>
          </a:solidFill>
        </p:spPr>
        <p:txBody>
          <a:bodyPr wrap="square">
            <a:spAutoFit/>
          </a:bodyPr>
          <a:lstStyle/>
          <a:p>
            <a:pPr algn="l">
              <a:spcAft>
                <a:spcPts val="1200"/>
              </a:spcAft>
            </a:pPr>
            <a:r>
              <a:rPr lang="en-US" altLang="zh-TW" sz="2400" b="0" i="0" dirty="0">
                <a:solidFill>
                  <a:srgbClr val="333333"/>
                </a:solidFill>
                <a:effectLst/>
                <a:latin typeface="Open Sans" panose="020B0606030504020204" pitchFamily="34" charset="0"/>
              </a:rPr>
              <a:t>25.</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If you are prompted with pop-up windows, choose accept and close the windows.</a:t>
            </a:r>
          </a:p>
          <a:p>
            <a:pPr algn="l">
              <a:spcAft>
                <a:spcPts val="1200"/>
              </a:spcAft>
            </a:pPr>
            <a:r>
              <a:rPr lang="en-US" altLang="zh-TW" sz="2400" b="0" i="0" dirty="0">
                <a:solidFill>
                  <a:srgbClr val="333333"/>
                </a:solidFill>
                <a:effectLst/>
                <a:latin typeface="Open Sans" panose="020B0606030504020204" pitchFamily="34" charset="0"/>
              </a:rPr>
              <a:t>26.</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You will see a warning at the bottom of the browser window similar to - </a:t>
            </a:r>
            <a:r>
              <a:rPr lang="en-US" sz="2400" b="0" i="1" dirty="0">
                <a:solidFill>
                  <a:srgbClr val="333333"/>
                </a:solidFill>
                <a:effectLst/>
                <a:latin typeface="Open Sans" panose="020B0606030504020204" pitchFamily="34" charset="0"/>
              </a:rPr>
              <a:t>This type of file could harm your computer</a:t>
            </a:r>
            <a:r>
              <a:rPr lang="en-US" sz="2400" b="0" i="0" dirty="0">
                <a:solidFill>
                  <a:srgbClr val="333333"/>
                </a:solidFill>
                <a:effectLst/>
                <a:latin typeface="Open Sans" panose="020B0606030504020204" pitchFamily="34" charset="0"/>
              </a:rPr>
              <a:t>. Choose </a:t>
            </a:r>
            <a:r>
              <a:rPr lang="en-US" sz="2400" b="1" i="0" dirty="0">
                <a:solidFill>
                  <a:srgbClr val="333333"/>
                </a:solidFill>
                <a:effectLst/>
                <a:latin typeface="Open Sans" panose="020B0606030504020204" pitchFamily="34" charset="0"/>
              </a:rPr>
              <a:t>Save</a:t>
            </a:r>
            <a:r>
              <a:rPr lang="en-US" sz="2400" b="0" i="0" dirty="0">
                <a:solidFill>
                  <a:srgbClr val="333333"/>
                </a:solidFill>
                <a:effectLst/>
                <a:latin typeface="Open Sans" panose="020B0606030504020204" pitchFamily="34" charset="0"/>
              </a:rPr>
              <a:t> to download the file.</a:t>
            </a:r>
          </a:p>
        </p:txBody>
      </p:sp>
      <p:sp>
        <p:nvSpPr>
          <p:cNvPr id="7" name="Oval 6">
            <a:extLst>
              <a:ext uri="{FF2B5EF4-FFF2-40B4-BE49-F238E27FC236}">
                <a16:creationId xmlns:a16="http://schemas.microsoft.com/office/drawing/2014/main" id="{F5524CBD-A170-4D8A-6E7C-CE62FE5441B5}"/>
              </a:ext>
            </a:extLst>
          </p:cNvPr>
          <p:cNvSpPr/>
          <p:nvPr/>
        </p:nvSpPr>
        <p:spPr>
          <a:xfrm>
            <a:off x="6750424" y="4432640"/>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25</a:t>
            </a:r>
            <a:endParaRPr lang="en-US" sz="2400" b="1" dirty="0"/>
          </a:p>
        </p:txBody>
      </p:sp>
      <p:sp>
        <p:nvSpPr>
          <p:cNvPr id="10" name="Rounded Rectangle 9">
            <a:extLst>
              <a:ext uri="{FF2B5EF4-FFF2-40B4-BE49-F238E27FC236}">
                <a16:creationId xmlns:a16="http://schemas.microsoft.com/office/drawing/2014/main" id="{EFEC0E62-33F2-1721-ACA1-20803C957C3D}"/>
              </a:ext>
            </a:extLst>
          </p:cNvPr>
          <p:cNvSpPr/>
          <p:nvPr/>
        </p:nvSpPr>
        <p:spPr>
          <a:xfrm>
            <a:off x="7207624" y="4483785"/>
            <a:ext cx="875074"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1843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3" name="Picture 12">
            <a:extLst>
              <a:ext uri="{FF2B5EF4-FFF2-40B4-BE49-F238E27FC236}">
                <a16:creationId xmlns:a16="http://schemas.microsoft.com/office/drawing/2014/main" id="{27B71C3C-3064-75D8-2CEC-6A999CD1165F}"/>
              </a:ext>
            </a:extLst>
          </p:cNvPr>
          <p:cNvPicPr>
            <a:picLocks noChangeAspect="1"/>
          </p:cNvPicPr>
          <p:nvPr/>
        </p:nvPicPr>
        <p:blipFill>
          <a:blip r:embed="rId3"/>
          <a:stretch>
            <a:fillRect/>
          </a:stretch>
        </p:blipFill>
        <p:spPr>
          <a:xfrm>
            <a:off x="1696296" y="868211"/>
            <a:ext cx="8799405" cy="5620512"/>
          </a:xfrm>
          <a:prstGeom prst="rect">
            <a:avLst/>
          </a:prstGeom>
        </p:spPr>
      </p:pic>
      <p:sp>
        <p:nvSpPr>
          <p:cNvPr id="12" name="TextBox 11">
            <a:extLst>
              <a:ext uri="{FF2B5EF4-FFF2-40B4-BE49-F238E27FC236}">
                <a16:creationId xmlns:a16="http://schemas.microsoft.com/office/drawing/2014/main" id="{3E1047B5-4A83-AFCC-8F0D-F6C22E687A13}"/>
              </a:ext>
            </a:extLst>
          </p:cNvPr>
          <p:cNvSpPr txBox="1"/>
          <p:nvPr/>
        </p:nvSpPr>
        <p:spPr>
          <a:xfrm>
            <a:off x="484909" y="4838695"/>
            <a:ext cx="11222181" cy="830997"/>
          </a:xfrm>
          <a:prstGeom prst="rect">
            <a:avLst/>
          </a:prstGeom>
          <a:solidFill>
            <a:schemeClr val="accent4">
              <a:lumMod val="20000"/>
              <a:lumOff val="80000"/>
            </a:schemeClr>
          </a:solidFill>
        </p:spPr>
        <p:txBody>
          <a:bodyPr wrap="square">
            <a:spAutoFit/>
          </a:bodyPr>
          <a:lstStyle/>
          <a:p>
            <a:pPr algn="l">
              <a:spcAft>
                <a:spcPts val="1200"/>
              </a:spcAft>
            </a:pPr>
            <a:r>
              <a:rPr lang="en-US" altLang="zh-TW" sz="2400" dirty="0">
                <a:solidFill>
                  <a:srgbClr val="333333"/>
                </a:solidFill>
                <a:latin typeface="Open Sans" panose="020B0606030504020204" pitchFamily="34" charset="0"/>
              </a:rPr>
              <a:t>26.</a:t>
            </a:r>
            <a:r>
              <a:rPr lang="zh-TW" altLang="en-US" sz="2400" dirty="0">
                <a:solidFill>
                  <a:srgbClr val="333333"/>
                </a:solidFill>
                <a:latin typeface="Open Sans" panose="020B0606030504020204" pitchFamily="34" charset="0"/>
              </a:rPr>
              <a:t> </a:t>
            </a:r>
            <a:r>
              <a:rPr lang="en-US" sz="2400" b="0" i="0" dirty="0">
                <a:solidFill>
                  <a:srgbClr val="333333"/>
                </a:solidFill>
                <a:effectLst/>
                <a:latin typeface="Open Sans" panose="020B0606030504020204" pitchFamily="34" charset="0"/>
              </a:rPr>
              <a:t>You will see a warning at the bottom of the browser window similar to - </a:t>
            </a:r>
            <a:r>
              <a:rPr lang="en-US" sz="2400" b="0" i="1" dirty="0">
                <a:solidFill>
                  <a:srgbClr val="333333"/>
                </a:solidFill>
                <a:effectLst/>
                <a:latin typeface="Open Sans" panose="020B0606030504020204" pitchFamily="34" charset="0"/>
              </a:rPr>
              <a:t>This type of file could harm your computer</a:t>
            </a:r>
            <a:r>
              <a:rPr lang="en-US" sz="2400" b="0" i="0" dirty="0">
                <a:solidFill>
                  <a:srgbClr val="333333"/>
                </a:solidFill>
                <a:effectLst/>
                <a:latin typeface="Open Sans" panose="020B0606030504020204" pitchFamily="34" charset="0"/>
              </a:rPr>
              <a:t>. Choose </a:t>
            </a:r>
            <a:r>
              <a:rPr lang="en-US" sz="2400" b="1" i="0" dirty="0">
                <a:solidFill>
                  <a:srgbClr val="333333"/>
                </a:solidFill>
                <a:effectLst/>
                <a:latin typeface="Open Sans" panose="020B0606030504020204" pitchFamily="34" charset="0"/>
              </a:rPr>
              <a:t>Save</a:t>
            </a:r>
            <a:r>
              <a:rPr lang="en-US" sz="2400" b="0" i="0" dirty="0">
                <a:solidFill>
                  <a:srgbClr val="333333"/>
                </a:solidFill>
                <a:effectLst/>
                <a:latin typeface="Open Sans" panose="020B0606030504020204" pitchFamily="34" charset="0"/>
              </a:rPr>
              <a:t> to download the file.</a:t>
            </a:r>
          </a:p>
        </p:txBody>
      </p:sp>
      <p:sp>
        <p:nvSpPr>
          <p:cNvPr id="7" name="Oval 6">
            <a:extLst>
              <a:ext uri="{FF2B5EF4-FFF2-40B4-BE49-F238E27FC236}">
                <a16:creationId xmlns:a16="http://schemas.microsoft.com/office/drawing/2014/main" id="{1F39653C-A5A5-1444-A966-C6ED7867DEC3}"/>
              </a:ext>
            </a:extLst>
          </p:cNvPr>
          <p:cNvSpPr/>
          <p:nvPr/>
        </p:nvSpPr>
        <p:spPr>
          <a:xfrm>
            <a:off x="7247965" y="5803552"/>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26</a:t>
            </a:r>
            <a:endParaRPr lang="en-US" sz="2400" b="1" dirty="0"/>
          </a:p>
        </p:txBody>
      </p:sp>
      <p:sp>
        <p:nvSpPr>
          <p:cNvPr id="8" name="Rounded Rectangle 7">
            <a:extLst>
              <a:ext uri="{FF2B5EF4-FFF2-40B4-BE49-F238E27FC236}">
                <a16:creationId xmlns:a16="http://schemas.microsoft.com/office/drawing/2014/main" id="{465FFAC6-48A0-5594-9B06-FECE88C523EE}"/>
              </a:ext>
            </a:extLst>
          </p:cNvPr>
          <p:cNvSpPr/>
          <p:nvPr/>
        </p:nvSpPr>
        <p:spPr>
          <a:xfrm>
            <a:off x="7664824" y="6126892"/>
            <a:ext cx="875074"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973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5676D99A-B3C7-1758-1A68-FB4BC750CE04}"/>
              </a:ext>
            </a:extLst>
          </p:cNvPr>
          <p:cNvSpPr txBox="1"/>
          <p:nvPr/>
        </p:nvSpPr>
        <p:spPr>
          <a:xfrm>
            <a:off x="609805" y="1865391"/>
            <a:ext cx="11097285" cy="2400657"/>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C00000"/>
                </a:solidFill>
                <a:effectLst/>
                <a:latin typeface="Open Sans" panose="020B0606030504020204" pitchFamily="34" charset="0"/>
              </a:rPr>
              <a:t>Install the software</a:t>
            </a:r>
          </a:p>
          <a:p>
            <a:pPr algn="l">
              <a:spcAft>
                <a:spcPts val="1200"/>
              </a:spcAft>
              <a:buFont typeface="+mj-lt"/>
              <a:buAutoNum type="arabicPeriod" startAt="27"/>
            </a:pPr>
            <a:r>
              <a:rPr lang="en-US" sz="2400" b="0" i="0" dirty="0">
                <a:solidFill>
                  <a:srgbClr val="333333"/>
                </a:solidFill>
                <a:effectLst/>
                <a:latin typeface="Open Sans" panose="020B0606030504020204" pitchFamily="34" charset="0"/>
              </a:rPr>
              <a:t>Once you receive the message confirming that the download has completed, choose the </a:t>
            </a:r>
            <a:r>
              <a:rPr lang="en-US" sz="2400" b="1" i="0" dirty="0">
                <a:solidFill>
                  <a:srgbClr val="333333"/>
                </a:solidFill>
                <a:effectLst/>
                <a:latin typeface="Open Sans" panose="020B0606030504020204" pitchFamily="34" charset="0"/>
              </a:rPr>
              <a:t>Run</a:t>
            </a:r>
            <a:r>
              <a:rPr lang="en-US" sz="2400" b="0" i="0" dirty="0">
                <a:solidFill>
                  <a:srgbClr val="333333"/>
                </a:solidFill>
                <a:effectLst/>
                <a:latin typeface="Open Sans" panose="020B0606030504020204" pitchFamily="34" charset="0"/>
              </a:rPr>
              <a:t> button.</a:t>
            </a:r>
          </a:p>
          <a:p>
            <a:pPr algn="l">
              <a:spcAft>
                <a:spcPts val="1200"/>
              </a:spcAft>
              <a:buFont typeface="+mj-lt"/>
              <a:buAutoNum type="arabicPeriod" startAt="27"/>
            </a:pPr>
            <a:r>
              <a:rPr lang="en-US" sz="2400" b="0" i="0" dirty="0">
                <a:solidFill>
                  <a:srgbClr val="333333"/>
                </a:solidFill>
                <a:effectLst/>
                <a:latin typeface="Open Sans" panose="020B0606030504020204" pitchFamily="34" charset="0"/>
              </a:rPr>
              <a:t>You will be </a:t>
            </a:r>
            <a:r>
              <a:rPr lang="en-US" sz="2400" b="0" i="0" dirty="0" err="1">
                <a:solidFill>
                  <a:srgbClr val="333333"/>
                </a:solidFill>
                <a:effectLst/>
                <a:latin typeface="Open Sans" panose="020B0606030504020204" pitchFamily="34" charset="0"/>
              </a:rPr>
              <a:t>promted</a:t>
            </a:r>
            <a:r>
              <a:rPr lang="en-US" sz="2400" b="0" i="0" dirty="0">
                <a:solidFill>
                  <a:srgbClr val="333333"/>
                </a:solidFill>
                <a:effectLst/>
                <a:latin typeface="Open Sans" panose="020B0606030504020204" pitchFamily="34" charset="0"/>
              </a:rPr>
              <a:t> to </a:t>
            </a:r>
            <a:r>
              <a:rPr lang="en-US" sz="2400" b="0" i="1" dirty="0">
                <a:solidFill>
                  <a:srgbClr val="333333"/>
                </a:solidFill>
                <a:effectLst/>
                <a:latin typeface="Open Sans" panose="020B0606030504020204" pitchFamily="34" charset="0"/>
              </a:rPr>
              <a:t>Click "install" to begin</a:t>
            </a:r>
            <a:r>
              <a:rPr lang="en-US" sz="2400" b="0" i="0" dirty="0">
                <a:solidFill>
                  <a:srgbClr val="333333"/>
                </a:solidFill>
                <a:effectLst/>
                <a:latin typeface="Open Sans" panose="020B0606030504020204" pitchFamily="34" charset="0"/>
              </a:rPr>
              <a:t>. Choose the </a:t>
            </a:r>
            <a:r>
              <a:rPr lang="en-US" sz="2400" b="1" i="0" dirty="0">
                <a:solidFill>
                  <a:srgbClr val="333333"/>
                </a:solidFill>
                <a:effectLst/>
                <a:latin typeface="Open Sans" panose="020B0606030504020204" pitchFamily="34" charset="0"/>
              </a:rPr>
              <a:t>Install</a:t>
            </a:r>
            <a:r>
              <a:rPr lang="en-US" sz="2400" b="0" i="0" dirty="0">
                <a:solidFill>
                  <a:srgbClr val="333333"/>
                </a:solidFill>
                <a:effectLst/>
                <a:latin typeface="Open Sans" panose="020B0606030504020204" pitchFamily="34" charset="0"/>
              </a:rPr>
              <a:t> button.</a:t>
            </a:r>
          </a:p>
          <a:p>
            <a:pPr algn="l">
              <a:spcAft>
                <a:spcPts val="1200"/>
              </a:spcAft>
              <a:buFont typeface="+mj-lt"/>
              <a:buAutoNum type="arabicPeriod" startAt="27"/>
            </a:pPr>
            <a:r>
              <a:rPr lang="en-US" sz="2400" b="0" i="0" dirty="0">
                <a:solidFill>
                  <a:srgbClr val="333333"/>
                </a:solidFill>
                <a:effectLst/>
                <a:latin typeface="Open Sans" panose="020B0606030504020204" pitchFamily="34" charset="0"/>
              </a:rPr>
              <a:t>Once the installation has completed, choose </a:t>
            </a:r>
            <a:r>
              <a:rPr lang="en-US" sz="2400" b="1" i="0" dirty="0">
                <a:solidFill>
                  <a:srgbClr val="333333"/>
                </a:solidFill>
                <a:effectLst/>
                <a:latin typeface="Open Sans" panose="020B0606030504020204" pitchFamily="34" charset="0"/>
              </a:rPr>
              <a:t>Close</a:t>
            </a:r>
            <a:r>
              <a:rPr lang="en-US" sz="24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271172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4F1AD1-D5FE-56A3-4B14-10E64B6544B3}"/>
              </a:ext>
            </a:extLst>
          </p:cNvPr>
          <p:cNvPicPr>
            <a:picLocks noChangeAspect="1"/>
          </p:cNvPicPr>
          <p:nvPr/>
        </p:nvPicPr>
        <p:blipFill>
          <a:blip r:embed="rId2"/>
          <a:stretch>
            <a:fillRect/>
          </a:stretch>
        </p:blipFill>
        <p:spPr>
          <a:xfrm>
            <a:off x="1311325" y="1355002"/>
            <a:ext cx="9569345" cy="5190412"/>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959900"/>
          </a:xfrm>
        </p:spPr>
        <p:txBody>
          <a:bodyPr>
            <a:noAutofit/>
          </a:bodyPr>
          <a:lstStyle/>
          <a:p>
            <a:r>
              <a:rPr lang="en-US" sz="3200" dirty="0"/>
              <a:t>AWS Academy Introduction to Cloud: Semester 1 [18745]</a:t>
            </a:r>
            <a:br>
              <a:rPr lang="en-US" sz="3200" dirty="0"/>
            </a:br>
            <a:r>
              <a:rPr lang="en-US" sz="2400" dirty="0"/>
              <a:t>AWS AICv1Sem1EN </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10" name="Rounded Rectangle 9">
            <a:extLst>
              <a:ext uri="{FF2B5EF4-FFF2-40B4-BE49-F238E27FC236}">
                <a16:creationId xmlns:a16="http://schemas.microsoft.com/office/drawing/2014/main" id="{EE23AAFB-423A-7CC1-D6CF-0925F1AE6F10}"/>
              </a:ext>
            </a:extLst>
          </p:cNvPr>
          <p:cNvSpPr/>
          <p:nvPr/>
        </p:nvSpPr>
        <p:spPr>
          <a:xfrm>
            <a:off x="3416300" y="2015065"/>
            <a:ext cx="5168900" cy="825500"/>
          </a:xfrm>
          <a:prstGeom prst="roundRect">
            <a:avLst>
              <a:gd name="adj" fmla="val 972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CB50C2-338F-C454-82D9-2BF4FFE05DD6}"/>
              </a:ext>
            </a:extLst>
          </p:cNvPr>
          <p:cNvSpPr txBox="1"/>
          <p:nvPr/>
        </p:nvSpPr>
        <p:spPr>
          <a:xfrm>
            <a:off x="2555700" y="863598"/>
            <a:ext cx="7080596" cy="461665"/>
          </a:xfrm>
          <a:prstGeom prst="rect">
            <a:avLst/>
          </a:prstGeom>
          <a:noFill/>
        </p:spPr>
        <p:txBody>
          <a:bodyPr wrap="square">
            <a:spAutoFit/>
          </a:bodyPr>
          <a:lstStyle/>
          <a:p>
            <a:pPr algn="ctr"/>
            <a:r>
              <a:rPr lang="en-US" sz="2400" dirty="0">
                <a:hlinkClick r:id="rId3"/>
              </a:rPr>
              <a:t>https://awsacademy.instructure.com/courses/18745</a:t>
            </a:r>
            <a:endParaRPr lang="en-US" sz="2400" dirty="0"/>
          </a:p>
        </p:txBody>
      </p:sp>
      <p:pic>
        <p:nvPicPr>
          <p:cNvPr id="12" name="Picture 11">
            <a:extLst>
              <a:ext uri="{FF2B5EF4-FFF2-40B4-BE49-F238E27FC236}">
                <a16:creationId xmlns:a16="http://schemas.microsoft.com/office/drawing/2014/main" id="{B1C26B57-E1E3-4018-C6EA-1DA256E513B5}"/>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2342924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EC637150-72FF-415B-5FCE-4ED8D4DBC3CB}"/>
              </a:ext>
            </a:extLst>
          </p:cNvPr>
          <p:cNvPicPr>
            <a:picLocks noChangeAspect="1"/>
          </p:cNvPicPr>
          <p:nvPr/>
        </p:nvPicPr>
        <p:blipFill>
          <a:blip r:embed="rId3"/>
          <a:stretch>
            <a:fillRect/>
          </a:stretch>
        </p:blipFill>
        <p:spPr>
          <a:xfrm>
            <a:off x="1648056" y="626281"/>
            <a:ext cx="9306457" cy="5948873"/>
          </a:xfrm>
          <a:prstGeom prst="rect">
            <a:avLst/>
          </a:prstGeom>
        </p:spPr>
      </p:pic>
      <p:pic>
        <p:nvPicPr>
          <p:cNvPr id="12" name="Picture 11">
            <a:extLst>
              <a:ext uri="{FF2B5EF4-FFF2-40B4-BE49-F238E27FC236}">
                <a16:creationId xmlns:a16="http://schemas.microsoft.com/office/drawing/2014/main" id="{5162A804-51C2-582B-1A26-B630AA3C7FB1}"/>
              </a:ext>
            </a:extLst>
          </p:cNvPr>
          <p:cNvPicPr>
            <a:picLocks noChangeAspect="1"/>
          </p:cNvPicPr>
          <p:nvPr/>
        </p:nvPicPr>
        <p:blipFill>
          <a:blip r:embed="rId4"/>
          <a:stretch>
            <a:fillRect/>
          </a:stretch>
        </p:blipFill>
        <p:spPr>
          <a:xfrm>
            <a:off x="2570514" y="5314190"/>
            <a:ext cx="7461539" cy="556831"/>
          </a:xfrm>
          <a:prstGeom prst="rect">
            <a:avLst/>
          </a:prstGeom>
        </p:spPr>
      </p:pic>
      <p:sp>
        <p:nvSpPr>
          <p:cNvPr id="13" name="TextBox 12">
            <a:extLst>
              <a:ext uri="{FF2B5EF4-FFF2-40B4-BE49-F238E27FC236}">
                <a16:creationId xmlns:a16="http://schemas.microsoft.com/office/drawing/2014/main" id="{7D7C6264-2E5F-6C3A-E4FD-C3B276FCCD1C}"/>
              </a:ext>
            </a:extLst>
          </p:cNvPr>
          <p:cNvSpPr txBox="1"/>
          <p:nvPr/>
        </p:nvSpPr>
        <p:spPr>
          <a:xfrm>
            <a:off x="2309850" y="3682974"/>
            <a:ext cx="7982866" cy="1354217"/>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C00000"/>
                </a:solidFill>
                <a:effectLst/>
                <a:latin typeface="Open Sans" panose="020B0606030504020204" pitchFamily="34" charset="0"/>
              </a:rPr>
              <a:t>Install the software</a:t>
            </a:r>
          </a:p>
          <a:p>
            <a:pPr algn="l">
              <a:spcAft>
                <a:spcPts val="1200"/>
              </a:spcAft>
              <a:buFont typeface="+mj-lt"/>
              <a:buAutoNum type="arabicPeriod" startAt="27"/>
            </a:pPr>
            <a:r>
              <a:rPr lang="en-US" sz="2400" b="0" i="0" dirty="0">
                <a:solidFill>
                  <a:srgbClr val="333333"/>
                </a:solidFill>
                <a:effectLst/>
                <a:latin typeface="Open Sans" panose="020B0606030504020204" pitchFamily="34" charset="0"/>
              </a:rPr>
              <a:t>Once you receive the message confirming that the download has completed, choose the </a:t>
            </a:r>
            <a:r>
              <a:rPr lang="en-US" sz="2400" b="1" i="0" dirty="0">
                <a:solidFill>
                  <a:srgbClr val="333333"/>
                </a:solidFill>
                <a:effectLst/>
                <a:latin typeface="Open Sans" panose="020B0606030504020204" pitchFamily="34" charset="0"/>
              </a:rPr>
              <a:t>Run</a:t>
            </a:r>
            <a:r>
              <a:rPr lang="en-US" sz="2400" b="0" i="0" dirty="0">
                <a:solidFill>
                  <a:srgbClr val="333333"/>
                </a:solidFill>
                <a:effectLst/>
                <a:latin typeface="Open Sans" panose="020B0606030504020204" pitchFamily="34" charset="0"/>
              </a:rPr>
              <a:t> button.</a:t>
            </a:r>
          </a:p>
        </p:txBody>
      </p:sp>
      <p:sp>
        <p:nvSpPr>
          <p:cNvPr id="8" name="Oval 7">
            <a:extLst>
              <a:ext uri="{FF2B5EF4-FFF2-40B4-BE49-F238E27FC236}">
                <a16:creationId xmlns:a16="http://schemas.microsoft.com/office/drawing/2014/main" id="{8B215206-53B0-E44F-47E0-C341723F7C83}"/>
              </a:ext>
            </a:extLst>
          </p:cNvPr>
          <p:cNvSpPr/>
          <p:nvPr/>
        </p:nvSpPr>
        <p:spPr>
          <a:xfrm>
            <a:off x="6176682" y="6081206"/>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27</a:t>
            </a:r>
            <a:endParaRPr lang="en-US" sz="2400" b="1" dirty="0"/>
          </a:p>
        </p:txBody>
      </p:sp>
      <p:sp>
        <p:nvSpPr>
          <p:cNvPr id="9" name="Rounded Rectangle 8">
            <a:extLst>
              <a:ext uri="{FF2B5EF4-FFF2-40B4-BE49-F238E27FC236}">
                <a16:creationId xmlns:a16="http://schemas.microsoft.com/office/drawing/2014/main" id="{97918D1D-F834-7AB9-B87E-5F611E34D15D}"/>
              </a:ext>
            </a:extLst>
          </p:cNvPr>
          <p:cNvSpPr/>
          <p:nvPr/>
        </p:nvSpPr>
        <p:spPr>
          <a:xfrm>
            <a:off x="6620435" y="6150734"/>
            <a:ext cx="679405"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5511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9" name="Picture 8">
            <a:extLst>
              <a:ext uri="{FF2B5EF4-FFF2-40B4-BE49-F238E27FC236}">
                <a16:creationId xmlns:a16="http://schemas.microsoft.com/office/drawing/2014/main" id="{13742A3C-DBB3-47FF-2A70-5EAE05CA831F}"/>
              </a:ext>
            </a:extLst>
          </p:cNvPr>
          <p:cNvPicPr>
            <a:picLocks noChangeAspect="1"/>
          </p:cNvPicPr>
          <p:nvPr/>
        </p:nvPicPr>
        <p:blipFill>
          <a:blip r:embed="rId3"/>
          <a:stretch>
            <a:fillRect/>
          </a:stretch>
        </p:blipFill>
        <p:spPr>
          <a:xfrm>
            <a:off x="932374" y="790587"/>
            <a:ext cx="6681426" cy="5771657"/>
          </a:xfrm>
          <a:prstGeom prst="rect">
            <a:avLst/>
          </a:prstGeom>
        </p:spPr>
      </p:pic>
      <p:sp>
        <p:nvSpPr>
          <p:cNvPr id="13" name="TextBox 12">
            <a:extLst>
              <a:ext uri="{FF2B5EF4-FFF2-40B4-BE49-F238E27FC236}">
                <a16:creationId xmlns:a16="http://schemas.microsoft.com/office/drawing/2014/main" id="{CF623958-B00E-1DF1-626B-F74184911253}"/>
              </a:ext>
            </a:extLst>
          </p:cNvPr>
          <p:cNvSpPr txBox="1"/>
          <p:nvPr/>
        </p:nvSpPr>
        <p:spPr>
          <a:xfrm>
            <a:off x="7882741" y="5159921"/>
            <a:ext cx="4093290" cy="1200329"/>
          </a:xfrm>
          <a:prstGeom prst="rect">
            <a:avLst/>
          </a:prstGeom>
          <a:solidFill>
            <a:schemeClr val="accent4">
              <a:lumMod val="20000"/>
              <a:lumOff val="80000"/>
            </a:schemeClr>
          </a:solidFill>
        </p:spPr>
        <p:txBody>
          <a:bodyPr wrap="square">
            <a:spAutoFit/>
          </a:bodyPr>
          <a:lstStyle/>
          <a:p>
            <a:pPr algn="l">
              <a:spcAft>
                <a:spcPts val="1200"/>
              </a:spcAft>
            </a:pPr>
            <a:r>
              <a:rPr lang="en-US" altLang="zh-TW" sz="2400" b="0" i="0" dirty="0">
                <a:solidFill>
                  <a:srgbClr val="333333"/>
                </a:solidFill>
                <a:effectLst/>
                <a:latin typeface="Open Sans" panose="020B0606030504020204" pitchFamily="34" charset="0"/>
              </a:rPr>
              <a:t>28.</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You will be </a:t>
            </a:r>
            <a:r>
              <a:rPr lang="en-US" sz="2400" b="0" i="0" dirty="0" err="1">
                <a:solidFill>
                  <a:srgbClr val="333333"/>
                </a:solidFill>
                <a:effectLst/>
                <a:latin typeface="Open Sans" panose="020B0606030504020204" pitchFamily="34" charset="0"/>
              </a:rPr>
              <a:t>promted</a:t>
            </a:r>
            <a:r>
              <a:rPr lang="en-US" sz="2400" b="0" i="0" dirty="0">
                <a:solidFill>
                  <a:srgbClr val="333333"/>
                </a:solidFill>
                <a:effectLst/>
                <a:latin typeface="Open Sans" panose="020B0606030504020204" pitchFamily="34" charset="0"/>
              </a:rPr>
              <a:t> to </a:t>
            </a:r>
            <a:r>
              <a:rPr lang="en-US" sz="2400" b="0" i="1" dirty="0">
                <a:solidFill>
                  <a:srgbClr val="333333"/>
                </a:solidFill>
                <a:effectLst/>
                <a:latin typeface="Open Sans" panose="020B0606030504020204" pitchFamily="34" charset="0"/>
              </a:rPr>
              <a:t>Click "install" to begin</a:t>
            </a:r>
            <a:r>
              <a:rPr lang="en-US" sz="2400" b="0" i="0" dirty="0">
                <a:solidFill>
                  <a:srgbClr val="333333"/>
                </a:solidFill>
                <a:effectLst/>
                <a:latin typeface="Open Sans" panose="020B0606030504020204" pitchFamily="34" charset="0"/>
              </a:rPr>
              <a:t>. Choose the </a:t>
            </a:r>
            <a:r>
              <a:rPr lang="en-US" sz="2400" b="1" i="0" dirty="0">
                <a:solidFill>
                  <a:srgbClr val="333333"/>
                </a:solidFill>
                <a:effectLst/>
                <a:latin typeface="Open Sans" panose="020B0606030504020204" pitchFamily="34" charset="0"/>
              </a:rPr>
              <a:t>Install</a:t>
            </a:r>
            <a:r>
              <a:rPr lang="en-US" sz="2400" b="0" i="0" dirty="0">
                <a:solidFill>
                  <a:srgbClr val="333333"/>
                </a:solidFill>
                <a:effectLst/>
                <a:latin typeface="Open Sans" panose="020B0606030504020204" pitchFamily="34" charset="0"/>
              </a:rPr>
              <a:t> button.</a:t>
            </a:r>
          </a:p>
        </p:txBody>
      </p:sp>
      <p:sp>
        <p:nvSpPr>
          <p:cNvPr id="7" name="Oval 6">
            <a:extLst>
              <a:ext uri="{FF2B5EF4-FFF2-40B4-BE49-F238E27FC236}">
                <a16:creationId xmlns:a16="http://schemas.microsoft.com/office/drawing/2014/main" id="{28F9E0A3-77F7-AF28-7905-0719C5C3C714}"/>
              </a:ext>
            </a:extLst>
          </p:cNvPr>
          <p:cNvSpPr/>
          <p:nvPr/>
        </p:nvSpPr>
        <p:spPr>
          <a:xfrm>
            <a:off x="2693894" y="5610213"/>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28</a:t>
            </a:r>
            <a:endParaRPr lang="en-US" sz="2400" b="1" dirty="0"/>
          </a:p>
        </p:txBody>
      </p:sp>
      <p:sp>
        <p:nvSpPr>
          <p:cNvPr id="8" name="Rounded Rectangle 7">
            <a:extLst>
              <a:ext uri="{FF2B5EF4-FFF2-40B4-BE49-F238E27FC236}">
                <a16:creationId xmlns:a16="http://schemas.microsoft.com/office/drawing/2014/main" id="{A7E9A478-0EF3-FAB0-ADFA-824AF35BB2E4}"/>
              </a:ext>
            </a:extLst>
          </p:cNvPr>
          <p:cNvSpPr/>
          <p:nvPr/>
        </p:nvSpPr>
        <p:spPr>
          <a:xfrm>
            <a:off x="3080332" y="5935337"/>
            <a:ext cx="1115150"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1717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10" name="Picture 9">
            <a:extLst>
              <a:ext uri="{FF2B5EF4-FFF2-40B4-BE49-F238E27FC236}">
                <a16:creationId xmlns:a16="http://schemas.microsoft.com/office/drawing/2014/main" id="{7613FDC1-DA40-38ED-129A-05179F071FFB}"/>
              </a:ext>
            </a:extLst>
          </p:cNvPr>
          <p:cNvPicPr>
            <a:picLocks noChangeAspect="1"/>
          </p:cNvPicPr>
          <p:nvPr/>
        </p:nvPicPr>
        <p:blipFill>
          <a:blip r:embed="rId3"/>
          <a:stretch>
            <a:fillRect/>
          </a:stretch>
        </p:blipFill>
        <p:spPr>
          <a:xfrm>
            <a:off x="309968" y="985938"/>
            <a:ext cx="4830512" cy="4191180"/>
          </a:xfrm>
          <a:prstGeom prst="rect">
            <a:avLst/>
          </a:prstGeom>
        </p:spPr>
      </p:pic>
      <p:pic>
        <p:nvPicPr>
          <p:cNvPr id="11" name="Picture 10">
            <a:extLst>
              <a:ext uri="{FF2B5EF4-FFF2-40B4-BE49-F238E27FC236}">
                <a16:creationId xmlns:a16="http://schemas.microsoft.com/office/drawing/2014/main" id="{366CBD49-E0C3-DB33-B8B2-A9E6596BCCB9}"/>
              </a:ext>
            </a:extLst>
          </p:cNvPr>
          <p:cNvPicPr>
            <a:picLocks noChangeAspect="1"/>
          </p:cNvPicPr>
          <p:nvPr/>
        </p:nvPicPr>
        <p:blipFill>
          <a:blip r:embed="rId4"/>
          <a:stretch>
            <a:fillRect/>
          </a:stretch>
        </p:blipFill>
        <p:spPr>
          <a:xfrm>
            <a:off x="5384877" y="985938"/>
            <a:ext cx="6236678" cy="5414862"/>
          </a:xfrm>
          <a:prstGeom prst="rect">
            <a:avLst/>
          </a:prstGeom>
        </p:spPr>
      </p:pic>
      <p:sp>
        <p:nvSpPr>
          <p:cNvPr id="13" name="TextBox 12">
            <a:extLst>
              <a:ext uri="{FF2B5EF4-FFF2-40B4-BE49-F238E27FC236}">
                <a16:creationId xmlns:a16="http://schemas.microsoft.com/office/drawing/2014/main" id="{6F2AE0DB-AF03-0D2C-AA23-35E802BD1478}"/>
              </a:ext>
            </a:extLst>
          </p:cNvPr>
          <p:cNvSpPr txBox="1"/>
          <p:nvPr/>
        </p:nvSpPr>
        <p:spPr>
          <a:xfrm>
            <a:off x="5888356" y="4346121"/>
            <a:ext cx="5525555" cy="830997"/>
          </a:xfrm>
          <a:prstGeom prst="rect">
            <a:avLst/>
          </a:prstGeom>
          <a:solidFill>
            <a:schemeClr val="accent4">
              <a:lumMod val="20000"/>
              <a:lumOff val="80000"/>
            </a:schemeClr>
          </a:solidFill>
        </p:spPr>
        <p:txBody>
          <a:bodyPr wrap="square">
            <a:spAutoFit/>
          </a:bodyPr>
          <a:lstStyle/>
          <a:p>
            <a:pPr algn="l">
              <a:spcAft>
                <a:spcPts val="1200"/>
              </a:spcAft>
            </a:pPr>
            <a:r>
              <a:rPr lang="en-US" altLang="zh-TW" sz="2400" b="0" i="0" dirty="0">
                <a:solidFill>
                  <a:srgbClr val="333333"/>
                </a:solidFill>
                <a:effectLst/>
                <a:latin typeface="Open Sans" panose="020B0606030504020204" pitchFamily="34" charset="0"/>
              </a:rPr>
              <a:t>29.</a:t>
            </a:r>
            <a:r>
              <a:rPr lang="zh-TW" altLang="en-US" sz="2400" b="0" i="0" dirty="0">
                <a:solidFill>
                  <a:srgbClr val="333333"/>
                </a:solidFill>
                <a:effectLst/>
                <a:latin typeface="Open Sans" panose="020B0606030504020204" pitchFamily="34" charset="0"/>
              </a:rPr>
              <a:t> </a:t>
            </a:r>
            <a:r>
              <a:rPr lang="en-US" sz="2400" b="0" i="0" dirty="0">
                <a:solidFill>
                  <a:srgbClr val="333333"/>
                </a:solidFill>
                <a:effectLst/>
                <a:latin typeface="Open Sans" panose="020B0606030504020204" pitchFamily="34" charset="0"/>
              </a:rPr>
              <a:t>Once the installation has completed, choose </a:t>
            </a:r>
            <a:r>
              <a:rPr lang="en-US" sz="2400" b="1" i="0" dirty="0">
                <a:solidFill>
                  <a:srgbClr val="333333"/>
                </a:solidFill>
                <a:effectLst/>
                <a:latin typeface="Open Sans" panose="020B0606030504020204" pitchFamily="34" charset="0"/>
              </a:rPr>
              <a:t>Close</a:t>
            </a:r>
            <a:r>
              <a:rPr lang="en-US" sz="2400"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C07A265B-E6EB-8EE5-5197-8B7B26CA5580}"/>
              </a:ext>
            </a:extLst>
          </p:cNvPr>
          <p:cNvSpPr/>
          <p:nvPr/>
        </p:nvSpPr>
        <p:spPr>
          <a:xfrm>
            <a:off x="7669306" y="5502781"/>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TW" sz="2400" b="1" dirty="0"/>
              <a:t>29</a:t>
            </a:r>
            <a:endParaRPr lang="en-US" sz="2400" b="1" dirty="0"/>
          </a:p>
        </p:txBody>
      </p:sp>
      <p:sp>
        <p:nvSpPr>
          <p:cNvPr id="9" name="Rounded Rectangle 8">
            <a:extLst>
              <a:ext uri="{FF2B5EF4-FFF2-40B4-BE49-F238E27FC236}">
                <a16:creationId xmlns:a16="http://schemas.microsoft.com/office/drawing/2014/main" id="{043C0168-7504-525C-B933-64F3A59501F3}"/>
              </a:ext>
            </a:extLst>
          </p:cNvPr>
          <p:cNvSpPr/>
          <p:nvPr/>
        </p:nvSpPr>
        <p:spPr>
          <a:xfrm>
            <a:off x="8099612" y="5814355"/>
            <a:ext cx="1004047" cy="354910"/>
          </a:xfrm>
          <a:prstGeom prst="roundRect">
            <a:avLst>
              <a:gd name="adj" fmla="val 1496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2484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0F38C5E8-4C23-28B9-323B-EFC03BFE0EED}"/>
              </a:ext>
            </a:extLst>
          </p:cNvPr>
          <p:cNvSpPr txBox="1"/>
          <p:nvPr/>
        </p:nvSpPr>
        <p:spPr>
          <a:xfrm>
            <a:off x="972670" y="2182799"/>
            <a:ext cx="10246657" cy="1538883"/>
          </a:xfrm>
          <a:prstGeom prst="rect">
            <a:avLst/>
          </a:prstGeom>
          <a:solidFill>
            <a:schemeClr val="accent4">
              <a:lumMod val="20000"/>
              <a:lumOff val="80000"/>
            </a:schemeClr>
          </a:solidFill>
        </p:spPr>
        <p:txBody>
          <a:bodyPr wrap="square">
            <a:spAutoFit/>
          </a:bodyPr>
          <a:lstStyle/>
          <a:p>
            <a:pPr algn="l">
              <a:spcAft>
                <a:spcPts val="1200"/>
              </a:spcAft>
            </a:pPr>
            <a:r>
              <a:rPr lang="en-US" sz="2800" b="1" i="0" dirty="0">
                <a:solidFill>
                  <a:srgbClr val="C00000"/>
                </a:solidFill>
                <a:effectLst/>
                <a:latin typeface="Open Sans" panose="020B0606030504020204" pitchFamily="34" charset="0"/>
              </a:rPr>
              <a:t>Return to the instructions for the lab assignment.</a:t>
            </a:r>
          </a:p>
          <a:p>
            <a:pPr algn="l">
              <a:spcAft>
                <a:spcPts val="1200"/>
              </a:spcAft>
            </a:pPr>
            <a:r>
              <a:rPr lang="en-US" sz="2800" b="0" i="0" dirty="0">
                <a:solidFill>
                  <a:srgbClr val="333333"/>
                </a:solidFill>
                <a:effectLst/>
                <a:latin typeface="Open Sans" panose="020B0606030504020204" pitchFamily="34" charset="0"/>
              </a:rPr>
              <a:t>When you are instructed to perform tasks on your local machine, you can now use the AWS workstation instead.</a:t>
            </a:r>
          </a:p>
        </p:txBody>
      </p:sp>
    </p:spTree>
    <p:extLst>
      <p:ext uri="{BB962C8B-B14F-4D97-AF65-F5344CB8AC3E}">
        <p14:creationId xmlns:p14="http://schemas.microsoft.com/office/powerpoint/2010/main" val="2032357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55BAC-9025-701B-A502-96266F6ED69B}"/>
              </a:ext>
            </a:extLst>
          </p:cNvPr>
          <p:cNvSpPr>
            <a:spLocks noGrp="1"/>
          </p:cNvSpPr>
          <p:nvPr>
            <p:ph type="title"/>
          </p:nvPr>
        </p:nvSpPr>
        <p:spPr/>
        <p:txBody>
          <a:bodyPr>
            <a:normAutofit fontScale="90000"/>
          </a:bodyPr>
          <a:lstStyle/>
          <a:p>
            <a:r>
              <a:rPr lang="en-US" dirty="0"/>
              <a:t>AWS Windows Workstation Configuration with SQL Server Management Studio</a:t>
            </a:r>
            <a:r>
              <a:rPr lang="zh-TW" altLang="en-US" dirty="0"/>
              <a:t> </a:t>
            </a:r>
            <a:r>
              <a:rPr lang="en-US" altLang="zh-TW" dirty="0"/>
              <a:t>(SSMS)</a:t>
            </a:r>
            <a:endParaRPr lang="en-US" dirty="0"/>
          </a:p>
        </p:txBody>
      </p:sp>
      <p:sp>
        <p:nvSpPr>
          <p:cNvPr id="3" name="Content Placeholder 2">
            <a:extLst>
              <a:ext uri="{FF2B5EF4-FFF2-40B4-BE49-F238E27FC236}">
                <a16:creationId xmlns:a16="http://schemas.microsoft.com/office/drawing/2014/main" id="{2327FD5C-5BFA-6E75-17EB-2B71A7641A01}"/>
              </a:ext>
            </a:extLst>
          </p:cNvPr>
          <p:cNvSpPr>
            <a:spLocks noGrp="1"/>
          </p:cNvSpPr>
          <p:nvPr>
            <p:ph idx="1"/>
          </p:nvPr>
        </p:nvSpPr>
        <p:spPr/>
        <p:txBody>
          <a:bodyPr>
            <a:normAutofit/>
          </a:bodyPr>
          <a:lstStyle/>
          <a:p>
            <a:r>
              <a:rPr lang="en-US" dirty="0"/>
              <a:t>Step 1. Locate the IP address</a:t>
            </a:r>
          </a:p>
          <a:p>
            <a:r>
              <a:rPr lang="en-US" dirty="0"/>
              <a:t>Step 2. Connect to the workstation</a:t>
            </a:r>
          </a:p>
          <a:p>
            <a:r>
              <a:rPr lang="en-US" dirty="0"/>
              <a:t>Step 3. Configure the browser</a:t>
            </a:r>
          </a:p>
          <a:p>
            <a:r>
              <a:rPr lang="en-US" dirty="0"/>
              <a:t>Step 4. Download SQL Server Management Studio</a:t>
            </a:r>
          </a:p>
          <a:p>
            <a:r>
              <a:rPr lang="en-US" dirty="0"/>
              <a:t>Step 5. Install the software </a:t>
            </a:r>
          </a:p>
          <a:p>
            <a:r>
              <a:rPr lang="en-US" dirty="0"/>
              <a:t>Step 6. Return to the instructions for the lab assignment.</a:t>
            </a:r>
          </a:p>
          <a:p>
            <a:endParaRPr lang="en-US" dirty="0"/>
          </a:p>
        </p:txBody>
      </p:sp>
      <p:sp>
        <p:nvSpPr>
          <p:cNvPr id="4" name="Slide Number Placeholder 3">
            <a:extLst>
              <a:ext uri="{FF2B5EF4-FFF2-40B4-BE49-F238E27FC236}">
                <a16:creationId xmlns:a16="http://schemas.microsoft.com/office/drawing/2014/main" id="{01DE24A3-7827-DA88-E8ED-680A2E27A3CC}"/>
              </a:ext>
            </a:extLst>
          </p:cNvPr>
          <p:cNvSpPr>
            <a:spLocks noGrp="1"/>
          </p:cNvSpPr>
          <p:nvPr>
            <p:ph type="sldNum" sz="quarter" idx="12"/>
          </p:nvPr>
        </p:nvSpPr>
        <p:spPr/>
        <p:txBody>
          <a:bodyPr/>
          <a:lstStyle/>
          <a:p>
            <a:fld id="{5D6FF71F-CF6A-4C46-8F9B-61D49EEA70E3}" type="slidenum">
              <a:rPr lang="en-US" smtClean="0"/>
              <a:t>74</a:t>
            </a:fld>
            <a:endParaRPr lang="en-US"/>
          </a:p>
        </p:txBody>
      </p:sp>
    </p:spTree>
    <p:extLst>
      <p:ext uri="{BB962C8B-B14F-4D97-AF65-F5344CB8AC3E}">
        <p14:creationId xmlns:p14="http://schemas.microsoft.com/office/powerpoint/2010/main" val="264426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C46C60A9-5D88-B145-0E1C-862DB27AA3A6}"/>
              </a:ext>
            </a:extLst>
          </p:cNvPr>
          <p:cNvSpPr txBox="1"/>
          <p:nvPr/>
        </p:nvSpPr>
        <p:spPr>
          <a:xfrm>
            <a:off x="548069" y="1008200"/>
            <a:ext cx="11222181" cy="5509200"/>
          </a:xfrm>
          <a:prstGeom prst="rect">
            <a:avLst/>
          </a:prstGeom>
          <a:solidFill>
            <a:schemeClr val="accent4">
              <a:lumMod val="20000"/>
              <a:lumOff val="80000"/>
            </a:schemeClr>
          </a:solidFill>
        </p:spPr>
        <p:txBody>
          <a:bodyPr wrap="square">
            <a:spAutoFit/>
          </a:bodyPr>
          <a:lstStyle/>
          <a:p>
            <a:pPr algn="l"/>
            <a:r>
              <a:rPr lang="en-US" sz="2200" b="1" i="0" dirty="0">
                <a:solidFill>
                  <a:srgbClr val="C00000"/>
                </a:solidFill>
                <a:effectLst/>
                <a:latin typeface="Open Sans" panose="020B0606030504020204" pitchFamily="34" charset="0"/>
              </a:rPr>
              <a:t>Task 3. Make your database publicly accessible</a:t>
            </a:r>
          </a:p>
          <a:p>
            <a:pPr algn="l">
              <a:buFont typeface="+mj-lt"/>
              <a:buAutoNum type="arabicPeriod" startAt="15"/>
            </a:pPr>
            <a:r>
              <a:rPr lang="en-US" sz="2200" b="0" i="0" dirty="0">
                <a:solidFill>
                  <a:srgbClr val="333333"/>
                </a:solidFill>
                <a:effectLst/>
                <a:latin typeface="Open Sans" panose="020B0606030504020204" pitchFamily="34" charset="0"/>
              </a:rPr>
              <a:t>In the Amazon RDS console, choose the name of the SQL Server database that you created.</a:t>
            </a:r>
          </a:p>
          <a:p>
            <a:pPr lvl="1"/>
            <a:r>
              <a:rPr lang="en-US" sz="2200" b="0" i="0" dirty="0">
                <a:solidFill>
                  <a:srgbClr val="333333"/>
                </a:solidFill>
                <a:effectLst/>
                <a:latin typeface="Open Sans" panose="020B0606030504020204" pitchFamily="34" charset="0"/>
              </a:rPr>
              <a:t>In the </a:t>
            </a:r>
            <a:r>
              <a:rPr lang="en-US" sz="2200" b="1" i="0" dirty="0">
                <a:solidFill>
                  <a:srgbClr val="333333"/>
                </a:solidFill>
                <a:effectLst/>
                <a:latin typeface="Open Sans" panose="020B0606030504020204" pitchFamily="34" charset="0"/>
              </a:rPr>
              <a:t>Connectivity &amp; security</a:t>
            </a:r>
            <a:r>
              <a:rPr lang="en-US" sz="2200" b="0" i="0" dirty="0">
                <a:solidFill>
                  <a:srgbClr val="333333"/>
                </a:solidFill>
                <a:effectLst/>
                <a:latin typeface="Open Sans" panose="020B0606030504020204" pitchFamily="34" charset="0"/>
              </a:rPr>
              <a:t> section, for </a:t>
            </a:r>
            <a:r>
              <a:rPr lang="en-US" sz="2200" b="1" i="0" dirty="0">
                <a:solidFill>
                  <a:srgbClr val="333333"/>
                </a:solidFill>
                <a:effectLst/>
                <a:latin typeface="Open Sans" panose="020B0606030504020204" pitchFamily="34" charset="0"/>
              </a:rPr>
              <a:t>Security</a:t>
            </a:r>
            <a:r>
              <a:rPr lang="en-US" sz="2200" b="0" i="0" dirty="0">
                <a:solidFill>
                  <a:srgbClr val="333333"/>
                </a:solidFill>
                <a:effectLst/>
                <a:latin typeface="Open Sans" panose="020B0606030504020204" pitchFamily="34" charset="0"/>
              </a:rPr>
              <a:t>, notice that </a:t>
            </a:r>
            <a:r>
              <a:rPr lang="en-US" sz="2200" b="1" i="0" dirty="0">
                <a:solidFill>
                  <a:srgbClr val="333333"/>
                </a:solidFill>
                <a:effectLst/>
                <a:latin typeface="Open Sans" panose="020B0606030504020204" pitchFamily="34" charset="0"/>
              </a:rPr>
              <a:t>Public accessibility</a:t>
            </a:r>
            <a:r>
              <a:rPr lang="en-US" sz="2200" b="0" i="0" dirty="0">
                <a:solidFill>
                  <a:srgbClr val="333333"/>
                </a:solidFill>
                <a:effectLst/>
                <a:latin typeface="Open Sans" panose="020B0606030504020204" pitchFamily="34" charset="0"/>
              </a:rPr>
              <a:t> is currently set to </a:t>
            </a:r>
            <a:r>
              <a:rPr lang="en-US" sz="2200" b="1" i="0" dirty="0">
                <a:solidFill>
                  <a:srgbClr val="333333"/>
                </a:solidFill>
                <a:effectLst/>
                <a:latin typeface="Open Sans" panose="020B0606030504020204" pitchFamily="34" charset="0"/>
              </a:rPr>
              <a:t>No</a:t>
            </a:r>
            <a:r>
              <a:rPr lang="en-US" sz="2200" b="0" i="0" dirty="0">
                <a:solidFill>
                  <a:srgbClr val="333333"/>
                </a:solidFill>
                <a:effectLst/>
                <a:latin typeface="Open Sans" panose="020B0606030504020204" pitchFamily="34" charset="0"/>
              </a:rPr>
              <a:t>.</a:t>
            </a:r>
          </a:p>
          <a:p>
            <a:pPr algn="l">
              <a:buFont typeface="+mj-lt"/>
              <a:buAutoNum type="arabicPeriod" startAt="15"/>
            </a:pPr>
            <a:r>
              <a:rPr lang="en-US" sz="2200" b="0" i="0" dirty="0">
                <a:solidFill>
                  <a:srgbClr val="333333"/>
                </a:solidFill>
                <a:effectLst/>
                <a:latin typeface="Open Sans" panose="020B0606030504020204" pitchFamily="34" charset="0"/>
              </a:rPr>
              <a:t>To change this setting, choose </a:t>
            </a:r>
            <a:r>
              <a:rPr lang="en-US" sz="2200" b="1" i="0" dirty="0">
                <a:solidFill>
                  <a:srgbClr val="333333"/>
                </a:solidFill>
                <a:effectLst/>
                <a:latin typeface="Open Sans" panose="020B0606030504020204" pitchFamily="34" charset="0"/>
              </a:rPr>
              <a:t>Modify</a:t>
            </a:r>
            <a:r>
              <a:rPr lang="en-US" sz="2200" b="0" i="0" dirty="0">
                <a:solidFill>
                  <a:srgbClr val="333333"/>
                </a:solidFill>
                <a:effectLst/>
                <a:latin typeface="Open Sans" panose="020B0606030504020204" pitchFamily="34" charset="0"/>
              </a:rPr>
              <a:t> at the top of the page.</a:t>
            </a:r>
          </a:p>
          <a:p>
            <a:pPr algn="l">
              <a:buFont typeface="+mj-lt"/>
              <a:buAutoNum type="arabicPeriod" startAt="15"/>
            </a:pPr>
            <a:r>
              <a:rPr lang="en-US" sz="2200" b="0" i="0" dirty="0">
                <a:solidFill>
                  <a:srgbClr val="333333"/>
                </a:solidFill>
                <a:effectLst/>
                <a:latin typeface="Open Sans" panose="020B0606030504020204" pitchFamily="34" charset="0"/>
              </a:rPr>
              <a:t>Scroll down to the </a:t>
            </a:r>
            <a:r>
              <a:rPr lang="en-US" sz="2200" b="1" i="0" dirty="0">
                <a:solidFill>
                  <a:srgbClr val="333333"/>
                </a:solidFill>
                <a:effectLst/>
                <a:latin typeface="Open Sans" panose="020B0606030504020204" pitchFamily="34" charset="0"/>
              </a:rPr>
              <a:t>Connectivity</a:t>
            </a:r>
            <a:r>
              <a:rPr lang="en-US" sz="2200" b="0" i="0" dirty="0">
                <a:solidFill>
                  <a:srgbClr val="333333"/>
                </a:solidFill>
                <a:effectLst/>
                <a:latin typeface="Open Sans" panose="020B0606030504020204" pitchFamily="34" charset="0"/>
              </a:rPr>
              <a:t> section, and expand </a:t>
            </a:r>
            <a:r>
              <a:rPr lang="en-US" sz="2200" b="1" i="0" dirty="0">
                <a:solidFill>
                  <a:srgbClr val="333333"/>
                </a:solidFill>
                <a:effectLst/>
                <a:latin typeface="Open Sans" panose="020B0606030504020204" pitchFamily="34" charset="0"/>
              </a:rPr>
              <a:t>Additional configuration</a:t>
            </a:r>
            <a:r>
              <a:rPr lang="en-US" sz="2200" b="0" i="0" dirty="0">
                <a:solidFill>
                  <a:srgbClr val="333333"/>
                </a:solidFill>
                <a:effectLst/>
                <a:latin typeface="Open Sans" panose="020B0606030504020204" pitchFamily="34" charset="0"/>
              </a:rPr>
              <a:t>.</a:t>
            </a:r>
          </a:p>
          <a:p>
            <a:pPr algn="l">
              <a:buFont typeface="+mj-lt"/>
              <a:buAutoNum type="arabicPeriod" startAt="15"/>
            </a:pPr>
            <a:r>
              <a:rPr lang="en-US" sz="2200" b="0" i="0" dirty="0">
                <a:solidFill>
                  <a:srgbClr val="333333"/>
                </a:solidFill>
                <a:effectLst/>
                <a:latin typeface="Open Sans" panose="020B0606030504020204" pitchFamily="34" charset="0"/>
              </a:rPr>
              <a:t>For </a:t>
            </a:r>
            <a:r>
              <a:rPr lang="en-US" sz="2200" b="1" i="0" dirty="0">
                <a:solidFill>
                  <a:srgbClr val="333333"/>
                </a:solidFill>
                <a:effectLst/>
                <a:latin typeface="Open Sans" panose="020B0606030504020204" pitchFamily="34" charset="0"/>
              </a:rPr>
              <a:t>Public access</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Publicly accessible</a:t>
            </a:r>
            <a:r>
              <a:rPr lang="en-US" sz="2200" b="0" i="0" dirty="0">
                <a:solidFill>
                  <a:srgbClr val="333333"/>
                </a:solidFill>
                <a:effectLst/>
                <a:latin typeface="Open Sans" panose="020B0606030504020204" pitchFamily="34" charset="0"/>
              </a:rPr>
              <a:t>.</a:t>
            </a:r>
          </a:p>
          <a:p>
            <a:pPr algn="l">
              <a:buFont typeface="+mj-lt"/>
              <a:buAutoNum type="arabicPeriod" startAt="15"/>
            </a:pPr>
            <a:r>
              <a:rPr lang="en-US" sz="2200" b="0" i="0" dirty="0">
                <a:solidFill>
                  <a:srgbClr val="333333"/>
                </a:solidFill>
                <a:effectLst/>
                <a:latin typeface="Open Sans" panose="020B0606030504020204" pitchFamily="34" charset="0"/>
              </a:rPr>
              <a:t>Scroll to the bottom of the page, and choose </a:t>
            </a:r>
            <a:r>
              <a:rPr lang="en-US" sz="2200" b="1" i="0" dirty="0">
                <a:solidFill>
                  <a:srgbClr val="333333"/>
                </a:solidFill>
                <a:effectLst/>
                <a:latin typeface="Open Sans" panose="020B0606030504020204" pitchFamily="34" charset="0"/>
              </a:rPr>
              <a:t>Continue</a:t>
            </a:r>
            <a:r>
              <a:rPr lang="en-US" sz="2200" b="0" i="0" dirty="0">
                <a:solidFill>
                  <a:srgbClr val="333333"/>
                </a:solidFill>
                <a:effectLst/>
                <a:latin typeface="Open Sans" panose="020B0606030504020204" pitchFamily="34" charset="0"/>
              </a:rPr>
              <a:t>.</a:t>
            </a:r>
          </a:p>
          <a:p>
            <a:pPr algn="l">
              <a:buFont typeface="+mj-lt"/>
              <a:buAutoNum type="arabicPeriod" startAt="15"/>
            </a:pPr>
            <a:r>
              <a:rPr lang="en-US" sz="2200" b="0" i="0" dirty="0">
                <a:solidFill>
                  <a:srgbClr val="333333"/>
                </a:solidFill>
                <a:effectLst/>
                <a:latin typeface="Open Sans" panose="020B0606030504020204" pitchFamily="34" charset="0"/>
              </a:rPr>
              <a:t>In the </a:t>
            </a:r>
            <a:r>
              <a:rPr lang="en-US" sz="2200" b="1" i="0" dirty="0">
                <a:solidFill>
                  <a:srgbClr val="333333"/>
                </a:solidFill>
                <a:effectLst/>
                <a:latin typeface="Open Sans" panose="020B0606030504020204" pitchFamily="34" charset="0"/>
              </a:rPr>
              <a:t>Scheduling of modifications</a:t>
            </a:r>
            <a:r>
              <a:rPr lang="en-US" sz="2200" b="0" i="0" dirty="0">
                <a:solidFill>
                  <a:srgbClr val="333333"/>
                </a:solidFill>
                <a:effectLst/>
                <a:latin typeface="Open Sans" panose="020B0606030504020204" pitchFamily="34" charset="0"/>
              </a:rPr>
              <a:t> section, for </a:t>
            </a:r>
            <a:r>
              <a:rPr lang="en-US" sz="2200" b="1" i="0" dirty="0">
                <a:solidFill>
                  <a:srgbClr val="333333"/>
                </a:solidFill>
                <a:effectLst/>
                <a:latin typeface="Open Sans" panose="020B0606030504020204" pitchFamily="34" charset="0"/>
              </a:rPr>
              <a:t>When to apply modifications</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Apply immediately</a:t>
            </a:r>
            <a:r>
              <a:rPr lang="en-US" sz="2200" b="0" i="0" dirty="0">
                <a:solidFill>
                  <a:srgbClr val="333333"/>
                </a:solidFill>
                <a:effectLst/>
                <a:latin typeface="Open Sans" panose="020B0606030504020204" pitchFamily="34" charset="0"/>
              </a:rPr>
              <a:t>.</a:t>
            </a:r>
          </a:p>
          <a:p>
            <a:pPr algn="l">
              <a:buFont typeface="+mj-lt"/>
              <a:buAutoNum type="arabicPeriod" startAt="15"/>
            </a:pPr>
            <a:r>
              <a:rPr lang="en-US" sz="2200" b="0" i="0" dirty="0">
                <a:solidFill>
                  <a:srgbClr val="333333"/>
                </a:solidFill>
                <a:effectLst/>
                <a:latin typeface="Open Sans" panose="020B0606030504020204" pitchFamily="34" charset="0"/>
              </a:rPr>
              <a:t>Choose </a:t>
            </a:r>
            <a:r>
              <a:rPr lang="en-US" sz="2200" b="1" i="0" dirty="0">
                <a:solidFill>
                  <a:srgbClr val="333333"/>
                </a:solidFill>
                <a:effectLst/>
                <a:latin typeface="Open Sans" panose="020B0606030504020204" pitchFamily="34" charset="0"/>
              </a:rPr>
              <a:t>Modify DB Instance</a:t>
            </a:r>
            <a:r>
              <a:rPr lang="en-US" sz="2200" b="0" i="0" dirty="0">
                <a:solidFill>
                  <a:srgbClr val="333333"/>
                </a:solidFill>
                <a:effectLst/>
                <a:latin typeface="Open Sans" panose="020B0606030504020204" pitchFamily="34" charset="0"/>
              </a:rPr>
              <a:t>.</a:t>
            </a:r>
          </a:p>
          <a:p>
            <a:pPr lvl="1"/>
            <a:r>
              <a:rPr lang="en-US" sz="2200" b="0" i="0" dirty="0">
                <a:solidFill>
                  <a:srgbClr val="333333"/>
                </a:solidFill>
                <a:effectLst/>
                <a:latin typeface="Open Sans" panose="020B0606030504020204" pitchFamily="34" charset="0"/>
              </a:rPr>
              <a:t>After about 30 seconds, the </a:t>
            </a:r>
            <a:r>
              <a:rPr lang="en-US" sz="2200" b="1" i="0" dirty="0">
                <a:solidFill>
                  <a:srgbClr val="333333"/>
                </a:solidFill>
                <a:effectLst/>
                <a:latin typeface="Open Sans" panose="020B0606030504020204" pitchFamily="34" charset="0"/>
              </a:rPr>
              <a:t>Status</a:t>
            </a:r>
            <a:r>
              <a:rPr lang="en-US" sz="2200" b="0" i="0" dirty="0">
                <a:solidFill>
                  <a:srgbClr val="333333"/>
                </a:solidFill>
                <a:effectLst/>
                <a:latin typeface="Open Sans" panose="020B0606030504020204" pitchFamily="34" charset="0"/>
              </a:rPr>
              <a:t> for the database changes to </a:t>
            </a:r>
            <a:r>
              <a:rPr lang="en-US" sz="2200" b="0" i="1" dirty="0">
                <a:solidFill>
                  <a:srgbClr val="333333"/>
                </a:solidFill>
                <a:effectLst/>
                <a:latin typeface="Open Sans" panose="020B0606030504020204" pitchFamily="34" charset="0"/>
              </a:rPr>
              <a:t>Modifying</a:t>
            </a:r>
            <a:r>
              <a:rPr lang="en-US" sz="2200" b="0" i="0" dirty="0">
                <a:solidFill>
                  <a:srgbClr val="333333"/>
                </a:solidFill>
                <a:effectLst/>
                <a:latin typeface="Open Sans" panose="020B0606030504020204" pitchFamily="34" charset="0"/>
              </a:rPr>
              <a:t>. Before continuing, wait until the status changes to </a:t>
            </a:r>
            <a:r>
              <a:rPr lang="en-US" sz="2200" b="0" i="1" dirty="0">
                <a:solidFill>
                  <a:srgbClr val="333333"/>
                </a:solidFill>
                <a:effectLst/>
                <a:latin typeface="Open Sans" panose="020B0606030504020204" pitchFamily="34" charset="0"/>
              </a:rPr>
              <a:t>Available</a:t>
            </a:r>
            <a:r>
              <a:rPr lang="en-US" sz="2200" b="0" i="0" dirty="0">
                <a:solidFill>
                  <a:srgbClr val="333333"/>
                </a:solidFill>
                <a:effectLst/>
                <a:latin typeface="Open Sans" panose="020B0606030504020204" pitchFamily="34" charset="0"/>
              </a:rPr>
              <a:t>.</a:t>
            </a:r>
          </a:p>
          <a:p>
            <a:pPr lvl="1"/>
            <a:r>
              <a:rPr lang="en-US" sz="2200" b="1" i="0" dirty="0">
                <a:solidFill>
                  <a:srgbClr val="333333"/>
                </a:solidFill>
                <a:effectLst/>
                <a:latin typeface="Open Sans" panose="020B0606030504020204" pitchFamily="34" charset="0"/>
              </a:rPr>
              <a:t>Tip:</a:t>
            </a:r>
            <a:r>
              <a:rPr lang="en-US" sz="2200" b="0" i="0" dirty="0">
                <a:solidFill>
                  <a:srgbClr val="333333"/>
                </a:solidFill>
                <a:effectLst/>
                <a:latin typeface="Open Sans" panose="020B0606030504020204" pitchFamily="34" charset="0"/>
              </a:rPr>
              <a:t> You might need to refresh the database information. To refresh, choose the refresh icon.</a:t>
            </a:r>
          </a:p>
        </p:txBody>
      </p:sp>
    </p:spTree>
    <p:extLst>
      <p:ext uri="{BB962C8B-B14F-4D97-AF65-F5344CB8AC3E}">
        <p14:creationId xmlns:p14="http://schemas.microsoft.com/office/powerpoint/2010/main" val="24150125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59BA3439-3E0F-10D2-6252-31A05972033B}"/>
              </a:ext>
            </a:extLst>
          </p:cNvPr>
          <p:cNvPicPr>
            <a:picLocks noChangeAspect="1"/>
          </p:cNvPicPr>
          <p:nvPr/>
        </p:nvPicPr>
        <p:blipFill>
          <a:blip r:embed="rId3"/>
          <a:stretch>
            <a:fillRect/>
          </a:stretch>
        </p:blipFill>
        <p:spPr>
          <a:xfrm>
            <a:off x="1013439" y="916313"/>
            <a:ext cx="10165120" cy="5560062"/>
          </a:xfrm>
          <a:prstGeom prst="rect">
            <a:avLst/>
          </a:prstGeom>
        </p:spPr>
      </p:pic>
      <p:pic>
        <p:nvPicPr>
          <p:cNvPr id="7" name="Picture 6">
            <a:extLst>
              <a:ext uri="{FF2B5EF4-FFF2-40B4-BE49-F238E27FC236}">
                <a16:creationId xmlns:a16="http://schemas.microsoft.com/office/drawing/2014/main" id="{884AA129-9C7C-2ACC-8F47-CB1C8712F5A4}"/>
              </a:ext>
            </a:extLst>
          </p:cNvPr>
          <p:cNvPicPr>
            <a:picLocks noChangeAspect="1"/>
          </p:cNvPicPr>
          <p:nvPr/>
        </p:nvPicPr>
        <p:blipFill>
          <a:blip r:embed="rId4"/>
          <a:stretch>
            <a:fillRect/>
          </a:stretch>
        </p:blipFill>
        <p:spPr>
          <a:xfrm>
            <a:off x="3226512" y="3600494"/>
            <a:ext cx="7933285" cy="766884"/>
          </a:xfrm>
          <a:prstGeom prst="rect">
            <a:avLst/>
          </a:prstGeom>
        </p:spPr>
      </p:pic>
      <p:pic>
        <p:nvPicPr>
          <p:cNvPr id="8" name="Picture 7">
            <a:extLst>
              <a:ext uri="{FF2B5EF4-FFF2-40B4-BE49-F238E27FC236}">
                <a16:creationId xmlns:a16="http://schemas.microsoft.com/office/drawing/2014/main" id="{E4E001B1-695E-147A-38B5-FC92604F01FF}"/>
              </a:ext>
            </a:extLst>
          </p:cNvPr>
          <p:cNvPicPr>
            <a:picLocks noChangeAspect="1"/>
          </p:cNvPicPr>
          <p:nvPr/>
        </p:nvPicPr>
        <p:blipFill>
          <a:blip r:embed="rId5"/>
          <a:stretch>
            <a:fillRect/>
          </a:stretch>
        </p:blipFill>
        <p:spPr>
          <a:xfrm>
            <a:off x="3226512" y="4451386"/>
            <a:ext cx="7933285" cy="745115"/>
          </a:xfrm>
          <a:prstGeom prst="rect">
            <a:avLst/>
          </a:prstGeom>
        </p:spPr>
      </p:pic>
      <p:pic>
        <p:nvPicPr>
          <p:cNvPr id="9" name="Picture 8">
            <a:extLst>
              <a:ext uri="{FF2B5EF4-FFF2-40B4-BE49-F238E27FC236}">
                <a16:creationId xmlns:a16="http://schemas.microsoft.com/office/drawing/2014/main" id="{43F0D0BD-AE27-EC4B-132D-AB172F174025}"/>
              </a:ext>
            </a:extLst>
          </p:cNvPr>
          <p:cNvPicPr>
            <a:picLocks noChangeAspect="1"/>
          </p:cNvPicPr>
          <p:nvPr/>
        </p:nvPicPr>
        <p:blipFill>
          <a:blip r:embed="rId6"/>
          <a:stretch>
            <a:fillRect/>
          </a:stretch>
        </p:blipFill>
        <p:spPr>
          <a:xfrm>
            <a:off x="3226512" y="5290630"/>
            <a:ext cx="7952047" cy="781161"/>
          </a:xfrm>
          <a:prstGeom prst="rect">
            <a:avLst/>
          </a:prstGeom>
        </p:spPr>
      </p:pic>
      <p:sp>
        <p:nvSpPr>
          <p:cNvPr id="10" name="Oval 9">
            <a:extLst>
              <a:ext uri="{FF2B5EF4-FFF2-40B4-BE49-F238E27FC236}">
                <a16:creationId xmlns:a16="http://schemas.microsoft.com/office/drawing/2014/main" id="{2A45F5CF-0FA7-DD61-92FD-3CE7BA190FAC}"/>
              </a:ext>
            </a:extLst>
          </p:cNvPr>
          <p:cNvSpPr/>
          <p:nvPr/>
        </p:nvSpPr>
        <p:spPr>
          <a:xfrm>
            <a:off x="3105488" y="294048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15</a:t>
            </a:r>
          </a:p>
        </p:txBody>
      </p:sp>
      <p:sp>
        <p:nvSpPr>
          <p:cNvPr id="11" name="Rounded Rectangle 10">
            <a:extLst>
              <a:ext uri="{FF2B5EF4-FFF2-40B4-BE49-F238E27FC236}">
                <a16:creationId xmlns:a16="http://schemas.microsoft.com/office/drawing/2014/main" id="{40D7F3CC-A4C7-823D-4695-871E80D635D9}"/>
              </a:ext>
            </a:extLst>
          </p:cNvPr>
          <p:cNvSpPr/>
          <p:nvPr/>
        </p:nvSpPr>
        <p:spPr>
          <a:xfrm>
            <a:off x="4222377" y="3087165"/>
            <a:ext cx="1008530" cy="310523"/>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AECA0D7-1DAC-7AFA-6A91-73BB17227561}"/>
              </a:ext>
            </a:extLst>
          </p:cNvPr>
          <p:cNvSpPr/>
          <p:nvPr/>
        </p:nvSpPr>
        <p:spPr>
          <a:xfrm>
            <a:off x="1147483" y="1383871"/>
            <a:ext cx="1008530" cy="233829"/>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a:extLst>
              <a:ext uri="{FF2B5EF4-FFF2-40B4-BE49-F238E27FC236}">
                <a16:creationId xmlns:a16="http://schemas.microsoft.com/office/drawing/2014/main" id="{565D635E-EC20-EB5D-F425-847E0471B2C2}"/>
              </a:ext>
            </a:extLst>
          </p:cNvPr>
          <p:cNvSpPr/>
          <p:nvPr/>
        </p:nvSpPr>
        <p:spPr>
          <a:xfrm>
            <a:off x="1147483" y="2065618"/>
            <a:ext cx="1008530" cy="233829"/>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5808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322C7C59-9674-06A5-85E4-9A765DEFD9E6}"/>
              </a:ext>
            </a:extLst>
          </p:cNvPr>
          <p:cNvPicPr>
            <a:picLocks noChangeAspect="1"/>
          </p:cNvPicPr>
          <p:nvPr/>
        </p:nvPicPr>
        <p:blipFill>
          <a:blip r:embed="rId3"/>
          <a:stretch>
            <a:fillRect/>
          </a:stretch>
        </p:blipFill>
        <p:spPr>
          <a:xfrm>
            <a:off x="742143" y="803900"/>
            <a:ext cx="10707712" cy="5795762"/>
          </a:xfrm>
          <a:prstGeom prst="rect">
            <a:avLst/>
          </a:prstGeom>
        </p:spPr>
      </p:pic>
      <p:sp>
        <p:nvSpPr>
          <p:cNvPr id="7" name="TextBox 6">
            <a:extLst>
              <a:ext uri="{FF2B5EF4-FFF2-40B4-BE49-F238E27FC236}">
                <a16:creationId xmlns:a16="http://schemas.microsoft.com/office/drawing/2014/main" id="{74A47D44-4BA4-71AF-F9E5-3AF99F1DC0F1}"/>
              </a:ext>
            </a:extLst>
          </p:cNvPr>
          <p:cNvSpPr txBox="1"/>
          <p:nvPr/>
        </p:nvSpPr>
        <p:spPr>
          <a:xfrm>
            <a:off x="3605442" y="3701781"/>
            <a:ext cx="7340463" cy="2123658"/>
          </a:xfrm>
          <a:prstGeom prst="rect">
            <a:avLst/>
          </a:prstGeom>
          <a:solidFill>
            <a:schemeClr val="accent4">
              <a:lumMod val="20000"/>
              <a:lumOff val="80000"/>
            </a:schemeClr>
          </a:solidFill>
        </p:spPr>
        <p:txBody>
          <a:bodyPr wrap="square">
            <a:spAutoFit/>
          </a:bodyPr>
          <a:lstStyle/>
          <a:p>
            <a:pPr algn="l"/>
            <a:r>
              <a:rPr lang="en-US" sz="2200" b="1" i="0" dirty="0">
                <a:solidFill>
                  <a:srgbClr val="C00000"/>
                </a:solidFill>
                <a:effectLst/>
                <a:latin typeface="Open Sans" panose="020B0606030504020204" pitchFamily="34" charset="0"/>
              </a:rPr>
              <a:t>Task 3. Make your database publicly accessible</a:t>
            </a:r>
          </a:p>
          <a:p>
            <a:pPr algn="l">
              <a:buFont typeface="+mj-lt"/>
              <a:buAutoNum type="arabicPeriod" startAt="15"/>
            </a:pPr>
            <a:r>
              <a:rPr lang="en-US" sz="2200" b="0" i="0" dirty="0">
                <a:solidFill>
                  <a:srgbClr val="333333"/>
                </a:solidFill>
                <a:effectLst/>
                <a:latin typeface="Open Sans" panose="020B0606030504020204" pitchFamily="34" charset="0"/>
              </a:rPr>
              <a:t>In the Amazon RDS console, choose the name of the SQL Server database that you created.</a:t>
            </a:r>
          </a:p>
          <a:p>
            <a:pPr lvl="1"/>
            <a:r>
              <a:rPr lang="en-US" sz="2200" b="0" i="0" dirty="0">
                <a:solidFill>
                  <a:srgbClr val="333333"/>
                </a:solidFill>
                <a:effectLst/>
                <a:latin typeface="Open Sans" panose="020B0606030504020204" pitchFamily="34" charset="0"/>
              </a:rPr>
              <a:t>In the </a:t>
            </a:r>
            <a:r>
              <a:rPr lang="en-US" sz="2200" b="1" i="0" dirty="0">
                <a:solidFill>
                  <a:srgbClr val="333333"/>
                </a:solidFill>
                <a:effectLst/>
                <a:latin typeface="Open Sans" panose="020B0606030504020204" pitchFamily="34" charset="0"/>
              </a:rPr>
              <a:t>Connectivity &amp; security</a:t>
            </a:r>
            <a:r>
              <a:rPr lang="en-US" sz="2200" b="0" i="0" dirty="0">
                <a:solidFill>
                  <a:srgbClr val="333333"/>
                </a:solidFill>
                <a:effectLst/>
                <a:latin typeface="Open Sans" panose="020B0606030504020204" pitchFamily="34" charset="0"/>
              </a:rPr>
              <a:t> section, for </a:t>
            </a:r>
            <a:r>
              <a:rPr lang="en-US" sz="2200" b="1" i="0" dirty="0">
                <a:solidFill>
                  <a:srgbClr val="333333"/>
                </a:solidFill>
                <a:effectLst/>
                <a:latin typeface="Open Sans" panose="020B0606030504020204" pitchFamily="34" charset="0"/>
              </a:rPr>
              <a:t>Security</a:t>
            </a:r>
            <a:r>
              <a:rPr lang="en-US" sz="2200" b="0" i="0" dirty="0">
                <a:solidFill>
                  <a:srgbClr val="333333"/>
                </a:solidFill>
                <a:effectLst/>
                <a:latin typeface="Open Sans" panose="020B0606030504020204" pitchFamily="34" charset="0"/>
              </a:rPr>
              <a:t>, notice that </a:t>
            </a:r>
            <a:r>
              <a:rPr lang="en-US" sz="2200" b="1" i="0" dirty="0">
                <a:solidFill>
                  <a:srgbClr val="333333"/>
                </a:solidFill>
                <a:effectLst/>
                <a:latin typeface="Open Sans" panose="020B0606030504020204" pitchFamily="34" charset="0"/>
              </a:rPr>
              <a:t>Public accessibility</a:t>
            </a:r>
            <a:r>
              <a:rPr lang="en-US" sz="2200" b="0" i="0" dirty="0">
                <a:solidFill>
                  <a:srgbClr val="333333"/>
                </a:solidFill>
                <a:effectLst/>
                <a:latin typeface="Open Sans" panose="020B0606030504020204" pitchFamily="34" charset="0"/>
              </a:rPr>
              <a:t> is currently set to </a:t>
            </a:r>
            <a:r>
              <a:rPr lang="en-US" sz="2200" b="1" i="0" dirty="0">
                <a:solidFill>
                  <a:srgbClr val="333333"/>
                </a:solidFill>
                <a:effectLst/>
                <a:latin typeface="Open Sans" panose="020B0606030504020204" pitchFamily="34" charset="0"/>
              </a:rPr>
              <a:t>No</a:t>
            </a:r>
            <a:r>
              <a:rPr lang="en-US" sz="2200"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801C2A25-BD5E-24D2-B059-2B24AC57E3D1}"/>
              </a:ext>
            </a:extLst>
          </p:cNvPr>
          <p:cNvSpPr/>
          <p:nvPr/>
        </p:nvSpPr>
        <p:spPr>
          <a:xfrm>
            <a:off x="3094536" y="294048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15</a:t>
            </a:r>
          </a:p>
        </p:txBody>
      </p:sp>
      <p:sp>
        <p:nvSpPr>
          <p:cNvPr id="9" name="Rounded Rectangle 8">
            <a:extLst>
              <a:ext uri="{FF2B5EF4-FFF2-40B4-BE49-F238E27FC236}">
                <a16:creationId xmlns:a16="http://schemas.microsoft.com/office/drawing/2014/main" id="{AFF5585A-C26B-180C-F41A-3DAEE2CFE94E}"/>
              </a:ext>
            </a:extLst>
          </p:cNvPr>
          <p:cNvSpPr/>
          <p:nvPr/>
        </p:nvSpPr>
        <p:spPr>
          <a:xfrm>
            <a:off x="4222377" y="3087165"/>
            <a:ext cx="1008530" cy="310523"/>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B3AF9A6-DEF6-8A5F-ED49-31079B514F5D}"/>
              </a:ext>
            </a:extLst>
          </p:cNvPr>
          <p:cNvSpPr/>
          <p:nvPr/>
        </p:nvSpPr>
        <p:spPr>
          <a:xfrm>
            <a:off x="918884" y="1289742"/>
            <a:ext cx="1008530" cy="233829"/>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F5DC6603-9117-1A5D-5873-4365C49786D2}"/>
              </a:ext>
            </a:extLst>
          </p:cNvPr>
          <p:cNvSpPr/>
          <p:nvPr/>
        </p:nvSpPr>
        <p:spPr>
          <a:xfrm>
            <a:off x="905437" y="2025277"/>
            <a:ext cx="1008530" cy="233829"/>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685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95F7BC-2FED-739F-8B04-4674D84A566E}"/>
              </a:ext>
            </a:extLst>
          </p:cNvPr>
          <p:cNvPicPr>
            <a:picLocks noChangeAspect="1"/>
          </p:cNvPicPr>
          <p:nvPr/>
        </p:nvPicPr>
        <p:blipFill>
          <a:blip r:embed="rId2"/>
          <a:stretch>
            <a:fillRect/>
          </a:stretch>
        </p:blipFill>
        <p:spPr>
          <a:xfrm>
            <a:off x="1592313" y="868210"/>
            <a:ext cx="10528183" cy="570694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9" name="TextBox 8">
            <a:extLst>
              <a:ext uri="{FF2B5EF4-FFF2-40B4-BE49-F238E27FC236}">
                <a16:creationId xmlns:a16="http://schemas.microsoft.com/office/drawing/2014/main" id="{0B78F862-2CD0-503F-DE2A-C23A1C7E7A88}"/>
              </a:ext>
            </a:extLst>
          </p:cNvPr>
          <p:cNvSpPr txBox="1"/>
          <p:nvPr/>
        </p:nvSpPr>
        <p:spPr>
          <a:xfrm>
            <a:off x="80682" y="1496252"/>
            <a:ext cx="3800523" cy="4493538"/>
          </a:xfrm>
          <a:prstGeom prst="rect">
            <a:avLst/>
          </a:prstGeom>
          <a:solidFill>
            <a:schemeClr val="accent4">
              <a:lumMod val="20000"/>
              <a:lumOff val="80000"/>
            </a:schemeClr>
          </a:solidFill>
        </p:spPr>
        <p:txBody>
          <a:bodyPr wrap="square">
            <a:spAutoFit/>
          </a:bodyPr>
          <a:lstStyle/>
          <a:p>
            <a:pPr algn="l"/>
            <a:r>
              <a:rPr lang="en-US" sz="2200" b="1" i="0" dirty="0">
                <a:solidFill>
                  <a:srgbClr val="C00000"/>
                </a:solidFill>
                <a:effectLst/>
                <a:latin typeface="Open Sans" panose="020B0606030504020204" pitchFamily="34" charset="0"/>
              </a:rPr>
              <a:t>Task 3. Make your database publicly accessible</a:t>
            </a:r>
          </a:p>
          <a:p>
            <a:pPr algn="l">
              <a:buFont typeface="+mj-lt"/>
              <a:buAutoNum type="arabicPeriod" startAt="15"/>
            </a:pPr>
            <a:r>
              <a:rPr lang="en-US" sz="2200" b="0" i="0" dirty="0">
                <a:solidFill>
                  <a:srgbClr val="333333"/>
                </a:solidFill>
                <a:effectLst/>
                <a:latin typeface="Open Sans" panose="020B0606030504020204" pitchFamily="34" charset="0"/>
              </a:rPr>
              <a:t>In the Amazon RDS console, choose the name of the SQL Server database that you created.</a:t>
            </a:r>
          </a:p>
          <a:p>
            <a:pPr lvl="1"/>
            <a:r>
              <a:rPr lang="en-US" sz="2200" b="0" i="0" dirty="0">
                <a:solidFill>
                  <a:srgbClr val="333333"/>
                </a:solidFill>
                <a:effectLst/>
                <a:latin typeface="Open Sans" panose="020B0606030504020204" pitchFamily="34" charset="0"/>
              </a:rPr>
              <a:t>In the </a:t>
            </a:r>
            <a:r>
              <a:rPr lang="en-US" sz="2200" b="1" i="0" dirty="0">
                <a:solidFill>
                  <a:srgbClr val="333333"/>
                </a:solidFill>
                <a:effectLst/>
                <a:latin typeface="Open Sans" panose="020B0606030504020204" pitchFamily="34" charset="0"/>
              </a:rPr>
              <a:t>Connectivity &amp; security</a:t>
            </a:r>
            <a:r>
              <a:rPr lang="en-US" sz="2200" b="0" i="0" dirty="0">
                <a:solidFill>
                  <a:srgbClr val="333333"/>
                </a:solidFill>
                <a:effectLst/>
                <a:latin typeface="Open Sans" panose="020B0606030504020204" pitchFamily="34" charset="0"/>
              </a:rPr>
              <a:t> section, for </a:t>
            </a:r>
            <a:r>
              <a:rPr lang="en-US" sz="2200" b="1" i="0" dirty="0">
                <a:solidFill>
                  <a:srgbClr val="333333"/>
                </a:solidFill>
                <a:effectLst/>
                <a:latin typeface="Open Sans" panose="020B0606030504020204" pitchFamily="34" charset="0"/>
              </a:rPr>
              <a:t>Security</a:t>
            </a:r>
            <a:r>
              <a:rPr lang="en-US" sz="2200" b="0" i="0" dirty="0">
                <a:solidFill>
                  <a:srgbClr val="333333"/>
                </a:solidFill>
                <a:effectLst/>
                <a:latin typeface="Open Sans" panose="020B0606030504020204" pitchFamily="34" charset="0"/>
              </a:rPr>
              <a:t>, notice that </a:t>
            </a:r>
            <a:r>
              <a:rPr lang="en-US" sz="2200" b="1" i="0" dirty="0">
                <a:solidFill>
                  <a:srgbClr val="333333"/>
                </a:solidFill>
                <a:effectLst/>
                <a:latin typeface="Open Sans" panose="020B0606030504020204" pitchFamily="34" charset="0"/>
              </a:rPr>
              <a:t>Public accessibility</a:t>
            </a:r>
            <a:r>
              <a:rPr lang="en-US" sz="2200" b="0" i="0" dirty="0">
                <a:solidFill>
                  <a:srgbClr val="333333"/>
                </a:solidFill>
                <a:effectLst/>
                <a:latin typeface="Open Sans" panose="020B0606030504020204" pitchFamily="34" charset="0"/>
              </a:rPr>
              <a:t> is currently set to </a:t>
            </a:r>
            <a:r>
              <a:rPr lang="en-US" sz="2200" b="1" i="0" dirty="0">
                <a:solidFill>
                  <a:srgbClr val="333333"/>
                </a:solidFill>
                <a:effectLst/>
                <a:latin typeface="Open Sans" panose="020B0606030504020204" pitchFamily="34" charset="0"/>
              </a:rPr>
              <a:t>No</a:t>
            </a:r>
            <a:r>
              <a:rPr lang="en-US" sz="2200" b="0" i="0" dirty="0">
                <a:solidFill>
                  <a:srgbClr val="333333"/>
                </a:solidFill>
                <a:effectLst/>
                <a:latin typeface="Open Sans" panose="020B0606030504020204" pitchFamily="34" charset="0"/>
              </a:rPr>
              <a:t>.</a:t>
            </a:r>
          </a:p>
        </p:txBody>
      </p:sp>
      <p:sp>
        <p:nvSpPr>
          <p:cNvPr id="7" name="Oval 6">
            <a:extLst>
              <a:ext uri="{FF2B5EF4-FFF2-40B4-BE49-F238E27FC236}">
                <a16:creationId xmlns:a16="http://schemas.microsoft.com/office/drawing/2014/main" id="{47401483-A39C-D885-9A92-F3F81E70B255}"/>
              </a:ext>
            </a:extLst>
          </p:cNvPr>
          <p:cNvSpPr/>
          <p:nvPr/>
        </p:nvSpPr>
        <p:spPr>
          <a:xfrm>
            <a:off x="3993777" y="328582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15</a:t>
            </a:r>
          </a:p>
        </p:txBody>
      </p:sp>
      <p:sp>
        <p:nvSpPr>
          <p:cNvPr id="8" name="Rounded Rectangle 7">
            <a:extLst>
              <a:ext uri="{FF2B5EF4-FFF2-40B4-BE49-F238E27FC236}">
                <a16:creationId xmlns:a16="http://schemas.microsoft.com/office/drawing/2014/main" id="{B301B1D4-B796-8C5D-D4CC-746FF5735BBA}"/>
              </a:ext>
            </a:extLst>
          </p:cNvPr>
          <p:cNvSpPr/>
          <p:nvPr/>
        </p:nvSpPr>
        <p:spPr>
          <a:xfrm>
            <a:off x="4060762" y="3721681"/>
            <a:ext cx="1332074" cy="325884"/>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92FE880-61CA-E4CF-FC6B-04F898805AA7}"/>
              </a:ext>
            </a:extLst>
          </p:cNvPr>
          <p:cNvSpPr/>
          <p:nvPr/>
        </p:nvSpPr>
        <p:spPr>
          <a:xfrm>
            <a:off x="7870762" y="5663905"/>
            <a:ext cx="1851462" cy="467953"/>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DA18722-FA29-156C-DC49-61FA29C74B5B}"/>
              </a:ext>
            </a:extLst>
          </p:cNvPr>
          <p:cNvSpPr/>
          <p:nvPr/>
        </p:nvSpPr>
        <p:spPr>
          <a:xfrm>
            <a:off x="7767667" y="4752657"/>
            <a:ext cx="2075579" cy="1486778"/>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900DB6A-C04F-1F23-D306-5672E6620153}"/>
              </a:ext>
            </a:extLst>
          </p:cNvPr>
          <p:cNvSpPr/>
          <p:nvPr/>
        </p:nvSpPr>
        <p:spPr>
          <a:xfrm>
            <a:off x="7413562" y="543530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15</a:t>
            </a:r>
          </a:p>
        </p:txBody>
      </p:sp>
    </p:spTree>
    <p:extLst>
      <p:ext uri="{BB962C8B-B14F-4D97-AF65-F5344CB8AC3E}">
        <p14:creationId xmlns:p14="http://schemas.microsoft.com/office/powerpoint/2010/main" val="2843425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95F7BC-2FED-739F-8B04-4674D84A566E}"/>
              </a:ext>
            </a:extLst>
          </p:cNvPr>
          <p:cNvPicPr>
            <a:picLocks noChangeAspect="1"/>
          </p:cNvPicPr>
          <p:nvPr/>
        </p:nvPicPr>
        <p:blipFill>
          <a:blip r:embed="rId2"/>
          <a:stretch>
            <a:fillRect/>
          </a:stretch>
        </p:blipFill>
        <p:spPr>
          <a:xfrm>
            <a:off x="831907" y="855301"/>
            <a:ext cx="10528183" cy="570694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7" name="TextBox 6">
            <a:extLst>
              <a:ext uri="{FF2B5EF4-FFF2-40B4-BE49-F238E27FC236}">
                <a16:creationId xmlns:a16="http://schemas.microsoft.com/office/drawing/2014/main" id="{0C2E6A11-7CF5-78CE-4720-8FAA16028418}"/>
              </a:ext>
            </a:extLst>
          </p:cNvPr>
          <p:cNvSpPr txBox="1"/>
          <p:nvPr/>
        </p:nvSpPr>
        <p:spPr>
          <a:xfrm>
            <a:off x="4182035" y="1882563"/>
            <a:ext cx="7812741" cy="400110"/>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16. To change this setting, choose </a:t>
            </a:r>
            <a:r>
              <a:rPr lang="en-US" sz="2000" b="1" i="0" dirty="0">
                <a:solidFill>
                  <a:srgbClr val="333333"/>
                </a:solidFill>
                <a:effectLst/>
                <a:latin typeface="Open Sans" panose="020B0606030504020204" pitchFamily="34" charset="0"/>
              </a:rPr>
              <a:t>Modify</a:t>
            </a:r>
            <a:r>
              <a:rPr lang="en-US" sz="2000" b="0" i="0" dirty="0">
                <a:solidFill>
                  <a:srgbClr val="333333"/>
                </a:solidFill>
                <a:effectLst/>
                <a:latin typeface="Open Sans" panose="020B0606030504020204" pitchFamily="34" charset="0"/>
              </a:rPr>
              <a:t> at the top of the page.</a:t>
            </a:r>
          </a:p>
        </p:txBody>
      </p:sp>
      <p:sp>
        <p:nvSpPr>
          <p:cNvPr id="8" name="Oval 7">
            <a:extLst>
              <a:ext uri="{FF2B5EF4-FFF2-40B4-BE49-F238E27FC236}">
                <a16:creationId xmlns:a16="http://schemas.microsoft.com/office/drawing/2014/main" id="{F3E75A5C-D256-8945-CD4F-29DC15878945}"/>
              </a:ext>
            </a:extLst>
          </p:cNvPr>
          <p:cNvSpPr/>
          <p:nvPr/>
        </p:nvSpPr>
        <p:spPr>
          <a:xfrm>
            <a:off x="8928847" y="120966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16</a:t>
            </a:r>
          </a:p>
        </p:txBody>
      </p:sp>
      <p:sp>
        <p:nvSpPr>
          <p:cNvPr id="9" name="Rounded Rectangle 8">
            <a:extLst>
              <a:ext uri="{FF2B5EF4-FFF2-40B4-BE49-F238E27FC236}">
                <a16:creationId xmlns:a16="http://schemas.microsoft.com/office/drawing/2014/main" id="{E1D7EFE0-0D8E-2C6B-1777-2857BEF9A17D}"/>
              </a:ext>
            </a:extLst>
          </p:cNvPr>
          <p:cNvSpPr/>
          <p:nvPr/>
        </p:nvSpPr>
        <p:spPr>
          <a:xfrm>
            <a:off x="9318811" y="1457269"/>
            <a:ext cx="807389" cy="325884"/>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01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4570BA-D0A6-2A5A-484C-64A03ACC59C9}"/>
              </a:ext>
            </a:extLst>
          </p:cNvPr>
          <p:cNvPicPr>
            <a:picLocks noChangeAspect="1"/>
          </p:cNvPicPr>
          <p:nvPr/>
        </p:nvPicPr>
        <p:blipFill>
          <a:blip r:embed="rId2"/>
          <a:stretch>
            <a:fillRect/>
          </a:stretch>
        </p:blipFill>
        <p:spPr>
          <a:xfrm>
            <a:off x="894029" y="868211"/>
            <a:ext cx="10489344" cy="5706943"/>
          </a:xfrm>
          <a:prstGeom prst="rect">
            <a:avLst/>
          </a:prstGeom>
        </p:spPr>
      </p:pic>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 [18745]</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3"/>
              </a:rPr>
              <a:t>https://awsacademy.instructure.com/courses/18745</a:t>
            </a:r>
            <a:r>
              <a:rPr lang="en-US" sz="1200" dirty="0">
                <a:solidFill>
                  <a:schemeClr val="bg1">
                    <a:lumMod val="75000"/>
                  </a:schemeClr>
                </a:solidFill>
              </a:rPr>
              <a:t> </a:t>
            </a:r>
            <a:endParaRPr lang="en-US" sz="1200" dirty="0"/>
          </a:p>
        </p:txBody>
      </p:sp>
      <p:sp>
        <p:nvSpPr>
          <p:cNvPr id="9" name="Rounded Rectangle 8">
            <a:extLst>
              <a:ext uri="{FF2B5EF4-FFF2-40B4-BE49-F238E27FC236}">
                <a16:creationId xmlns:a16="http://schemas.microsoft.com/office/drawing/2014/main" id="{9A96A3F7-7042-E02E-167E-CFA25C276783}"/>
              </a:ext>
            </a:extLst>
          </p:cNvPr>
          <p:cNvSpPr/>
          <p:nvPr/>
        </p:nvSpPr>
        <p:spPr>
          <a:xfrm>
            <a:off x="3395935" y="1039561"/>
            <a:ext cx="7865460" cy="1969637"/>
          </a:xfrm>
          <a:prstGeom prst="roundRect">
            <a:avLst>
              <a:gd name="adj" fmla="val 471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1C18A78-C88E-F94B-1D60-013E712AC9C6}"/>
              </a:ext>
            </a:extLst>
          </p:cNvPr>
          <p:cNvPicPr>
            <a:picLocks noChangeAspect="1"/>
          </p:cNvPicPr>
          <p:nvPr/>
        </p:nvPicPr>
        <p:blipFill>
          <a:blip r:embed="rId4"/>
          <a:stretch>
            <a:fillRect/>
          </a:stretch>
        </p:blipFill>
        <p:spPr>
          <a:xfrm>
            <a:off x="131532" y="164924"/>
            <a:ext cx="1062268" cy="269108"/>
          </a:xfrm>
          <a:prstGeom prst="rect">
            <a:avLst/>
          </a:prstGeom>
        </p:spPr>
      </p:pic>
    </p:spTree>
    <p:extLst>
      <p:ext uri="{BB962C8B-B14F-4D97-AF65-F5344CB8AC3E}">
        <p14:creationId xmlns:p14="http://schemas.microsoft.com/office/powerpoint/2010/main" val="4744738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7E4043F-E0CE-BC90-7BBD-C7775AF79781}"/>
              </a:ext>
            </a:extLst>
          </p:cNvPr>
          <p:cNvPicPr>
            <a:picLocks noChangeAspect="1"/>
          </p:cNvPicPr>
          <p:nvPr/>
        </p:nvPicPr>
        <p:blipFill>
          <a:blip r:embed="rId3"/>
          <a:stretch>
            <a:fillRect/>
          </a:stretch>
        </p:blipFill>
        <p:spPr>
          <a:xfrm>
            <a:off x="796097" y="855301"/>
            <a:ext cx="10599806" cy="5706943"/>
          </a:xfrm>
          <a:prstGeom prst="rect">
            <a:avLst/>
          </a:prstGeom>
        </p:spPr>
      </p:pic>
      <p:sp>
        <p:nvSpPr>
          <p:cNvPr id="9" name="Down Arrow 8">
            <a:extLst>
              <a:ext uri="{FF2B5EF4-FFF2-40B4-BE49-F238E27FC236}">
                <a16:creationId xmlns:a16="http://schemas.microsoft.com/office/drawing/2014/main" id="{ED296D9D-5658-2434-BB2D-98B06F647082}"/>
              </a:ext>
            </a:extLst>
          </p:cNvPr>
          <p:cNvSpPr/>
          <p:nvPr/>
        </p:nvSpPr>
        <p:spPr>
          <a:xfrm>
            <a:off x="11171921" y="1422959"/>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B770E8D-29DA-10A4-85BE-8B292800E994}"/>
              </a:ext>
            </a:extLst>
          </p:cNvPr>
          <p:cNvSpPr txBox="1"/>
          <p:nvPr/>
        </p:nvSpPr>
        <p:spPr>
          <a:xfrm>
            <a:off x="7345642" y="2268677"/>
            <a:ext cx="3850880" cy="1446550"/>
          </a:xfrm>
          <a:prstGeom prst="rect">
            <a:avLst/>
          </a:prstGeom>
          <a:solidFill>
            <a:schemeClr val="accent4">
              <a:lumMod val="20000"/>
              <a:lumOff val="80000"/>
            </a:schemeClr>
          </a:solidFill>
        </p:spPr>
        <p:txBody>
          <a:bodyPr wrap="square">
            <a:spAutoFit/>
          </a:bodyPr>
          <a:lstStyle/>
          <a:p>
            <a:pPr algn="l"/>
            <a:r>
              <a:rPr lang="en-US" sz="2200" dirty="0">
                <a:solidFill>
                  <a:srgbClr val="333333"/>
                </a:solidFill>
                <a:latin typeface="Open Sans" panose="020B0606030504020204" pitchFamily="34" charset="0"/>
              </a:rPr>
              <a:t>17. </a:t>
            </a:r>
            <a:r>
              <a:rPr lang="en-US" sz="2200" b="0" i="0" dirty="0">
                <a:solidFill>
                  <a:srgbClr val="333333"/>
                </a:solidFill>
                <a:effectLst/>
                <a:latin typeface="Open Sans" panose="020B0606030504020204" pitchFamily="34" charset="0"/>
              </a:rPr>
              <a:t>Scroll down to the </a:t>
            </a:r>
            <a:r>
              <a:rPr lang="en-US" sz="2200" b="1" i="0" dirty="0">
                <a:solidFill>
                  <a:srgbClr val="333333"/>
                </a:solidFill>
                <a:effectLst/>
                <a:latin typeface="Open Sans" panose="020B0606030504020204" pitchFamily="34" charset="0"/>
              </a:rPr>
              <a:t>Connectivity</a:t>
            </a:r>
            <a:r>
              <a:rPr lang="en-US" sz="2200" b="0" i="0" dirty="0">
                <a:solidFill>
                  <a:srgbClr val="333333"/>
                </a:solidFill>
                <a:effectLst/>
                <a:latin typeface="Open Sans" panose="020B0606030504020204" pitchFamily="34" charset="0"/>
              </a:rPr>
              <a:t> section, and expand </a:t>
            </a:r>
            <a:br>
              <a:rPr lang="en-US" sz="2200" b="0" i="0" dirty="0">
                <a:solidFill>
                  <a:srgbClr val="333333"/>
                </a:solidFill>
                <a:effectLst/>
                <a:latin typeface="Open Sans" panose="020B0606030504020204" pitchFamily="34" charset="0"/>
              </a:rPr>
            </a:br>
            <a:r>
              <a:rPr lang="en-US" sz="2200" b="1" i="0" dirty="0">
                <a:solidFill>
                  <a:srgbClr val="333333"/>
                </a:solidFill>
                <a:effectLst/>
                <a:latin typeface="Open Sans" panose="020B0606030504020204" pitchFamily="34" charset="0"/>
              </a:rPr>
              <a:t>Additional configuration</a:t>
            </a:r>
            <a:r>
              <a:rPr lang="en-US" sz="2200" b="0" i="0" dirty="0">
                <a:solidFill>
                  <a:srgbClr val="333333"/>
                </a:solidFill>
                <a:effectLst/>
                <a:latin typeface="Open Sans" panose="020B0606030504020204" pitchFamily="34" charset="0"/>
              </a:rPr>
              <a:t>.</a:t>
            </a:r>
          </a:p>
        </p:txBody>
      </p:sp>
      <p:sp>
        <p:nvSpPr>
          <p:cNvPr id="8" name="Oval 7">
            <a:extLst>
              <a:ext uri="{FF2B5EF4-FFF2-40B4-BE49-F238E27FC236}">
                <a16:creationId xmlns:a16="http://schemas.microsoft.com/office/drawing/2014/main" id="{FD046D41-1C1F-D79E-4AA8-17733725304C}"/>
              </a:ext>
            </a:extLst>
          </p:cNvPr>
          <p:cNvSpPr/>
          <p:nvPr/>
        </p:nvSpPr>
        <p:spPr>
          <a:xfrm>
            <a:off x="10785015" y="392920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17</a:t>
            </a:r>
          </a:p>
        </p:txBody>
      </p:sp>
    </p:spTree>
    <p:extLst>
      <p:ext uri="{BB962C8B-B14F-4D97-AF65-F5344CB8AC3E}">
        <p14:creationId xmlns:p14="http://schemas.microsoft.com/office/powerpoint/2010/main" val="3470907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8" name="Picture 7">
            <a:extLst>
              <a:ext uri="{FF2B5EF4-FFF2-40B4-BE49-F238E27FC236}">
                <a16:creationId xmlns:a16="http://schemas.microsoft.com/office/drawing/2014/main" id="{C8A01389-5CA4-6537-8662-DB69D3111F86}"/>
              </a:ext>
            </a:extLst>
          </p:cNvPr>
          <p:cNvPicPr>
            <a:picLocks noChangeAspect="1"/>
          </p:cNvPicPr>
          <p:nvPr/>
        </p:nvPicPr>
        <p:blipFill>
          <a:blip r:embed="rId3"/>
          <a:stretch>
            <a:fillRect/>
          </a:stretch>
        </p:blipFill>
        <p:spPr>
          <a:xfrm>
            <a:off x="995478" y="761172"/>
            <a:ext cx="10447588" cy="5706943"/>
          </a:xfrm>
          <a:prstGeom prst="rect">
            <a:avLst/>
          </a:prstGeom>
        </p:spPr>
      </p:pic>
      <p:sp>
        <p:nvSpPr>
          <p:cNvPr id="12" name="Down Arrow 11">
            <a:extLst>
              <a:ext uri="{FF2B5EF4-FFF2-40B4-BE49-F238E27FC236}">
                <a16:creationId xmlns:a16="http://schemas.microsoft.com/office/drawing/2014/main" id="{2F84EB33-3152-4712-26A5-83E7D437E369}"/>
              </a:ext>
            </a:extLst>
          </p:cNvPr>
          <p:cNvSpPr/>
          <p:nvPr/>
        </p:nvSpPr>
        <p:spPr>
          <a:xfrm>
            <a:off x="11171921" y="1422959"/>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B93A41A-0D19-A408-79FD-F2947B899852}"/>
              </a:ext>
            </a:extLst>
          </p:cNvPr>
          <p:cNvSpPr/>
          <p:nvPr/>
        </p:nvSpPr>
        <p:spPr>
          <a:xfrm>
            <a:off x="3572184" y="1060150"/>
            <a:ext cx="1362886" cy="217322"/>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5672ABC-D736-5C53-C720-87EA26ECED6B}"/>
              </a:ext>
            </a:extLst>
          </p:cNvPr>
          <p:cNvSpPr/>
          <p:nvPr/>
        </p:nvSpPr>
        <p:spPr>
          <a:xfrm>
            <a:off x="3531843" y="1031940"/>
            <a:ext cx="6351745" cy="5194047"/>
          </a:xfrm>
          <a:prstGeom prst="roundRect">
            <a:avLst>
              <a:gd name="adj" fmla="val 126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24A7275-D5E2-BC87-B9E2-8B6106C1D2FC}"/>
              </a:ext>
            </a:extLst>
          </p:cNvPr>
          <p:cNvSpPr/>
          <p:nvPr/>
        </p:nvSpPr>
        <p:spPr>
          <a:xfrm>
            <a:off x="3634244" y="3915242"/>
            <a:ext cx="1852155" cy="320329"/>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24372B1-D0E1-DCF7-7BF2-0EE85127B10B}"/>
              </a:ext>
            </a:extLst>
          </p:cNvPr>
          <p:cNvSpPr txBox="1"/>
          <p:nvPr/>
        </p:nvSpPr>
        <p:spPr>
          <a:xfrm>
            <a:off x="7345642" y="2268677"/>
            <a:ext cx="3850880" cy="1446550"/>
          </a:xfrm>
          <a:prstGeom prst="rect">
            <a:avLst/>
          </a:prstGeom>
          <a:solidFill>
            <a:schemeClr val="accent4">
              <a:lumMod val="20000"/>
              <a:lumOff val="80000"/>
            </a:schemeClr>
          </a:solidFill>
        </p:spPr>
        <p:txBody>
          <a:bodyPr wrap="square">
            <a:spAutoFit/>
          </a:bodyPr>
          <a:lstStyle/>
          <a:p>
            <a:pPr algn="l"/>
            <a:r>
              <a:rPr lang="en-US" sz="2200" dirty="0">
                <a:solidFill>
                  <a:srgbClr val="333333"/>
                </a:solidFill>
                <a:latin typeface="Open Sans" panose="020B0606030504020204" pitchFamily="34" charset="0"/>
              </a:rPr>
              <a:t>17. </a:t>
            </a:r>
            <a:r>
              <a:rPr lang="en-US" sz="2200" b="0" i="0" dirty="0">
                <a:solidFill>
                  <a:srgbClr val="333333"/>
                </a:solidFill>
                <a:effectLst/>
                <a:latin typeface="Open Sans" panose="020B0606030504020204" pitchFamily="34" charset="0"/>
              </a:rPr>
              <a:t>Scroll down to the </a:t>
            </a:r>
            <a:r>
              <a:rPr lang="en-US" sz="2200" b="1" i="0" dirty="0">
                <a:solidFill>
                  <a:srgbClr val="333333"/>
                </a:solidFill>
                <a:effectLst/>
                <a:latin typeface="Open Sans" panose="020B0606030504020204" pitchFamily="34" charset="0"/>
              </a:rPr>
              <a:t>Connectivity</a:t>
            </a:r>
            <a:r>
              <a:rPr lang="en-US" sz="2200" b="0" i="0" dirty="0">
                <a:solidFill>
                  <a:srgbClr val="333333"/>
                </a:solidFill>
                <a:effectLst/>
                <a:latin typeface="Open Sans" panose="020B0606030504020204" pitchFamily="34" charset="0"/>
              </a:rPr>
              <a:t> section, and expand </a:t>
            </a:r>
            <a:br>
              <a:rPr lang="en-US" sz="2200" b="0" i="0" dirty="0">
                <a:solidFill>
                  <a:srgbClr val="333333"/>
                </a:solidFill>
                <a:effectLst/>
                <a:latin typeface="Open Sans" panose="020B0606030504020204" pitchFamily="34" charset="0"/>
              </a:rPr>
            </a:br>
            <a:r>
              <a:rPr lang="en-US" sz="2200" b="1" i="0" dirty="0">
                <a:solidFill>
                  <a:srgbClr val="333333"/>
                </a:solidFill>
                <a:effectLst/>
                <a:latin typeface="Open Sans" panose="020B0606030504020204" pitchFamily="34" charset="0"/>
              </a:rPr>
              <a:t>Additional configuration</a:t>
            </a:r>
            <a:r>
              <a:rPr lang="en-US" sz="2200" b="0" i="0" dirty="0">
                <a:solidFill>
                  <a:srgbClr val="333333"/>
                </a:solidFill>
                <a:effectLst/>
                <a:latin typeface="Open Sans" panose="020B0606030504020204" pitchFamily="34" charset="0"/>
              </a:rPr>
              <a:t>.</a:t>
            </a:r>
          </a:p>
        </p:txBody>
      </p:sp>
      <p:sp>
        <p:nvSpPr>
          <p:cNvPr id="9" name="Oval 8">
            <a:extLst>
              <a:ext uri="{FF2B5EF4-FFF2-40B4-BE49-F238E27FC236}">
                <a16:creationId xmlns:a16="http://schemas.microsoft.com/office/drawing/2014/main" id="{5986742B-5DA7-A85F-FA4E-AAE1FB30B709}"/>
              </a:ext>
            </a:extLst>
          </p:cNvPr>
          <p:cNvSpPr/>
          <p:nvPr/>
        </p:nvSpPr>
        <p:spPr>
          <a:xfrm>
            <a:off x="3214321" y="3614643"/>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17</a:t>
            </a:r>
          </a:p>
        </p:txBody>
      </p:sp>
    </p:spTree>
    <p:extLst>
      <p:ext uri="{BB962C8B-B14F-4D97-AF65-F5344CB8AC3E}">
        <p14:creationId xmlns:p14="http://schemas.microsoft.com/office/powerpoint/2010/main" val="17418101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7" name="Picture 6">
            <a:extLst>
              <a:ext uri="{FF2B5EF4-FFF2-40B4-BE49-F238E27FC236}">
                <a16:creationId xmlns:a16="http://schemas.microsoft.com/office/drawing/2014/main" id="{0E5CAE9F-7E8D-1687-5A12-50802030DB47}"/>
              </a:ext>
            </a:extLst>
          </p:cNvPr>
          <p:cNvPicPr>
            <a:picLocks noChangeAspect="1"/>
          </p:cNvPicPr>
          <p:nvPr/>
        </p:nvPicPr>
        <p:blipFill>
          <a:blip r:embed="rId3"/>
          <a:stretch>
            <a:fillRect/>
          </a:stretch>
        </p:blipFill>
        <p:spPr>
          <a:xfrm>
            <a:off x="946215" y="904183"/>
            <a:ext cx="10299568" cy="5634998"/>
          </a:xfrm>
          <a:prstGeom prst="rect">
            <a:avLst/>
          </a:prstGeom>
        </p:spPr>
      </p:pic>
      <p:sp>
        <p:nvSpPr>
          <p:cNvPr id="8" name="TextBox 7">
            <a:extLst>
              <a:ext uri="{FF2B5EF4-FFF2-40B4-BE49-F238E27FC236}">
                <a16:creationId xmlns:a16="http://schemas.microsoft.com/office/drawing/2014/main" id="{77673A63-7674-DDCC-4514-E2D6853EB683}"/>
              </a:ext>
            </a:extLst>
          </p:cNvPr>
          <p:cNvSpPr txBox="1"/>
          <p:nvPr/>
        </p:nvSpPr>
        <p:spPr>
          <a:xfrm>
            <a:off x="6095999" y="3210643"/>
            <a:ext cx="4043083" cy="769441"/>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18. For </a:t>
            </a:r>
            <a:r>
              <a:rPr lang="en-US" sz="2200" b="1" i="0" dirty="0">
                <a:solidFill>
                  <a:srgbClr val="333333"/>
                </a:solidFill>
                <a:effectLst/>
                <a:latin typeface="Open Sans" panose="020B0606030504020204" pitchFamily="34" charset="0"/>
              </a:rPr>
              <a:t>Public access</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Publicly accessible</a:t>
            </a:r>
            <a:r>
              <a:rPr lang="en-US" sz="2200" b="0" i="0" dirty="0">
                <a:solidFill>
                  <a:srgbClr val="333333"/>
                </a:solidFill>
                <a:effectLst/>
                <a:latin typeface="Open Sans" panose="020B0606030504020204" pitchFamily="34" charset="0"/>
              </a:rPr>
              <a:t>.</a:t>
            </a:r>
          </a:p>
        </p:txBody>
      </p:sp>
      <p:sp>
        <p:nvSpPr>
          <p:cNvPr id="9" name="Rounded Rectangle 8">
            <a:extLst>
              <a:ext uri="{FF2B5EF4-FFF2-40B4-BE49-F238E27FC236}">
                <a16:creationId xmlns:a16="http://schemas.microsoft.com/office/drawing/2014/main" id="{1798E860-8A6B-CBE4-FDF4-054D1B2CE483}"/>
              </a:ext>
            </a:extLst>
          </p:cNvPr>
          <p:cNvSpPr/>
          <p:nvPr/>
        </p:nvSpPr>
        <p:spPr>
          <a:xfrm>
            <a:off x="3634244" y="4302844"/>
            <a:ext cx="6007297" cy="769441"/>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3BFE9D0-6F7D-83F7-46F0-AD3983937D25}"/>
              </a:ext>
            </a:extLst>
          </p:cNvPr>
          <p:cNvSpPr/>
          <p:nvPr/>
        </p:nvSpPr>
        <p:spPr>
          <a:xfrm>
            <a:off x="3147085" y="440802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18</a:t>
            </a:r>
          </a:p>
        </p:txBody>
      </p:sp>
    </p:spTree>
    <p:extLst>
      <p:ext uri="{BB962C8B-B14F-4D97-AF65-F5344CB8AC3E}">
        <p14:creationId xmlns:p14="http://schemas.microsoft.com/office/powerpoint/2010/main" val="15642963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BD9645A-F6A2-4C96-9A94-9B57B2D288DD}"/>
              </a:ext>
            </a:extLst>
          </p:cNvPr>
          <p:cNvPicPr>
            <a:picLocks noChangeAspect="1"/>
          </p:cNvPicPr>
          <p:nvPr/>
        </p:nvPicPr>
        <p:blipFill>
          <a:blip r:embed="rId3"/>
          <a:stretch>
            <a:fillRect/>
          </a:stretch>
        </p:blipFill>
        <p:spPr>
          <a:xfrm>
            <a:off x="785967" y="793941"/>
            <a:ext cx="10620067" cy="5768303"/>
          </a:xfrm>
          <a:prstGeom prst="rect">
            <a:avLst/>
          </a:prstGeom>
        </p:spPr>
      </p:pic>
      <p:sp>
        <p:nvSpPr>
          <p:cNvPr id="7" name="TextBox 6">
            <a:extLst>
              <a:ext uri="{FF2B5EF4-FFF2-40B4-BE49-F238E27FC236}">
                <a16:creationId xmlns:a16="http://schemas.microsoft.com/office/drawing/2014/main" id="{F601A71A-DEE2-6460-F428-0E38212B4908}"/>
              </a:ext>
            </a:extLst>
          </p:cNvPr>
          <p:cNvSpPr txBox="1"/>
          <p:nvPr/>
        </p:nvSpPr>
        <p:spPr>
          <a:xfrm>
            <a:off x="2977984" y="5414538"/>
            <a:ext cx="5432612" cy="769441"/>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19. Scroll to the bottom of the page, and choose </a:t>
            </a:r>
            <a:r>
              <a:rPr lang="en-US" sz="2200" b="1" i="0" dirty="0">
                <a:solidFill>
                  <a:srgbClr val="333333"/>
                </a:solidFill>
                <a:effectLst/>
                <a:latin typeface="Open Sans" panose="020B0606030504020204" pitchFamily="34" charset="0"/>
              </a:rPr>
              <a:t>Continue</a:t>
            </a:r>
            <a:r>
              <a:rPr lang="en-US" sz="2200" b="0" i="0" dirty="0">
                <a:solidFill>
                  <a:srgbClr val="333333"/>
                </a:solidFill>
                <a:effectLst/>
                <a:latin typeface="Open Sans" panose="020B0606030504020204" pitchFamily="34" charset="0"/>
              </a:rPr>
              <a:t>.</a:t>
            </a:r>
          </a:p>
        </p:txBody>
      </p:sp>
      <p:sp>
        <p:nvSpPr>
          <p:cNvPr id="9" name="Down Arrow 8">
            <a:extLst>
              <a:ext uri="{FF2B5EF4-FFF2-40B4-BE49-F238E27FC236}">
                <a16:creationId xmlns:a16="http://schemas.microsoft.com/office/drawing/2014/main" id="{1552EE20-51A1-5BFD-C479-CBEA573F1DEC}"/>
              </a:ext>
            </a:extLst>
          </p:cNvPr>
          <p:cNvSpPr/>
          <p:nvPr/>
        </p:nvSpPr>
        <p:spPr>
          <a:xfrm>
            <a:off x="11171921" y="1422959"/>
            <a:ext cx="312880" cy="4254127"/>
          </a:xfrm>
          <a:prstGeom prst="downArrow">
            <a:avLst>
              <a:gd name="adj1" fmla="val 50000"/>
              <a:gd name="adj2" fmla="val 1392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89C34EF-8856-D788-00C1-7C55B8259185}"/>
              </a:ext>
            </a:extLst>
          </p:cNvPr>
          <p:cNvSpPr/>
          <p:nvPr/>
        </p:nvSpPr>
        <p:spPr>
          <a:xfrm>
            <a:off x="8867796" y="5805714"/>
            <a:ext cx="1032309" cy="378266"/>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81270F-DC3B-D036-F829-99BBABA6C785}"/>
              </a:ext>
            </a:extLst>
          </p:cNvPr>
          <p:cNvSpPr/>
          <p:nvPr/>
        </p:nvSpPr>
        <p:spPr>
          <a:xfrm>
            <a:off x="8410596" y="545539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19</a:t>
            </a:r>
          </a:p>
        </p:txBody>
      </p:sp>
    </p:spTree>
    <p:extLst>
      <p:ext uri="{BB962C8B-B14F-4D97-AF65-F5344CB8AC3E}">
        <p14:creationId xmlns:p14="http://schemas.microsoft.com/office/powerpoint/2010/main" val="8671590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A9C2F0A-E833-D42A-DEFB-A18CC878365F}"/>
              </a:ext>
            </a:extLst>
          </p:cNvPr>
          <p:cNvPicPr>
            <a:picLocks noChangeAspect="1"/>
          </p:cNvPicPr>
          <p:nvPr/>
        </p:nvPicPr>
        <p:blipFill>
          <a:blip r:embed="rId3"/>
          <a:stretch>
            <a:fillRect/>
          </a:stretch>
        </p:blipFill>
        <p:spPr>
          <a:xfrm>
            <a:off x="757516" y="782421"/>
            <a:ext cx="10676966" cy="5806180"/>
          </a:xfrm>
          <a:prstGeom prst="rect">
            <a:avLst/>
          </a:prstGeom>
        </p:spPr>
      </p:pic>
      <p:sp>
        <p:nvSpPr>
          <p:cNvPr id="7" name="TextBox 6">
            <a:extLst>
              <a:ext uri="{FF2B5EF4-FFF2-40B4-BE49-F238E27FC236}">
                <a16:creationId xmlns:a16="http://schemas.microsoft.com/office/drawing/2014/main" id="{8C5F8B6D-0960-6D40-C8D0-FC3E9CA2327F}"/>
              </a:ext>
            </a:extLst>
          </p:cNvPr>
          <p:cNvSpPr txBox="1"/>
          <p:nvPr/>
        </p:nvSpPr>
        <p:spPr>
          <a:xfrm>
            <a:off x="3088201" y="1244729"/>
            <a:ext cx="8232961" cy="2800767"/>
          </a:xfrm>
          <a:prstGeom prst="rect">
            <a:avLst/>
          </a:prstGeom>
          <a:solidFill>
            <a:schemeClr val="accent4">
              <a:lumMod val="20000"/>
              <a:lumOff val="80000"/>
            </a:schemeClr>
          </a:solidFill>
        </p:spPr>
        <p:txBody>
          <a:bodyPr wrap="square">
            <a:spAutoFit/>
          </a:bodyPr>
          <a:lstStyle/>
          <a:p>
            <a:pPr algn="l"/>
            <a:r>
              <a:rPr lang="en-US" sz="2200" dirty="0">
                <a:solidFill>
                  <a:srgbClr val="333333"/>
                </a:solidFill>
                <a:latin typeface="Open Sans" panose="020B0606030504020204" pitchFamily="34" charset="0"/>
              </a:rPr>
              <a:t>20. </a:t>
            </a:r>
            <a:r>
              <a:rPr lang="en-US" sz="2200" b="0" i="0" dirty="0">
                <a:solidFill>
                  <a:srgbClr val="333333"/>
                </a:solidFill>
                <a:effectLst/>
                <a:latin typeface="Open Sans" panose="020B0606030504020204" pitchFamily="34" charset="0"/>
              </a:rPr>
              <a:t>In the </a:t>
            </a:r>
            <a:r>
              <a:rPr lang="en-US" sz="2200" b="1" i="0" dirty="0">
                <a:solidFill>
                  <a:srgbClr val="333333"/>
                </a:solidFill>
                <a:effectLst/>
                <a:latin typeface="Open Sans" panose="020B0606030504020204" pitchFamily="34" charset="0"/>
              </a:rPr>
              <a:t>Scheduling of modifications</a:t>
            </a:r>
            <a:r>
              <a:rPr lang="en-US" sz="2200" b="0" i="0" dirty="0">
                <a:solidFill>
                  <a:srgbClr val="333333"/>
                </a:solidFill>
                <a:effectLst/>
                <a:latin typeface="Open Sans" panose="020B0606030504020204" pitchFamily="34" charset="0"/>
              </a:rPr>
              <a:t> section, for </a:t>
            </a:r>
            <a:r>
              <a:rPr lang="en-US" sz="2200" b="1" i="0" dirty="0">
                <a:solidFill>
                  <a:srgbClr val="333333"/>
                </a:solidFill>
                <a:effectLst/>
                <a:latin typeface="Open Sans" panose="020B0606030504020204" pitchFamily="34" charset="0"/>
              </a:rPr>
              <a:t>When to apply modifications</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Apply immediately</a:t>
            </a:r>
            <a:r>
              <a:rPr lang="en-US" sz="2200" b="0" i="0" dirty="0">
                <a:solidFill>
                  <a:srgbClr val="333333"/>
                </a:solidFill>
                <a:effectLst/>
                <a:latin typeface="Open Sans" panose="020B0606030504020204" pitchFamily="34" charset="0"/>
              </a:rPr>
              <a:t>.</a:t>
            </a:r>
          </a:p>
          <a:p>
            <a:pPr algn="l"/>
            <a:r>
              <a:rPr lang="en-US" sz="2200" b="0" i="0" dirty="0">
                <a:solidFill>
                  <a:srgbClr val="333333"/>
                </a:solidFill>
                <a:effectLst/>
                <a:latin typeface="Open Sans" panose="020B0606030504020204" pitchFamily="34" charset="0"/>
              </a:rPr>
              <a:t>21. Choose </a:t>
            </a:r>
            <a:r>
              <a:rPr lang="en-US" sz="2200" b="1" i="0" dirty="0">
                <a:solidFill>
                  <a:srgbClr val="333333"/>
                </a:solidFill>
                <a:effectLst/>
                <a:latin typeface="Open Sans" panose="020B0606030504020204" pitchFamily="34" charset="0"/>
              </a:rPr>
              <a:t>Modify DB Instance</a:t>
            </a:r>
            <a:r>
              <a:rPr lang="en-US" sz="2200" b="0" i="0" dirty="0">
                <a:solidFill>
                  <a:srgbClr val="333333"/>
                </a:solidFill>
                <a:effectLst/>
                <a:latin typeface="Open Sans" panose="020B0606030504020204" pitchFamily="34" charset="0"/>
              </a:rPr>
              <a:t>.</a:t>
            </a:r>
          </a:p>
          <a:p>
            <a:pPr lvl="1"/>
            <a:r>
              <a:rPr lang="en-US" sz="2200" b="0" i="0" dirty="0">
                <a:solidFill>
                  <a:srgbClr val="333333"/>
                </a:solidFill>
                <a:effectLst/>
                <a:latin typeface="Open Sans" panose="020B0606030504020204" pitchFamily="34" charset="0"/>
              </a:rPr>
              <a:t>After about 30 seconds, the </a:t>
            </a:r>
            <a:r>
              <a:rPr lang="en-US" sz="2200" b="1" i="0" dirty="0">
                <a:solidFill>
                  <a:srgbClr val="333333"/>
                </a:solidFill>
                <a:effectLst/>
                <a:latin typeface="Open Sans" panose="020B0606030504020204" pitchFamily="34" charset="0"/>
              </a:rPr>
              <a:t>Status</a:t>
            </a:r>
            <a:r>
              <a:rPr lang="en-US" sz="2200" b="0" i="0" dirty="0">
                <a:solidFill>
                  <a:srgbClr val="333333"/>
                </a:solidFill>
                <a:effectLst/>
                <a:latin typeface="Open Sans" panose="020B0606030504020204" pitchFamily="34" charset="0"/>
              </a:rPr>
              <a:t> for the database changes to </a:t>
            </a:r>
            <a:r>
              <a:rPr lang="en-US" sz="2200" b="0" i="1" dirty="0">
                <a:solidFill>
                  <a:srgbClr val="333333"/>
                </a:solidFill>
                <a:effectLst/>
                <a:latin typeface="Open Sans" panose="020B0606030504020204" pitchFamily="34" charset="0"/>
              </a:rPr>
              <a:t>Modifying</a:t>
            </a:r>
            <a:r>
              <a:rPr lang="en-US" sz="2200" b="0" i="0" dirty="0">
                <a:solidFill>
                  <a:srgbClr val="333333"/>
                </a:solidFill>
                <a:effectLst/>
                <a:latin typeface="Open Sans" panose="020B0606030504020204" pitchFamily="34" charset="0"/>
              </a:rPr>
              <a:t>. Before continuing, wait until the status changes to </a:t>
            </a:r>
            <a:r>
              <a:rPr lang="en-US" sz="2200" b="0" i="1" dirty="0">
                <a:solidFill>
                  <a:srgbClr val="333333"/>
                </a:solidFill>
                <a:effectLst/>
                <a:latin typeface="Open Sans" panose="020B0606030504020204" pitchFamily="34" charset="0"/>
              </a:rPr>
              <a:t>Available</a:t>
            </a:r>
            <a:r>
              <a:rPr lang="en-US" sz="2200" b="0" i="0" dirty="0">
                <a:solidFill>
                  <a:srgbClr val="333333"/>
                </a:solidFill>
                <a:effectLst/>
                <a:latin typeface="Open Sans" panose="020B0606030504020204" pitchFamily="34" charset="0"/>
              </a:rPr>
              <a:t>.</a:t>
            </a:r>
          </a:p>
          <a:p>
            <a:pPr lvl="1"/>
            <a:r>
              <a:rPr lang="en-US" sz="2200" b="1" i="0" dirty="0">
                <a:solidFill>
                  <a:srgbClr val="333333"/>
                </a:solidFill>
                <a:effectLst/>
                <a:latin typeface="Open Sans" panose="020B0606030504020204" pitchFamily="34" charset="0"/>
              </a:rPr>
              <a:t>Tip:</a:t>
            </a:r>
            <a:r>
              <a:rPr lang="en-US" sz="2200" b="0" i="0" dirty="0">
                <a:solidFill>
                  <a:srgbClr val="333333"/>
                </a:solidFill>
                <a:effectLst/>
                <a:latin typeface="Open Sans" panose="020B0606030504020204" pitchFamily="34" charset="0"/>
              </a:rPr>
              <a:t> You might need to refresh the database information. To refresh, choose the refresh icon.</a:t>
            </a:r>
          </a:p>
        </p:txBody>
      </p:sp>
      <p:sp>
        <p:nvSpPr>
          <p:cNvPr id="8" name="Rounded Rectangle 7">
            <a:extLst>
              <a:ext uri="{FF2B5EF4-FFF2-40B4-BE49-F238E27FC236}">
                <a16:creationId xmlns:a16="http://schemas.microsoft.com/office/drawing/2014/main" id="{4C01348F-33EB-82DF-2EA8-ACF76BDE748C}"/>
              </a:ext>
            </a:extLst>
          </p:cNvPr>
          <p:cNvSpPr/>
          <p:nvPr/>
        </p:nvSpPr>
        <p:spPr>
          <a:xfrm>
            <a:off x="8334359" y="5891328"/>
            <a:ext cx="1535782" cy="378266"/>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55DA650-469B-7BA6-CC21-69D673C9203F}"/>
              </a:ext>
            </a:extLst>
          </p:cNvPr>
          <p:cNvSpPr/>
          <p:nvPr/>
        </p:nvSpPr>
        <p:spPr>
          <a:xfrm>
            <a:off x="2974881" y="404549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20</a:t>
            </a:r>
          </a:p>
        </p:txBody>
      </p:sp>
      <p:sp>
        <p:nvSpPr>
          <p:cNvPr id="10" name="Oval 9">
            <a:extLst>
              <a:ext uri="{FF2B5EF4-FFF2-40B4-BE49-F238E27FC236}">
                <a16:creationId xmlns:a16="http://schemas.microsoft.com/office/drawing/2014/main" id="{44E2F5A6-0E50-7CA4-5759-1D431AAEC81A}"/>
              </a:ext>
            </a:extLst>
          </p:cNvPr>
          <p:cNvSpPr/>
          <p:nvPr/>
        </p:nvSpPr>
        <p:spPr>
          <a:xfrm>
            <a:off x="8869041" y="5458959"/>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21</a:t>
            </a:r>
          </a:p>
        </p:txBody>
      </p:sp>
      <p:sp>
        <p:nvSpPr>
          <p:cNvPr id="11" name="Rounded Rectangle 10">
            <a:extLst>
              <a:ext uri="{FF2B5EF4-FFF2-40B4-BE49-F238E27FC236}">
                <a16:creationId xmlns:a16="http://schemas.microsoft.com/office/drawing/2014/main" id="{D366961D-5F78-2F4A-B6B2-87F3D29FC658}"/>
              </a:ext>
            </a:extLst>
          </p:cNvPr>
          <p:cNvSpPr/>
          <p:nvPr/>
        </p:nvSpPr>
        <p:spPr>
          <a:xfrm>
            <a:off x="3432081" y="4195782"/>
            <a:ext cx="5164352" cy="1389985"/>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22AD841-DAD5-ED7A-015F-B86612CE07BD}"/>
              </a:ext>
            </a:extLst>
          </p:cNvPr>
          <p:cNvSpPr/>
          <p:nvPr/>
        </p:nvSpPr>
        <p:spPr>
          <a:xfrm>
            <a:off x="3526210" y="4881282"/>
            <a:ext cx="4999225" cy="610801"/>
          </a:xfrm>
          <a:prstGeom prst="roundRect">
            <a:avLst>
              <a:gd name="adj" fmla="val 825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567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4E34BEF-586F-0271-E4C0-B024C1A6F712}"/>
              </a:ext>
            </a:extLst>
          </p:cNvPr>
          <p:cNvPicPr>
            <a:picLocks noChangeAspect="1"/>
          </p:cNvPicPr>
          <p:nvPr/>
        </p:nvPicPr>
        <p:blipFill>
          <a:blip r:embed="rId3"/>
          <a:stretch>
            <a:fillRect/>
          </a:stretch>
        </p:blipFill>
        <p:spPr>
          <a:xfrm>
            <a:off x="967339" y="868211"/>
            <a:ext cx="10257319" cy="5574983"/>
          </a:xfrm>
          <a:prstGeom prst="rect">
            <a:avLst/>
          </a:prstGeom>
        </p:spPr>
      </p:pic>
      <p:sp>
        <p:nvSpPr>
          <p:cNvPr id="7" name="TextBox 6">
            <a:extLst>
              <a:ext uri="{FF2B5EF4-FFF2-40B4-BE49-F238E27FC236}">
                <a16:creationId xmlns:a16="http://schemas.microsoft.com/office/drawing/2014/main" id="{0AC43061-4602-B255-109E-EC23AAC65082}"/>
              </a:ext>
            </a:extLst>
          </p:cNvPr>
          <p:cNvSpPr txBox="1"/>
          <p:nvPr/>
        </p:nvSpPr>
        <p:spPr>
          <a:xfrm>
            <a:off x="3428706" y="4204685"/>
            <a:ext cx="7901864" cy="1785104"/>
          </a:xfrm>
          <a:prstGeom prst="rect">
            <a:avLst/>
          </a:prstGeom>
          <a:solidFill>
            <a:schemeClr val="accent4">
              <a:lumMod val="20000"/>
              <a:lumOff val="80000"/>
            </a:schemeClr>
          </a:solidFill>
        </p:spPr>
        <p:txBody>
          <a:bodyPr wrap="square">
            <a:spAutoFit/>
          </a:bodyPr>
          <a:lstStyle/>
          <a:p>
            <a:pPr lvl="1"/>
            <a:r>
              <a:rPr lang="en-US" sz="2200" b="0" i="0" dirty="0">
                <a:solidFill>
                  <a:srgbClr val="333333"/>
                </a:solidFill>
                <a:effectLst/>
                <a:latin typeface="Open Sans" panose="020B0606030504020204" pitchFamily="34" charset="0"/>
              </a:rPr>
              <a:t>After about 30 seconds, the </a:t>
            </a:r>
            <a:r>
              <a:rPr lang="en-US" sz="2200" b="1" i="0" dirty="0">
                <a:solidFill>
                  <a:srgbClr val="333333"/>
                </a:solidFill>
                <a:effectLst/>
                <a:latin typeface="Open Sans" panose="020B0606030504020204" pitchFamily="34" charset="0"/>
              </a:rPr>
              <a:t>Status</a:t>
            </a:r>
            <a:r>
              <a:rPr lang="en-US" sz="2200" b="0" i="0" dirty="0">
                <a:solidFill>
                  <a:srgbClr val="333333"/>
                </a:solidFill>
                <a:effectLst/>
                <a:latin typeface="Open Sans" panose="020B0606030504020204" pitchFamily="34" charset="0"/>
              </a:rPr>
              <a:t> for the database changes to </a:t>
            </a:r>
            <a:r>
              <a:rPr lang="en-US" sz="2200" b="0" i="1" dirty="0">
                <a:solidFill>
                  <a:srgbClr val="333333"/>
                </a:solidFill>
                <a:effectLst/>
                <a:latin typeface="Open Sans" panose="020B0606030504020204" pitchFamily="34" charset="0"/>
              </a:rPr>
              <a:t>Modifying</a:t>
            </a:r>
            <a:r>
              <a:rPr lang="en-US" sz="2200" b="0" i="0" dirty="0">
                <a:solidFill>
                  <a:srgbClr val="333333"/>
                </a:solidFill>
                <a:effectLst/>
                <a:latin typeface="Open Sans" panose="020B0606030504020204" pitchFamily="34" charset="0"/>
              </a:rPr>
              <a:t>. Before continuing, wait until the status changes to </a:t>
            </a:r>
            <a:r>
              <a:rPr lang="en-US" sz="2200" b="0" i="1" dirty="0">
                <a:solidFill>
                  <a:srgbClr val="333333"/>
                </a:solidFill>
                <a:effectLst/>
                <a:latin typeface="Open Sans" panose="020B0606030504020204" pitchFamily="34" charset="0"/>
              </a:rPr>
              <a:t>Available</a:t>
            </a:r>
            <a:r>
              <a:rPr lang="en-US" sz="2200" b="0" i="0" dirty="0">
                <a:solidFill>
                  <a:srgbClr val="333333"/>
                </a:solidFill>
                <a:effectLst/>
                <a:latin typeface="Open Sans" panose="020B0606030504020204" pitchFamily="34" charset="0"/>
              </a:rPr>
              <a:t>.</a:t>
            </a:r>
          </a:p>
          <a:p>
            <a:pPr lvl="1"/>
            <a:r>
              <a:rPr lang="en-US" sz="2200" b="1" i="0" dirty="0">
                <a:solidFill>
                  <a:srgbClr val="333333"/>
                </a:solidFill>
                <a:effectLst/>
                <a:latin typeface="Open Sans" panose="020B0606030504020204" pitchFamily="34" charset="0"/>
              </a:rPr>
              <a:t>Tip:</a:t>
            </a:r>
            <a:r>
              <a:rPr lang="en-US" sz="2200" b="0" i="0" dirty="0">
                <a:solidFill>
                  <a:srgbClr val="333333"/>
                </a:solidFill>
                <a:effectLst/>
                <a:latin typeface="Open Sans" panose="020B0606030504020204" pitchFamily="34" charset="0"/>
              </a:rPr>
              <a:t> You might need to refresh the database information. To refresh, choose the refresh icon.</a:t>
            </a:r>
          </a:p>
        </p:txBody>
      </p:sp>
      <p:sp>
        <p:nvSpPr>
          <p:cNvPr id="8" name="Rounded Rectangle 7">
            <a:extLst>
              <a:ext uri="{FF2B5EF4-FFF2-40B4-BE49-F238E27FC236}">
                <a16:creationId xmlns:a16="http://schemas.microsoft.com/office/drawing/2014/main" id="{ECB7FF04-DEBF-CB20-A136-8F01961319C8}"/>
              </a:ext>
            </a:extLst>
          </p:cNvPr>
          <p:cNvSpPr/>
          <p:nvPr/>
        </p:nvSpPr>
        <p:spPr>
          <a:xfrm>
            <a:off x="3176587" y="1205299"/>
            <a:ext cx="2793907" cy="434682"/>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16492DC-A0A2-04C1-72D4-684BE3C6AB7E}"/>
              </a:ext>
            </a:extLst>
          </p:cNvPr>
          <p:cNvSpPr/>
          <p:nvPr/>
        </p:nvSpPr>
        <p:spPr>
          <a:xfrm>
            <a:off x="5822576" y="2178292"/>
            <a:ext cx="515471" cy="434682"/>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56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2D2682E7-B003-DEA3-3095-2B755065A0D8}"/>
              </a:ext>
            </a:extLst>
          </p:cNvPr>
          <p:cNvSpPr txBox="1"/>
          <p:nvPr/>
        </p:nvSpPr>
        <p:spPr>
          <a:xfrm>
            <a:off x="414562" y="997860"/>
            <a:ext cx="11362873" cy="5447645"/>
          </a:xfrm>
          <a:prstGeom prst="rect">
            <a:avLst/>
          </a:prstGeom>
          <a:solidFill>
            <a:schemeClr val="accent4">
              <a:lumMod val="20000"/>
              <a:lumOff val="80000"/>
            </a:schemeClr>
          </a:solidFill>
        </p:spPr>
        <p:txBody>
          <a:bodyPr wrap="square">
            <a:spAutoFit/>
          </a:bodyPr>
          <a:lstStyle/>
          <a:p>
            <a:pPr algn="l">
              <a:spcAft>
                <a:spcPts val="1200"/>
              </a:spcAft>
            </a:pPr>
            <a:r>
              <a:rPr lang="en-US" sz="2400" b="1" i="0" dirty="0">
                <a:solidFill>
                  <a:srgbClr val="C00000"/>
                </a:solidFill>
                <a:effectLst/>
                <a:latin typeface="Open Sans" panose="020B0606030504020204" pitchFamily="34" charset="0"/>
              </a:rPr>
              <a:t>Task 4. Update your VPC security group</a:t>
            </a:r>
          </a:p>
          <a:p>
            <a:pPr algn="l">
              <a:spcAft>
                <a:spcPts val="1200"/>
              </a:spcAft>
            </a:pPr>
            <a:r>
              <a:rPr lang="en-US" sz="2400" b="0" i="0" dirty="0">
                <a:solidFill>
                  <a:srgbClr val="333333"/>
                </a:solidFill>
                <a:effectLst/>
                <a:latin typeface="Open Sans" panose="020B0606030504020204" pitchFamily="34" charset="0"/>
              </a:rPr>
              <a:t>By default, the virtual private cloud (VPC) default security group does not permit inbound SQL Server traffic from external sources. In this task, you will turn on inbound SQL Server connections from your IP address.</a:t>
            </a:r>
          </a:p>
          <a:p>
            <a:pPr algn="l">
              <a:spcAft>
                <a:spcPts val="1200"/>
              </a:spcAft>
            </a:pPr>
            <a:r>
              <a:rPr lang="en-US" sz="2400" b="1" i="0" dirty="0">
                <a:solidFill>
                  <a:srgbClr val="333333"/>
                </a:solidFill>
                <a:effectLst/>
                <a:latin typeface="Open Sans" panose="020B0606030504020204" pitchFamily="34" charset="0"/>
              </a:rPr>
              <a:t>Note:</a:t>
            </a:r>
            <a:r>
              <a:rPr lang="en-US" sz="2400" b="0" i="0" dirty="0">
                <a:solidFill>
                  <a:srgbClr val="333333"/>
                </a:solidFill>
                <a:effectLst/>
                <a:latin typeface="Open Sans" panose="020B0606030504020204" pitchFamily="34" charset="0"/>
              </a:rPr>
              <a:t> If you are using the EC2 instance, you will use the </a:t>
            </a:r>
            <a:r>
              <a:rPr lang="en-US" sz="2400" b="1" i="0" dirty="0" err="1">
                <a:solidFill>
                  <a:srgbClr val="333333"/>
                </a:solidFill>
                <a:effectLst/>
                <a:latin typeface="Open Sans" panose="020B0606030504020204" pitchFamily="34" charset="0"/>
              </a:rPr>
              <a:t>WindowsWorkstation</a:t>
            </a:r>
            <a:r>
              <a:rPr lang="en-US" sz="2400" b="0" i="0" dirty="0">
                <a:solidFill>
                  <a:srgbClr val="333333"/>
                </a:solidFill>
                <a:effectLst/>
                <a:latin typeface="Open Sans" panose="020B0606030504020204" pitchFamily="34" charset="0"/>
              </a:rPr>
              <a:t> IP address that you saved earlier. In this case, skip the next few steps to get your IP address.</a:t>
            </a:r>
          </a:p>
          <a:p>
            <a:pPr algn="l">
              <a:spcAft>
                <a:spcPts val="1200"/>
              </a:spcAft>
            </a:pPr>
            <a:r>
              <a:rPr lang="en-US" sz="2400" b="0" i="0" dirty="0">
                <a:solidFill>
                  <a:srgbClr val="333333"/>
                </a:solidFill>
                <a:effectLst/>
                <a:latin typeface="Open Sans" panose="020B0606030504020204" pitchFamily="34" charset="0"/>
              </a:rPr>
              <a:t>First, get your IP address.</a:t>
            </a:r>
          </a:p>
          <a:p>
            <a:pPr algn="l">
              <a:spcAft>
                <a:spcPts val="1200"/>
              </a:spcAft>
              <a:buFont typeface="+mj-lt"/>
              <a:buAutoNum type="arabicPeriod" startAt="22"/>
            </a:pPr>
            <a:r>
              <a:rPr lang="en-US" sz="2400" b="0" i="0" dirty="0">
                <a:solidFill>
                  <a:srgbClr val="333333"/>
                </a:solidFill>
                <a:effectLst/>
                <a:latin typeface="Open Sans" panose="020B0606030504020204" pitchFamily="34" charset="0"/>
              </a:rPr>
              <a:t>In a new browser tab or window, go to </a:t>
            </a:r>
            <a:r>
              <a:rPr lang="en-US" sz="2400" b="0" i="0" dirty="0">
                <a:solidFill>
                  <a:srgbClr val="4183C4"/>
                </a:solidFill>
                <a:effectLst/>
                <a:latin typeface="Open Sans" panose="020B0606030504020204" pitchFamily="34" charset="0"/>
                <a:hlinkClick r:id="rId3"/>
              </a:rPr>
              <a:t>https://whatismyipaddress.com/</a:t>
            </a:r>
            <a:r>
              <a:rPr lang="en-US" sz="2400" b="0" i="0" dirty="0">
                <a:solidFill>
                  <a:srgbClr val="333333"/>
                </a:solidFill>
                <a:effectLst/>
                <a:latin typeface="Open Sans" panose="020B0606030504020204" pitchFamily="34" charset="0"/>
              </a:rPr>
              <a:t>.</a:t>
            </a:r>
          </a:p>
          <a:p>
            <a:pPr algn="l">
              <a:spcAft>
                <a:spcPts val="1200"/>
              </a:spcAft>
              <a:buFont typeface="+mj-lt"/>
              <a:buAutoNum type="arabicPeriod" startAt="22"/>
            </a:pPr>
            <a:r>
              <a:rPr lang="en-US" sz="2400" b="0" i="0" dirty="0">
                <a:solidFill>
                  <a:srgbClr val="333333"/>
                </a:solidFill>
                <a:effectLst/>
                <a:latin typeface="Open Sans" panose="020B0606030504020204" pitchFamily="34" charset="0"/>
              </a:rPr>
              <a:t>Copy the </a:t>
            </a:r>
            <a:r>
              <a:rPr lang="en-US" sz="2400" b="1" i="0" dirty="0">
                <a:solidFill>
                  <a:srgbClr val="333333"/>
                </a:solidFill>
                <a:effectLst/>
                <a:latin typeface="Open Sans" panose="020B0606030504020204" pitchFamily="34" charset="0"/>
              </a:rPr>
              <a:t>IPv4</a:t>
            </a:r>
            <a:r>
              <a:rPr lang="en-US" sz="2400" b="0" i="0" dirty="0">
                <a:solidFill>
                  <a:srgbClr val="333333"/>
                </a:solidFill>
                <a:effectLst/>
                <a:latin typeface="Open Sans" panose="020B0606030504020204" pitchFamily="34" charset="0"/>
              </a:rPr>
              <a:t> value to a text editor to use later in this lab.</a:t>
            </a:r>
          </a:p>
          <a:p>
            <a:pPr algn="l">
              <a:spcAft>
                <a:spcPts val="1200"/>
              </a:spcAft>
            </a:pPr>
            <a:r>
              <a:rPr lang="en-US" sz="2400" b="0" i="0" dirty="0">
                <a:solidFill>
                  <a:srgbClr val="333333"/>
                </a:solidFill>
                <a:effectLst/>
                <a:latin typeface="Open Sans" panose="020B0606030504020204" pitchFamily="34" charset="0"/>
              </a:rPr>
              <a:t>Now, modify the security group to permit inbound SQL Server connections from your computer or the </a:t>
            </a:r>
            <a:r>
              <a:rPr lang="en-US" sz="2400" b="0" i="0" dirty="0" err="1">
                <a:solidFill>
                  <a:srgbClr val="333333"/>
                </a:solidFill>
                <a:effectLst/>
                <a:latin typeface="Open Sans" panose="020B0606030504020204" pitchFamily="34" charset="0"/>
              </a:rPr>
              <a:t>WindowsWorkstation</a:t>
            </a:r>
            <a:r>
              <a:rPr lang="en-US" sz="2400" b="0" i="0" dirty="0">
                <a:solidFill>
                  <a:srgbClr val="333333"/>
                </a:solidFill>
                <a:effectLst/>
                <a:latin typeface="Open Sans" panose="020B0606030504020204" pitchFamily="34" charset="0"/>
              </a:rPr>
              <a:t> instance.</a:t>
            </a:r>
          </a:p>
        </p:txBody>
      </p:sp>
    </p:spTree>
    <p:extLst>
      <p:ext uri="{BB962C8B-B14F-4D97-AF65-F5344CB8AC3E}">
        <p14:creationId xmlns:p14="http://schemas.microsoft.com/office/powerpoint/2010/main" val="2387575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2D2682E7-B003-DEA3-3095-2B755065A0D8}"/>
              </a:ext>
            </a:extLst>
          </p:cNvPr>
          <p:cNvSpPr txBox="1"/>
          <p:nvPr/>
        </p:nvSpPr>
        <p:spPr>
          <a:xfrm>
            <a:off x="484909" y="807422"/>
            <a:ext cx="11362873" cy="5478423"/>
          </a:xfrm>
          <a:prstGeom prst="rect">
            <a:avLst/>
          </a:prstGeom>
          <a:solidFill>
            <a:schemeClr val="accent4">
              <a:lumMod val="20000"/>
              <a:lumOff val="80000"/>
            </a:schemeClr>
          </a:solidFill>
        </p:spPr>
        <p:txBody>
          <a:bodyPr wrap="square">
            <a:spAutoFit/>
          </a:bodyPr>
          <a:lstStyle/>
          <a:p>
            <a:pPr algn="l">
              <a:spcAft>
                <a:spcPts val="600"/>
              </a:spcAft>
            </a:pPr>
            <a:r>
              <a:rPr lang="en-US" sz="2000" b="1" i="0" dirty="0">
                <a:solidFill>
                  <a:srgbClr val="C00000"/>
                </a:solidFill>
                <a:effectLst/>
                <a:latin typeface="Open Sans" panose="020B0606030504020204" pitchFamily="34" charset="0"/>
              </a:rPr>
              <a:t>Task 4. Update your VPC security group</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Return to the browser tab that is open to the AWS console. Ensure that you are on the </a:t>
            </a:r>
            <a:r>
              <a:rPr lang="en-US" sz="2000" b="1" i="0" dirty="0">
                <a:solidFill>
                  <a:srgbClr val="333333"/>
                </a:solidFill>
                <a:effectLst/>
                <a:latin typeface="Open Sans" panose="020B0606030504020204" pitchFamily="34" charset="0"/>
              </a:rPr>
              <a:t>RDS &gt; Databases</a:t>
            </a:r>
            <a:r>
              <a:rPr lang="en-US" sz="2000" b="0" i="0" dirty="0">
                <a:solidFill>
                  <a:srgbClr val="333333"/>
                </a:solidFill>
                <a:effectLst/>
                <a:latin typeface="Open Sans" panose="020B0606030504020204" pitchFamily="34" charset="0"/>
              </a:rPr>
              <a:t> page.</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Choose the name of the database you created.</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In the </a:t>
            </a:r>
            <a:r>
              <a:rPr lang="en-US" sz="2000" b="1" i="0" dirty="0">
                <a:solidFill>
                  <a:srgbClr val="333333"/>
                </a:solidFill>
                <a:effectLst/>
                <a:latin typeface="Open Sans" panose="020B0606030504020204" pitchFamily="34" charset="0"/>
              </a:rPr>
              <a:t>Connectivity &amp; security</a:t>
            </a:r>
            <a:r>
              <a:rPr lang="en-US" sz="2000" b="0" i="0" dirty="0">
                <a:solidFill>
                  <a:srgbClr val="333333"/>
                </a:solidFill>
                <a:effectLst/>
                <a:latin typeface="Open Sans" panose="020B0606030504020204" pitchFamily="34" charset="0"/>
              </a:rPr>
              <a:t> section, under </a:t>
            </a:r>
            <a:r>
              <a:rPr lang="en-US" sz="2000" b="1" i="0" dirty="0">
                <a:solidFill>
                  <a:srgbClr val="333333"/>
                </a:solidFill>
                <a:effectLst/>
                <a:latin typeface="Open Sans" panose="020B0606030504020204" pitchFamily="34" charset="0"/>
              </a:rPr>
              <a:t>VPC security groups</a:t>
            </a:r>
            <a:r>
              <a:rPr lang="en-US" sz="2000" b="0" i="0" dirty="0">
                <a:solidFill>
                  <a:srgbClr val="333333"/>
                </a:solidFill>
                <a:effectLst/>
                <a:latin typeface="Open Sans" panose="020B0606030504020204" pitchFamily="34" charset="0"/>
              </a:rPr>
              <a:t>, choose the name of the security group.</a:t>
            </a:r>
          </a:p>
          <a:p>
            <a:pPr lvl="1">
              <a:spcAft>
                <a:spcPts val="600"/>
              </a:spcAft>
            </a:pPr>
            <a:r>
              <a:rPr lang="en-US" sz="2000" b="0" i="0" dirty="0">
                <a:solidFill>
                  <a:srgbClr val="333333"/>
                </a:solidFill>
                <a:effectLst/>
                <a:latin typeface="Open Sans" panose="020B0606030504020204" pitchFamily="34" charset="0"/>
              </a:rPr>
              <a:t>The security group name looks similar to the following: </a:t>
            </a:r>
            <a:r>
              <a:rPr lang="en-US" sz="2000" b="1" i="0" dirty="0">
                <a:solidFill>
                  <a:srgbClr val="333333"/>
                </a:solidFill>
                <a:effectLst/>
                <a:latin typeface="Open Sans" panose="020B0606030504020204" pitchFamily="34" charset="0"/>
              </a:rPr>
              <a:t>default (sg-a12345b6)</a:t>
            </a:r>
            <a:endParaRPr lang="en-US" sz="2000" b="0" i="0" dirty="0">
              <a:solidFill>
                <a:srgbClr val="333333"/>
              </a:solidFill>
              <a:effectLst/>
              <a:latin typeface="Open Sans" panose="020B0606030504020204" pitchFamily="34" charset="0"/>
            </a:endParaRP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On the </a:t>
            </a:r>
            <a:r>
              <a:rPr lang="en-US" sz="2000" b="1" i="0" dirty="0">
                <a:solidFill>
                  <a:srgbClr val="333333"/>
                </a:solidFill>
                <a:effectLst/>
                <a:latin typeface="Open Sans" panose="020B0606030504020204" pitchFamily="34" charset="0"/>
              </a:rPr>
              <a:t>Security Groups</a:t>
            </a:r>
            <a:r>
              <a:rPr lang="en-US" sz="2000" b="0" i="0" dirty="0">
                <a:solidFill>
                  <a:srgbClr val="333333"/>
                </a:solidFill>
                <a:effectLst/>
                <a:latin typeface="Open Sans" panose="020B0606030504020204" pitchFamily="34" charset="0"/>
              </a:rPr>
              <a:t> page, choose the </a:t>
            </a:r>
            <a:r>
              <a:rPr lang="en-US" sz="2000" b="1" i="0" dirty="0">
                <a:solidFill>
                  <a:srgbClr val="333333"/>
                </a:solidFill>
                <a:effectLst/>
                <a:latin typeface="Open Sans" panose="020B0606030504020204" pitchFamily="34" charset="0"/>
              </a:rPr>
              <a:t>Inbound rules</a:t>
            </a:r>
            <a:r>
              <a:rPr lang="en-US" sz="2000" b="0" i="0" dirty="0">
                <a:solidFill>
                  <a:srgbClr val="333333"/>
                </a:solidFill>
                <a:effectLst/>
                <a:latin typeface="Open Sans" panose="020B0606030504020204" pitchFamily="34" charset="0"/>
              </a:rPr>
              <a:t> tab.</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Edit inbound rules</a:t>
            </a:r>
            <a:r>
              <a:rPr lang="en-US" sz="2000" b="0" i="0" dirty="0">
                <a:solidFill>
                  <a:srgbClr val="333333"/>
                </a:solidFill>
                <a:effectLst/>
                <a:latin typeface="Open Sans" panose="020B0606030504020204" pitchFamily="34" charset="0"/>
              </a:rPr>
              <a:t>, and choose </a:t>
            </a:r>
            <a:r>
              <a:rPr lang="en-US" sz="2000" b="1" i="0" dirty="0">
                <a:solidFill>
                  <a:srgbClr val="333333"/>
                </a:solidFill>
                <a:effectLst/>
                <a:latin typeface="Open Sans" panose="020B0606030504020204" pitchFamily="34" charset="0"/>
              </a:rPr>
              <a:t>Add rule</a:t>
            </a:r>
            <a:r>
              <a:rPr lang="en-US" sz="2000" b="0" i="0" dirty="0">
                <a:solidFill>
                  <a:srgbClr val="333333"/>
                </a:solidFill>
                <a:effectLst/>
                <a:latin typeface="Open Sans" panose="020B0606030504020204" pitchFamily="34" charset="0"/>
              </a:rPr>
              <a:t>.</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Type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MSSQL</a:t>
            </a:r>
            <a:r>
              <a:rPr lang="en-US" sz="2000" b="0" i="0" dirty="0">
                <a:solidFill>
                  <a:srgbClr val="333333"/>
                </a:solidFill>
                <a:effectLst/>
                <a:latin typeface="Open Sans" panose="020B0606030504020204" pitchFamily="34" charset="0"/>
              </a:rPr>
              <a:t>.</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Source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Custom</a:t>
            </a:r>
            <a:r>
              <a:rPr lang="en-US" sz="2000" b="0" i="0" dirty="0">
                <a:solidFill>
                  <a:srgbClr val="333333"/>
                </a:solidFill>
                <a:effectLst/>
                <a:latin typeface="Open Sans" panose="020B0606030504020204" pitchFamily="34" charset="0"/>
              </a:rPr>
              <a:t>, and enter your IP address or the IP address of the </a:t>
            </a:r>
            <a:r>
              <a:rPr lang="en-US" sz="2000" b="0" i="0" dirty="0" err="1">
                <a:solidFill>
                  <a:srgbClr val="333333"/>
                </a:solidFill>
                <a:effectLst/>
                <a:latin typeface="Open Sans" panose="020B0606030504020204" pitchFamily="34" charset="0"/>
              </a:rPr>
              <a:t>WindowsWorkstation</a:t>
            </a:r>
            <a:r>
              <a:rPr lang="en-US" sz="2000" b="0" i="0" dirty="0">
                <a:solidFill>
                  <a:srgbClr val="333333"/>
                </a:solidFill>
                <a:effectLst/>
                <a:latin typeface="Open Sans" panose="020B0606030504020204" pitchFamily="34" charset="0"/>
              </a:rPr>
              <a:t> instance in the text box.</a:t>
            </a: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Add /32 at the end of the IP address. The full text should look similar to the following: </a:t>
            </a:r>
            <a:r>
              <a:rPr lang="en-US" sz="2000" b="1" i="0" dirty="0">
                <a:solidFill>
                  <a:srgbClr val="333333"/>
                </a:solidFill>
                <a:effectLst/>
                <a:latin typeface="Open Sans" panose="020B0606030504020204" pitchFamily="34" charset="0"/>
              </a:rPr>
              <a:t>123.12.123.23/32</a:t>
            </a:r>
            <a:endParaRPr lang="en-US" sz="2000" b="0" i="0" dirty="0">
              <a:solidFill>
                <a:srgbClr val="333333"/>
              </a:solidFill>
              <a:effectLst/>
              <a:latin typeface="Open Sans" panose="020B0606030504020204" pitchFamily="34" charset="0"/>
            </a:endParaRPr>
          </a:p>
          <a:p>
            <a:pPr algn="l">
              <a:spcAft>
                <a:spcPts val="600"/>
              </a:spcAft>
              <a:buFont typeface="+mj-lt"/>
              <a:buAutoNum type="arabicPeriod" startAt="24"/>
            </a:pP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Save rules</a:t>
            </a:r>
            <a:r>
              <a:rPr lang="en-US" sz="20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785405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2B2E4BF-EF7D-6F18-EDF9-7C1EF82C6647}"/>
              </a:ext>
            </a:extLst>
          </p:cNvPr>
          <p:cNvPicPr>
            <a:picLocks noChangeAspect="1"/>
          </p:cNvPicPr>
          <p:nvPr/>
        </p:nvPicPr>
        <p:blipFill>
          <a:blip r:embed="rId3"/>
          <a:stretch>
            <a:fillRect/>
          </a:stretch>
        </p:blipFill>
        <p:spPr>
          <a:xfrm>
            <a:off x="418046" y="868211"/>
            <a:ext cx="11119387" cy="5668366"/>
          </a:xfrm>
          <a:prstGeom prst="rect">
            <a:avLst/>
          </a:prstGeom>
        </p:spPr>
      </p:pic>
      <p:sp>
        <p:nvSpPr>
          <p:cNvPr id="7" name="TextBox 6">
            <a:extLst>
              <a:ext uri="{FF2B5EF4-FFF2-40B4-BE49-F238E27FC236}">
                <a16:creationId xmlns:a16="http://schemas.microsoft.com/office/drawing/2014/main" id="{B2FFA44A-84E7-CF6C-C03A-C3DFE7B08756}"/>
              </a:ext>
            </a:extLst>
          </p:cNvPr>
          <p:cNvSpPr txBox="1"/>
          <p:nvPr/>
        </p:nvSpPr>
        <p:spPr>
          <a:xfrm>
            <a:off x="2501440" y="3336355"/>
            <a:ext cx="2477620" cy="461665"/>
          </a:xfrm>
          <a:prstGeom prst="rect">
            <a:avLst/>
          </a:prstGeom>
          <a:solidFill>
            <a:schemeClr val="accent6">
              <a:lumMod val="20000"/>
              <a:lumOff val="80000"/>
            </a:schemeClr>
          </a:solidFill>
        </p:spPr>
        <p:txBody>
          <a:bodyPr wrap="square">
            <a:spAutoFit/>
          </a:bodyPr>
          <a:lstStyle/>
          <a:p>
            <a:r>
              <a:rPr lang="en-US" sz="2400" b="1" dirty="0">
                <a:solidFill>
                  <a:srgbClr val="C00000"/>
                </a:solidFill>
                <a:effectLst/>
                <a:latin typeface="Arial" panose="020B0604020202020204" pitchFamily="34" charset="0"/>
                <a:cs typeface="Arial" panose="020B0604020202020204" pitchFamily="34" charset="0"/>
              </a:rPr>
              <a:t>54.196.8.114</a:t>
            </a:r>
            <a:r>
              <a:rPr lang="en-US" sz="2400" dirty="0">
                <a:solidFill>
                  <a:srgbClr val="C00000"/>
                </a:solidFill>
                <a:effectLst/>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0BC2D4AB-C54F-5174-9651-D00BECA37E10}"/>
              </a:ext>
            </a:extLst>
          </p:cNvPr>
          <p:cNvSpPr txBox="1"/>
          <p:nvPr/>
        </p:nvSpPr>
        <p:spPr>
          <a:xfrm>
            <a:off x="5856716" y="3429000"/>
            <a:ext cx="6213931" cy="1723549"/>
          </a:xfrm>
          <a:prstGeom prst="rect">
            <a:avLst/>
          </a:prstGeom>
          <a:solidFill>
            <a:schemeClr val="accent4">
              <a:lumMod val="20000"/>
              <a:lumOff val="80000"/>
            </a:schemeClr>
          </a:solidFill>
        </p:spPr>
        <p:txBody>
          <a:bodyPr wrap="square">
            <a:spAutoFit/>
          </a:bodyPr>
          <a:lstStyle/>
          <a:p>
            <a:pPr algn="l">
              <a:spcAft>
                <a:spcPts val="1200"/>
              </a:spcAft>
              <a:buFont typeface="+mj-lt"/>
              <a:buAutoNum type="arabicPeriod" startAt="22"/>
            </a:pPr>
            <a:r>
              <a:rPr lang="en-US" sz="2400" b="0" i="0" dirty="0">
                <a:solidFill>
                  <a:srgbClr val="333333"/>
                </a:solidFill>
                <a:effectLst/>
                <a:latin typeface="Open Sans" panose="020B0606030504020204" pitchFamily="34" charset="0"/>
              </a:rPr>
              <a:t>In a new browser tab or window, go to </a:t>
            </a:r>
            <a:r>
              <a:rPr lang="en-US" sz="2400" b="0" i="0" dirty="0">
                <a:solidFill>
                  <a:srgbClr val="4183C4"/>
                </a:solidFill>
                <a:effectLst/>
                <a:latin typeface="Open Sans" panose="020B0606030504020204" pitchFamily="34" charset="0"/>
                <a:hlinkClick r:id="rId4"/>
              </a:rPr>
              <a:t>https://whatismyipaddress.com/</a:t>
            </a:r>
            <a:r>
              <a:rPr lang="en-US" sz="2400" b="0" i="0" dirty="0">
                <a:solidFill>
                  <a:srgbClr val="333333"/>
                </a:solidFill>
                <a:effectLst/>
                <a:latin typeface="Open Sans" panose="020B0606030504020204" pitchFamily="34" charset="0"/>
              </a:rPr>
              <a:t>.</a:t>
            </a:r>
          </a:p>
          <a:p>
            <a:pPr algn="l">
              <a:spcAft>
                <a:spcPts val="1200"/>
              </a:spcAft>
              <a:buFont typeface="+mj-lt"/>
              <a:buAutoNum type="arabicPeriod" startAt="22"/>
            </a:pPr>
            <a:r>
              <a:rPr lang="en-US" sz="2400" b="0" i="0" dirty="0">
                <a:solidFill>
                  <a:srgbClr val="333333"/>
                </a:solidFill>
                <a:effectLst/>
                <a:latin typeface="Open Sans" panose="020B0606030504020204" pitchFamily="34" charset="0"/>
              </a:rPr>
              <a:t>Copy the </a:t>
            </a:r>
            <a:r>
              <a:rPr lang="en-US" sz="2400" b="1" i="0" dirty="0">
                <a:solidFill>
                  <a:srgbClr val="333333"/>
                </a:solidFill>
                <a:effectLst/>
                <a:latin typeface="Open Sans" panose="020B0606030504020204" pitchFamily="34" charset="0"/>
              </a:rPr>
              <a:t>IPv4</a:t>
            </a:r>
            <a:r>
              <a:rPr lang="en-US" sz="2400" b="0" i="0" dirty="0">
                <a:solidFill>
                  <a:srgbClr val="333333"/>
                </a:solidFill>
                <a:effectLst/>
                <a:latin typeface="Open Sans" panose="020B0606030504020204" pitchFamily="34" charset="0"/>
              </a:rPr>
              <a:t> value to a text editor to use later in this lab.</a:t>
            </a:r>
          </a:p>
        </p:txBody>
      </p:sp>
      <p:sp>
        <p:nvSpPr>
          <p:cNvPr id="8" name="Oval 7">
            <a:extLst>
              <a:ext uri="{FF2B5EF4-FFF2-40B4-BE49-F238E27FC236}">
                <a16:creationId xmlns:a16="http://schemas.microsoft.com/office/drawing/2014/main" id="{8F4E54B3-85B7-2B7C-5F2C-99806B139DDB}"/>
              </a:ext>
            </a:extLst>
          </p:cNvPr>
          <p:cNvSpPr/>
          <p:nvPr/>
        </p:nvSpPr>
        <p:spPr>
          <a:xfrm>
            <a:off x="1523454" y="957647"/>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22</a:t>
            </a:r>
          </a:p>
        </p:txBody>
      </p:sp>
      <p:sp>
        <p:nvSpPr>
          <p:cNvPr id="9" name="Rounded Rectangle 8">
            <a:extLst>
              <a:ext uri="{FF2B5EF4-FFF2-40B4-BE49-F238E27FC236}">
                <a16:creationId xmlns:a16="http://schemas.microsoft.com/office/drawing/2014/main" id="{559633D8-B49E-72FD-088B-54230E52EC94}"/>
              </a:ext>
            </a:extLst>
          </p:cNvPr>
          <p:cNvSpPr/>
          <p:nvPr/>
        </p:nvSpPr>
        <p:spPr>
          <a:xfrm>
            <a:off x="1899972" y="1349980"/>
            <a:ext cx="3680557" cy="306913"/>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5D997CE-2F0A-DB95-8CCF-76A88611814E}"/>
              </a:ext>
            </a:extLst>
          </p:cNvPr>
          <p:cNvSpPr/>
          <p:nvPr/>
        </p:nvSpPr>
        <p:spPr>
          <a:xfrm>
            <a:off x="1496561" y="416773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22</a:t>
            </a:r>
          </a:p>
        </p:txBody>
      </p:sp>
      <p:sp>
        <p:nvSpPr>
          <p:cNvPr id="11" name="Rounded Rectangle 10">
            <a:extLst>
              <a:ext uri="{FF2B5EF4-FFF2-40B4-BE49-F238E27FC236}">
                <a16:creationId xmlns:a16="http://schemas.microsoft.com/office/drawing/2014/main" id="{3DC4F3DE-33E6-9369-C1CD-8CE17D002C22}"/>
              </a:ext>
            </a:extLst>
          </p:cNvPr>
          <p:cNvSpPr/>
          <p:nvPr/>
        </p:nvSpPr>
        <p:spPr>
          <a:xfrm>
            <a:off x="1953761" y="4434907"/>
            <a:ext cx="2927522" cy="461665"/>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2592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EE9A85B-79CA-1768-7D8A-0C0E62E7CA30}"/>
              </a:ext>
            </a:extLst>
          </p:cNvPr>
          <p:cNvPicPr>
            <a:picLocks noChangeAspect="1"/>
          </p:cNvPicPr>
          <p:nvPr/>
        </p:nvPicPr>
        <p:blipFill>
          <a:blip r:embed="rId3"/>
          <a:stretch>
            <a:fillRect/>
          </a:stretch>
        </p:blipFill>
        <p:spPr>
          <a:xfrm>
            <a:off x="857257" y="868211"/>
            <a:ext cx="10566807" cy="5734833"/>
          </a:xfrm>
          <a:prstGeom prst="rect">
            <a:avLst/>
          </a:prstGeom>
        </p:spPr>
      </p:pic>
      <p:sp>
        <p:nvSpPr>
          <p:cNvPr id="7" name="TextBox 6">
            <a:extLst>
              <a:ext uri="{FF2B5EF4-FFF2-40B4-BE49-F238E27FC236}">
                <a16:creationId xmlns:a16="http://schemas.microsoft.com/office/drawing/2014/main" id="{1CB093F5-68E5-2C73-3C49-DB11F7C72F90}"/>
              </a:ext>
            </a:extLst>
          </p:cNvPr>
          <p:cNvSpPr txBox="1"/>
          <p:nvPr/>
        </p:nvSpPr>
        <p:spPr>
          <a:xfrm>
            <a:off x="3549371" y="4347982"/>
            <a:ext cx="7840288" cy="1569660"/>
          </a:xfrm>
          <a:prstGeom prst="rect">
            <a:avLst/>
          </a:prstGeom>
          <a:solidFill>
            <a:schemeClr val="accent4">
              <a:lumMod val="20000"/>
              <a:lumOff val="80000"/>
            </a:schemeClr>
          </a:solidFill>
        </p:spPr>
        <p:txBody>
          <a:bodyPr wrap="square">
            <a:spAutoFit/>
          </a:bodyPr>
          <a:lstStyle/>
          <a:p>
            <a:pPr algn="l">
              <a:buFont typeface="+mj-lt"/>
              <a:buAutoNum type="arabicPeriod" startAt="24"/>
            </a:pPr>
            <a:r>
              <a:rPr lang="en-US" sz="2400" b="0" i="0" dirty="0">
                <a:solidFill>
                  <a:srgbClr val="333333"/>
                </a:solidFill>
                <a:effectLst/>
                <a:latin typeface="Open Sans" panose="020B0606030504020204" pitchFamily="34" charset="0"/>
              </a:rPr>
              <a:t>Return to the browser tab that is open to the AWS console. </a:t>
            </a:r>
            <a:br>
              <a:rPr lang="en-US" sz="2400" b="0" i="0" dirty="0">
                <a:solidFill>
                  <a:srgbClr val="333333"/>
                </a:solidFill>
                <a:effectLst/>
                <a:latin typeface="Open Sans" panose="020B0606030504020204" pitchFamily="34" charset="0"/>
              </a:rPr>
            </a:br>
            <a:r>
              <a:rPr lang="en-US" sz="2400" b="0" i="0" dirty="0">
                <a:solidFill>
                  <a:srgbClr val="333333"/>
                </a:solidFill>
                <a:effectLst/>
                <a:latin typeface="Open Sans" panose="020B0606030504020204" pitchFamily="34" charset="0"/>
              </a:rPr>
              <a:t>Ensure that you are on the </a:t>
            </a:r>
            <a:r>
              <a:rPr lang="en-US" sz="2400" b="1" i="0" dirty="0">
                <a:solidFill>
                  <a:srgbClr val="333333"/>
                </a:solidFill>
                <a:effectLst/>
                <a:latin typeface="Open Sans" panose="020B0606030504020204" pitchFamily="34" charset="0"/>
              </a:rPr>
              <a:t>RDS &gt; Databases</a:t>
            </a:r>
            <a:r>
              <a:rPr lang="en-US" sz="2400" b="0" i="0" dirty="0">
                <a:solidFill>
                  <a:srgbClr val="333333"/>
                </a:solidFill>
                <a:effectLst/>
                <a:latin typeface="Open Sans" panose="020B0606030504020204" pitchFamily="34" charset="0"/>
              </a:rPr>
              <a:t> page.</a:t>
            </a:r>
          </a:p>
          <a:p>
            <a:pPr algn="l">
              <a:buFont typeface="+mj-lt"/>
              <a:buAutoNum type="arabicPeriod" startAt="24"/>
            </a:pPr>
            <a:r>
              <a:rPr lang="en-US" sz="2400" b="0" i="0" dirty="0">
                <a:solidFill>
                  <a:srgbClr val="333333"/>
                </a:solidFill>
                <a:effectLst/>
                <a:latin typeface="Open Sans" panose="020B0606030504020204" pitchFamily="34" charset="0"/>
              </a:rPr>
              <a:t>Choose the name of the database you created.</a:t>
            </a:r>
          </a:p>
        </p:txBody>
      </p:sp>
      <p:sp>
        <p:nvSpPr>
          <p:cNvPr id="8" name="Oval 7">
            <a:extLst>
              <a:ext uri="{FF2B5EF4-FFF2-40B4-BE49-F238E27FC236}">
                <a16:creationId xmlns:a16="http://schemas.microsoft.com/office/drawing/2014/main" id="{D0B846DC-AC3D-1C2D-2277-E965E908BAE0}"/>
              </a:ext>
            </a:extLst>
          </p:cNvPr>
          <p:cNvSpPr/>
          <p:nvPr/>
        </p:nvSpPr>
        <p:spPr>
          <a:xfrm>
            <a:off x="523165" y="192229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24</a:t>
            </a:r>
          </a:p>
        </p:txBody>
      </p:sp>
      <p:sp>
        <p:nvSpPr>
          <p:cNvPr id="9" name="Rounded Rectangle 8">
            <a:extLst>
              <a:ext uri="{FF2B5EF4-FFF2-40B4-BE49-F238E27FC236}">
                <a16:creationId xmlns:a16="http://schemas.microsoft.com/office/drawing/2014/main" id="{AC0B7AD1-0F08-78A8-13B7-A017FD11CC5C}"/>
              </a:ext>
            </a:extLst>
          </p:cNvPr>
          <p:cNvSpPr/>
          <p:nvPr/>
        </p:nvSpPr>
        <p:spPr>
          <a:xfrm>
            <a:off x="1012466" y="2027353"/>
            <a:ext cx="1408005" cy="27699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D09C0DE-67C5-C5C6-C69D-A03C8E312CAB}"/>
              </a:ext>
            </a:extLst>
          </p:cNvPr>
          <p:cNvSpPr/>
          <p:nvPr/>
        </p:nvSpPr>
        <p:spPr>
          <a:xfrm>
            <a:off x="1012466" y="1317405"/>
            <a:ext cx="1408005" cy="27699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36793D-32FB-DD74-5056-7050C756C074}"/>
              </a:ext>
            </a:extLst>
          </p:cNvPr>
          <p:cNvSpPr/>
          <p:nvPr/>
        </p:nvSpPr>
        <p:spPr>
          <a:xfrm>
            <a:off x="3092171" y="3433980"/>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25</a:t>
            </a:r>
          </a:p>
        </p:txBody>
      </p:sp>
      <p:sp>
        <p:nvSpPr>
          <p:cNvPr id="12" name="Rounded Rectangle 11">
            <a:extLst>
              <a:ext uri="{FF2B5EF4-FFF2-40B4-BE49-F238E27FC236}">
                <a16:creationId xmlns:a16="http://schemas.microsoft.com/office/drawing/2014/main" id="{C4EEC0E7-56B2-AEA9-B346-83B45B95E1EF}"/>
              </a:ext>
            </a:extLst>
          </p:cNvPr>
          <p:cNvSpPr/>
          <p:nvPr/>
        </p:nvSpPr>
        <p:spPr>
          <a:xfrm>
            <a:off x="4150113" y="3544339"/>
            <a:ext cx="1408005" cy="27699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32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a:bodyPr>
          <a:lstStyle/>
          <a:p>
            <a:r>
              <a:rPr lang="en-US" sz="4400" dirty="0"/>
              <a:t>Amazon Databases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6" name="Picture 5">
            <a:extLst>
              <a:ext uri="{FF2B5EF4-FFF2-40B4-BE49-F238E27FC236}">
                <a16:creationId xmlns:a16="http://schemas.microsoft.com/office/drawing/2014/main" id="{8D3074EC-238F-943D-8139-C47A6946AA1F}"/>
              </a:ext>
            </a:extLst>
          </p:cNvPr>
          <p:cNvPicPr>
            <a:picLocks noChangeAspect="1"/>
          </p:cNvPicPr>
          <p:nvPr/>
        </p:nvPicPr>
        <p:blipFill>
          <a:blip r:embed="rId2"/>
          <a:stretch>
            <a:fillRect/>
          </a:stretch>
        </p:blipFill>
        <p:spPr>
          <a:xfrm>
            <a:off x="786652" y="758071"/>
            <a:ext cx="10618694" cy="5745790"/>
          </a:xfrm>
          <a:prstGeom prst="rect">
            <a:avLst/>
          </a:prstGeom>
        </p:spPr>
      </p:pic>
      <p:sp>
        <p:nvSpPr>
          <p:cNvPr id="7" name="TextBox 6">
            <a:extLst>
              <a:ext uri="{FF2B5EF4-FFF2-40B4-BE49-F238E27FC236}">
                <a16:creationId xmlns:a16="http://schemas.microsoft.com/office/drawing/2014/main" id="{84F622FE-BA37-8682-D0E6-C94335D74F77}"/>
              </a:ext>
            </a:extLst>
          </p:cNvPr>
          <p:cNvSpPr txBox="1"/>
          <p:nvPr/>
        </p:nvSpPr>
        <p:spPr>
          <a:xfrm>
            <a:off x="2924105" y="6503861"/>
            <a:ext cx="6098240" cy="369332"/>
          </a:xfrm>
          <a:prstGeom prst="rect">
            <a:avLst/>
          </a:prstGeom>
          <a:noFill/>
        </p:spPr>
        <p:txBody>
          <a:bodyPr wrap="square">
            <a:spAutoFit/>
          </a:bodyPr>
          <a:lstStyle/>
          <a:p>
            <a:pPr algn="ctr"/>
            <a:r>
              <a:rPr lang="en-US" dirty="0">
                <a:hlinkClick r:id="rId3"/>
              </a:rPr>
              <a:t>https://aws.amazon.com/products/databases/</a:t>
            </a:r>
            <a:endParaRPr lang="en-US" dirty="0"/>
          </a:p>
        </p:txBody>
      </p:sp>
    </p:spTree>
    <p:extLst>
      <p:ext uri="{BB962C8B-B14F-4D97-AF65-F5344CB8AC3E}">
        <p14:creationId xmlns:p14="http://schemas.microsoft.com/office/powerpoint/2010/main" val="12245406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F1226C5D-A71D-1A73-83AF-39541B7BE3E7}"/>
              </a:ext>
            </a:extLst>
          </p:cNvPr>
          <p:cNvPicPr>
            <a:picLocks noChangeAspect="1"/>
          </p:cNvPicPr>
          <p:nvPr/>
        </p:nvPicPr>
        <p:blipFill>
          <a:blip r:embed="rId3"/>
          <a:stretch>
            <a:fillRect/>
          </a:stretch>
        </p:blipFill>
        <p:spPr>
          <a:xfrm>
            <a:off x="809321" y="845131"/>
            <a:ext cx="10573356" cy="5730023"/>
          </a:xfrm>
          <a:prstGeom prst="rect">
            <a:avLst/>
          </a:prstGeom>
        </p:spPr>
      </p:pic>
      <p:sp>
        <p:nvSpPr>
          <p:cNvPr id="7" name="TextBox 6">
            <a:extLst>
              <a:ext uri="{FF2B5EF4-FFF2-40B4-BE49-F238E27FC236}">
                <a16:creationId xmlns:a16="http://schemas.microsoft.com/office/drawing/2014/main" id="{82B75DF0-0EF7-FAE8-D67E-8A992D319B90}"/>
              </a:ext>
            </a:extLst>
          </p:cNvPr>
          <p:cNvSpPr txBox="1"/>
          <p:nvPr/>
        </p:nvSpPr>
        <p:spPr>
          <a:xfrm>
            <a:off x="5795683" y="1971864"/>
            <a:ext cx="6099665" cy="1785104"/>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26. In the </a:t>
            </a:r>
            <a:r>
              <a:rPr lang="en-US" sz="2200" b="1" i="0" dirty="0">
                <a:solidFill>
                  <a:srgbClr val="333333"/>
                </a:solidFill>
                <a:effectLst/>
                <a:latin typeface="Open Sans" panose="020B0606030504020204" pitchFamily="34" charset="0"/>
              </a:rPr>
              <a:t>Connectivity &amp; security</a:t>
            </a:r>
            <a:r>
              <a:rPr lang="en-US" sz="2200" b="0" i="0" dirty="0">
                <a:solidFill>
                  <a:srgbClr val="333333"/>
                </a:solidFill>
                <a:effectLst/>
                <a:latin typeface="Open Sans" panose="020B0606030504020204" pitchFamily="34" charset="0"/>
              </a:rPr>
              <a:t> section, under </a:t>
            </a:r>
            <a:r>
              <a:rPr lang="en-US" sz="2200" b="1" i="0" dirty="0">
                <a:solidFill>
                  <a:srgbClr val="333333"/>
                </a:solidFill>
                <a:effectLst/>
                <a:latin typeface="Open Sans" panose="020B0606030504020204" pitchFamily="34" charset="0"/>
              </a:rPr>
              <a:t>VPC security groups</a:t>
            </a:r>
            <a:r>
              <a:rPr lang="en-US" sz="2200" b="0" i="0" dirty="0">
                <a:solidFill>
                  <a:srgbClr val="333333"/>
                </a:solidFill>
                <a:effectLst/>
                <a:latin typeface="Open Sans" panose="020B0606030504020204" pitchFamily="34" charset="0"/>
              </a:rPr>
              <a:t>, choose the name of the security group.</a:t>
            </a:r>
          </a:p>
          <a:p>
            <a:pPr lvl="1"/>
            <a:r>
              <a:rPr lang="en-US" sz="2200" b="0" i="0" dirty="0">
                <a:solidFill>
                  <a:srgbClr val="333333"/>
                </a:solidFill>
                <a:effectLst/>
                <a:latin typeface="Open Sans" panose="020B0606030504020204" pitchFamily="34" charset="0"/>
              </a:rPr>
              <a:t>The security group name looks similar to the following: </a:t>
            </a:r>
            <a:r>
              <a:rPr lang="en-US" sz="2200" b="1" i="0" dirty="0">
                <a:solidFill>
                  <a:srgbClr val="333333"/>
                </a:solidFill>
                <a:effectLst/>
                <a:latin typeface="Open Sans" panose="020B0606030504020204" pitchFamily="34" charset="0"/>
              </a:rPr>
              <a:t>default (sg-a12345b6)</a:t>
            </a:r>
            <a:endParaRPr lang="en-US" sz="2200" b="0" i="0" dirty="0">
              <a:solidFill>
                <a:srgbClr val="333333"/>
              </a:solidFill>
              <a:effectLst/>
              <a:latin typeface="Open Sans" panose="020B0606030504020204" pitchFamily="34" charset="0"/>
            </a:endParaRPr>
          </a:p>
        </p:txBody>
      </p:sp>
      <p:sp>
        <p:nvSpPr>
          <p:cNvPr id="8" name="Oval 7">
            <a:extLst>
              <a:ext uri="{FF2B5EF4-FFF2-40B4-BE49-F238E27FC236}">
                <a16:creationId xmlns:a16="http://schemas.microsoft.com/office/drawing/2014/main" id="{16DE2148-BC8E-7F0C-9211-AA2E448CBDB8}"/>
              </a:ext>
            </a:extLst>
          </p:cNvPr>
          <p:cNvSpPr/>
          <p:nvPr/>
        </p:nvSpPr>
        <p:spPr>
          <a:xfrm>
            <a:off x="6668471" y="565793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26</a:t>
            </a:r>
          </a:p>
        </p:txBody>
      </p:sp>
      <p:sp>
        <p:nvSpPr>
          <p:cNvPr id="9" name="Rounded Rectangle 8">
            <a:extLst>
              <a:ext uri="{FF2B5EF4-FFF2-40B4-BE49-F238E27FC236}">
                <a16:creationId xmlns:a16="http://schemas.microsoft.com/office/drawing/2014/main" id="{FB7F4D26-7BBF-FD97-1560-F20B4147C23F}"/>
              </a:ext>
            </a:extLst>
          </p:cNvPr>
          <p:cNvSpPr/>
          <p:nvPr/>
        </p:nvSpPr>
        <p:spPr>
          <a:xfrm>
            <a:off x="3567407" y="4030965"/>
            <a:ext cx="1408005" cy="27699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25F445D-7758-92AC-2AE6-2F8B8A15B8E0}"/>
              </a:ext>
            </a:extLst>
          </p:cNvPr>
          <p:cNvSpPr/>
          <p:nvPr/>
        </p:nvSpPr>
        <p:spPr>
          <a:xfrm>
            <a:off x="7139118" y="5109066"/>
            <a:ext cx="3610111" cy="118908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D2368D5-7587-2283-A391-2880ADE203BE}"/>
              </a:ext>
            </a:extLst>
          </p:cNvPr>
          <p:cNvSpPr/>
          <p:nvPr/>
        </p:nvSpPr>
        <p:spPr>
          <a:xfrm>
            <a:off x="7314654" y="5717165"/>
            <a:ext cx="1614193" cy="357629"/>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4382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8BABBC2-78A6-B274-2D52-ADC66CCC33BA}"/>
              </a:ext>
            </a:extLst>
          </p:cNvPr>
          <p:cNvPicPr>
            <a:picLocks noChangeAspect="1"/>
          </p:cNvPicPr>
          <p:nvPr/>
        </p:nvPicPr>
        <p:blipFill>
          <a:blip r:embed="rId3"/>
          <a:stretch>
            <a:fillRect/>
          </a:stretch>
        </p:blipFill>
        <p:spPr>
          <a:xfrm>
            <a:off x="847164" y="841317"/>
            <a:ext cx="10655871" cy="5801530"/>
          </a:xfrm>
          <a:prstGeom prst="rect">
            <a:avLst/>
          </a:prstGeom>
        </p:spPr>
      </p:pic>
      <p:sp>
        <p:nvSpPr>
          <p:cNvPr id="7" name="TextBox 6">
            <a:extLst>
              <a:ext uri="{FF2B5EF4-FFF2-40B4-BE49-F238E27FC236}">
                <a16:creationId xmlns:a16="http://schemas.microsoft.com/office/drawing/2014/main" id="{3505874E-3816-0245-FEF4-F413AAF87DEE}"/>
              </a:ext>
            </a:extLst>
          </p:cNvPr>
          <p:cNvSpPr txBox="1"/>
          <p:nvPr/>
        </p:nvSpPr>
        <p:spPr>
          <a:xfrm>
            <a:off x="5000391" y="3044279"/>
            <a:ext cx="5056747" cy="769441"/>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27. On the </a:t>
            </a:r>
            <a:r>
              <a:rPr lang="en-US" sz="2200" b="1" i="0" dirty="0">
                <a:solidFill>
                  <a:srgbClr val="333333"/>
                </a:solidFill>
                <a:effectLst/>
                <a:latin typeface="Open Sans" panose="020B0606030504020204" pitchFamily="34" charset="0"/>
              </a:rPr>
              <a:t>Security Groups</a:t>
            </a:r>
            <a:r>
              <a:rPr lang="en-US" sz="2200" b="0" i="0" dirty="0">
                <a:solidFill>
                  <a:srgbClr val="333333"/>
                </a:solidFill>
                <a:effectLst/>
                <a:latin typeface="Open Sans" panose="020B0606030504020204" pitchFamily="34" charset="0"/>
              </a:rPr>
              <a:t> page, choose the </a:t>
            </a:r>
            <a:r>
              <a:rPr lang="en-US" sz="2200" b="1" i="0" dirty="0">
                <a:solidFill>
                  <a:srgbClr val="333333"/>
                </a:solidFill>
                <a:effectLst/>
                <a:latin typeface="Open Sans" panose="020B0606030504020204" pitchFamily="34" charset="0"/>
              </a:rPr>
              <a:t>Inbound rules</a:t>
            </a:r>
            <a:r>
              <a:rPr lang="en-US" sz="2200" b="0" i="0" dirty="0">
                <a:solidFill>
                  <a:srgbClr val="333333"/>
                </a:solidFill>
                <a:effectLst/>
                <a:latin typeface="Open Sans" panose="020B0606030504020204" pitchFamily="34" charset="0"/>
              </a:rPr>
              <a:t> tab.</a:t>
            </a:r>
          </a:p>
        </p:txBody>
      </p:sp>
      <p:sp>
        <p:nvSpPr>
          <p:cNvPr id="8" name="Rounded Rectangle 7">
            <a:extLst>
              <a:ext uri="{FF2B5EF4-FFF2-40B4-BE49-F238E27FC236}">
                <a16:creationId xmlns:a16="http://schemas.microsoft.com/office/drawing/2014/main" id="{83C11AB2-B2AA-DC8C-DF53-8248DB60D14C}"/>
              </a:ext>
            </a:extLst>
          </p:cNvPr>
          <p:cNvSpPr/>
          <p:nvPr/>
        </p:nvSpPr>
        <p:spPr>
          <a:xfrm>
            <a:off x="3738282" y="3781812"/>
            <a:ext cx="1080981" cy="297552"/>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96023B-A8A5-8FA6-BC47-A9D9A56021D0}"/>
              </a:ext>
            </a:extLst>
          </p:cNvPr>
          <p:cNvSpPr/>
          <p:nvPr/>
        </p:nvSpPr>
        <p:spPr>
          <a:xfrm>
            <a:off x="3382343" y="4008941"/>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27</a:t>
            </a:r>
          </a:p>
        </p:txBody>
      </p:sp>
      <p:sp>
        <p:nvSpPr>
          <p:cNvPr id="12" name="Rounded Rectangle 11">
            <a:extLst>
              <a:ext uri="{FF2B5EF4-FFF2-40B4-BE49-F238E27FC236}">
                <a16:creationId xmlns:a16="http://schemas.microsoft.com/office/drawing/2014/main" id="{E3159EDC-18EC-5CC8-7A0F-1D3930F4146D}"/>
              </a:ext>
            </a:extLst>
          </p:cNvPr>
          <p:cNvSpPr/>
          <p:nvPr/>
        </p:nvSpPr>
        <p:spPr>
          <a:xfrm>
            <a:off x="2934066" y="1221023"/>
            <a:ext cx="2066325" cy="432403"/>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73702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A0C6A419-E0D7-15AA-245B-1039ECDFA55F}"/>
              </a:ext>
            </a:extLst>
          </p:cNvPr>
          <p:cNvPicPr>
            <a:picLocks noChangeAspect="1"/>
          </p:cNvPicPr>
          <p:nvPr/>
        </p:nvPicPr>
        <p:blipFill>
          <a:blip r:embed="rId3"/>
          <a:stretch>
            <a:fillRect/>
          </a:stretch>
        </p:blipFill>
        <p:spPr>
          <a:xfrm>
            <a:off x="847859" y="864994"/>
            <a:ext cx="10496280" cy="5687558"/>
          </a:xfrm>
          <a:prstGeom prst="rect">
            <a:avLst/>
          </a:prstGeom>
        </p:spPr>
      </p:pic>
      <p:sp>
        <p:nvSpPr>
          <p:cNvPr id="9" name="TextBox 8">
            <a:extLst>
              <a:ext uri="{FF2B5EF4-FFF2-40B4-BE49-F238E27FC236}">
                <a16:creationId xmlns:a16="http://schemas.microsoft.com/office/drawing/2014/main" id="{DDFDA524-9276-0024-A4AF-8BDB1AF5CF0C}"/>
              </a:ext>
            </a:extLst>
          </p:cNvPr>
          <p:cNvSpPr txBox="1"/>
          <p:nvPr/>
        </p:nvSpPr>
        <p:spPr>
          <a:xfrm>
            <a:off x="5000391" y="3044279"/>
            <a:ext cx="5056747" cy="769441"/>
          </a:xfrm>
          <a:prstGeom prst="rect">
            <a:avLst/>
          </a:prstGeom>
          <a:solidFill>
            <a:schemeClr val="accent4">
              <a:lumMod val="20000"/>
              <a:lumOff val="80000"/>
            </a:schemeClr>
          </a:solidFill>
        </p:spPr>
        <p:txBody>
          <a:bodyPr wrap="square">
            <a:spAutoFit/>
          </a:bodyPr>
          <a:lstStyle/>
          <a:p>
            <a:pPr algn="l"/>
            <a:r>
              <a:rPr lang="en-US" sz="2200" b="0" i="0" dirty="0">
                <a:solidFill>
                  <a:srgbClr val="333333"/>
                </a:solidFill>
                <a:effectLst/>
                <a:latin typeface="Open Sans" panose="020B0606030504020204" pitchFamily="34" charset="0"/>
              </a:rPr>
              <a:t>27. On the </a:t>
            </a:r>
            <a:r>
              <a:rPr lang="en-US" sz="2200" b="1" i="0" dirty="0">
                <a:solidFill>
                  <a:srgbClr val="333333"/>
                </a:solidFill>
                <a:effectLst/>
                <a:latin typeface="Open Sans" panose="020B0606030504020204" pitchFamily="34" charset="0"/>
              </a:rPr>
              <a:t>Security Groups</a:t>
            </a:r>
            <a:r>
              <a:rPr lang="en-US" sz="2200" b="0" i="0" dirty="0">
                <a:solidFill>
                  <a:srgbClr val="333333"/>
                </a:solidFill>
                <a:effectLst/>
                <a:latin typeface="Open Sans" panose="020B0606030504020204" pitchFamily="34" charset="0"/>
              </a:rPr>
              <a:t> page, choose the </a:t>
            </a:r>
            <a:r>
              <a:rPr lang="en-US" sz="2200" b="1" i="0" dirty="0">
                <a:solidFill>
                  <a:srgbClr val="333333"/>
                </a:solidFill>
                <a:effectLst/>
                <a:latin typeface="Open Sans" panose="020B0606030504020204" pitchFamily="34" charset="0"/>
              </a:rPr>
              <a:t>Inbound rules</a:t>
            </a:r>
            <a:r>
              <a:rPr lang="en-US" sz="2200" b="0" i="0" dirty="0">
                <a:solidFill>
                  <a:srgbClr val="333333"/>
                </a:solidFill>
                <a:effectLst/>
                <a:latin typeface="Open Sans" panose="020B0606030504020204" pitchFamily="34" charset="0"/>
              </a:rPr>
              <a:t> tab.</a:t>
            </a:r>
          </a:p>
        </p:txBody>
      </p:sp>
      <p:sp>
        <p:nvSpPr>
          <p:cNvPr id="10" name="TextBox 9">
            <a:extLst>
              <a:ext uri="{FF2B5EF4-FFF2-40B4-BE49-F238E27FC236}">
                <a16:creationId xmlns:a16="http://schemas.microsoft.com/office/drawing/2014/main" id="{4757A56C-EC0F-0A80-519C-118B312EDC64}"/>
              </a:ext>
            </a:extLst>
          </p:cNvPr>
          <p:cNvSpPr txBox="1"/>
          <p:nvPr/>
        </p:nvSpPr>
        <p:spPr>
          <a:xfrm>
            <a:off x="7211669" y="5574289"/>
            <a:ext cx="4908827" cy="830997"/>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28. Choose </a:t>
            </a:r>
            <a:r>
              <a:rPr lang="en-US" sz="2400" b="1" i="0" dirty="0">
                <a:solidFill>
                  <a:srgbClr val="333333"/>
                </a:solidFill>
                <a:effectLst/>
                <a:latin typeface="Open Sans" panose="020B0606030504020204" pitchFamily="34" charset="0"/>
              </a:rPr>
              <a:t>Edit inbound rules</a:t>
            </a:r>
            <a:r>
              <a:rPr lang="en-US" sz="2400" b="0" i="0" dirty="0">
                <a:solidFill>
                  <a:srgbClr val="333333"/>
                </a:solidFill>
                <a:effectLst/>
                <a:latin typeface="Open Sans" panose="020B0606030504020204" pitchFamily="34" charset="0"/>
              </a:rPr>
              <a:t>, and choose </a:t>
            </a:r>
            <a:r>
              <a:rPr lang="en-US" sz="2400" b="1" i="0" dirty="0">
                <a:solidFill>
                  <a:srgbClr val="333333"/>
                </a:solidFill>
                <a:effectLst/>
                <a:latin typeface="Open Sans" panose="020B0606030504020204" pitchFamily="34" charset="0"/>
              </a:rPr>
              <a:t>Add rule</a:t>
            </a:r>
            <a:r>
              <a:rPr lang="en-US" sz="2400"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8322BC61-78A8-A802-731B-E7B6DDE9C360}"/>
              </a:ext>
            </a:extLst>
          </p:cNvPr>
          <p:cNvSpPr/>
          <p:nvPr/>
        </p:nvSpPr>
        <p:spPr>
          <a:xfrm>
            <a:off x="3738282" y="3835600"/>
            <a:ext cx="1080981" cy="297552"/>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CF8D90-915C-8967-2BAB-208F82FD9622}"/>
              </a:ext>
            </a:extLst>
          </p:cNvPr>
          <p:cNvSpPr/>
          <p:nvPr/>
        </p:nvSpPr>
        <p:spPr>
          <a:xfrm>
            <a:off x="3375331" y="403816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27</a:t>
            </a:r>
          </a:p>
        </p:txBody>
      </p:sp>
      <p:sp>
        <p:nvSpPr>
          <p:cNvPr id="12" name="Rounded Rectangle 11">
            <a:extLst>
              <a:ext uri="{FF2B5EF4-FFF2-40B4-BE49-F238E27FC236}">
                <a16:creationId xmlns:a16="http://schemas.microsoft.com/office/drawing/2014/main" id="{1DE11595-1FD7-AD05-B625-A1469D434DFC}"/>
              </a:ext>
            </a:extLst>
          </p:cNvPr>
          <p:cNvSpPr/>
          <p:nvPr/>
        </p:nvSpPr>
        <p:spPr>
          <a:xfrm>
            <a:off x="2934066" y="1221023"/>
            <a:ext cx="2066325" cy="432403"/>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5A139E3-F518-7EAC-CD2D-4A1B2C30ECBD}"/>
              </a:ext>
            </a:extLst>
          </p:cNvPr>
          <p:cNvSpPr/>
          <p:nvPr/>
        </p:nvSpPr>
        <p:spPr>
          <a:xfrm>
            <a:off x="9043393" y="5089130"/>
            <a:ext cx="1525996" cy="431371"/>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245FBD5-AD37-CB80-670A-C86BCC1DC1DF}"/>
              </a:ext>
            </a:extLst>
          </p:cNvPr>
          <p:cNvSpPr/>
          <p:nvPr/>
        </p:nvSpPr>
        <p:spPr>
          <a:xfrm>
            <a:off x="8626653" y="4753308"/>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28</a:t>
            </a:r>
          </a:p>
        </p:txBody>
      </p:sp>
    </p:spTree>
    <p:extLst>
      <p:ext uri="{BB962C8B-B14F-4D97-AF65-F5344CB8AC3E}">
        <p14:creationId xmlns:p14="http://schemas.microsoft.com/office/powerpoint/2010/main" val="4174217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D81286B2-46A4-8CD1-BA62-9117624E7BB2}"/>
              </a:ext>
            </a:extLst>
          </p:cNvPr>
          <p:cNvPicPr>
            <a:picLocks noChangeAspect="1"/>
          </p:cNvPicPr>
          <p:nvPr/>
        </p:nvPicPr>
        <p:blipFill>
          <a:blip r:embed="rId3"/>
          <a:stretch>
            <a:fillRect/>
          </a:stretch>
        </p:blipFill>
        <p:spPr>
          <a:xfrm>
            <a:off x="974504" y="866629"/>
            <a:ext cx="10542020" cy="5708525"/>
          </a:xfrm>
          <a:prstGeom prst="rect">
            <a:avLst/>
          </a:prstGeom>
        </p:spPr>
      </p:pic>
      <p:sp>
        <p:nvSpPr>
          <p:cNvPr id="7" name="TextBox 6">
            <a:extLst>
              <a:ext uri="{FF2B5EF4-FFF2-40B4-BE49-F238E27FC236}">
                <a16:creationId xmlns:a16="http://schemas.microsoft.com/office/drawing/2014/main" id="{B4EFAFD0-BD99-32B7-96D1-3B13A30FC3FD}"/>
              </a:ext>
            </a:extLst>
          </p:cNvPr>
          <p:cNvSpPr txBox="1"/>
          <p:nvPr/>
        </p:nvSpPr>
        <p:spPr>
          <a:xfrm>
            <a:off x="2622176" y="4859310"/>
            <a:ext cx="4908827" cy="830997"/>
          </a:xfrm>
          <a:prstGeom prst="rect">
            <a:avLst/>
          </a:prstGeom>
          <a:solidFill>
            <a:schemeClr val="accent4">
              <a:lumMod val="20000"/>
              <a:lumOff val="80000"/>
            </a:schemeClr>
          </a:solidFill>
        </p:spPr>
        <p:txBody>
          <a:bodyPr wrap="square">
            <a:spAutoFit/>
          </a:bodyPr>
          <a:lstStyle/>
          <a:p>
            <a:pPr algn="l"/>
            <a:r>
              <a:rPr lang="en-US" sz="2400" b="0" i="0" dirty="0">
                <a:solidFill>
                  <a:srgbClr val="333333"/>
                </a:solidFill>
                <a:effectLst/>
                <a:latin typeface="Open Sans" panose="020B0606030504020204" pitchFamily="34" charset="0"/>
              </a:rPr>
              <a:t>28. Choose </a:t>
            </a:r>
            <a:r>
              <a:rPr lang="en-US" sz="2400" b="1" i="0" dirty="0">
                <a:solidFill>
                  <a:srgbClr val="333333"/>
                </a:solidFill>
                <a:effectLst/>
                <a:latin typeface="Open Sans" panose="020B0606030504020204" pitchFamily="34" charset="0"/>
              </a:rPr>
              <a:t>Edit inbound rules</a:t>
            </a:r>
            <a:r>
              <a:rPr lang="en-US" sz="2400" b="0" i="0" dirty="0">
                <a:solidFill>
                  <a:srgbClr val="333333"/>
                </a:solidFill>
                <a:effectLst/>
                <a:latin typeface="Open Sans" panose="020B0606030504020204" pitchFamily="34" charset="0"/>
              </a:rPr>
              <a:t>, and choose </a:t>
            </a:r>
            <a:r>
              <a:rPr lang="en-US" sz="2400" b="1" i="0" dirty="0">
                <a:solidFill>
                  <a:srgbClr val="333333"/>
                </a:solidFill>
                <a:effectLst/>
                <a:latin typeface="Open Sans" panose="020B0606030504020204" pitchFamily="34" charset="0"/>
              </a:rPr>
              <a:t>Add rule</a:t>
            </a:r>
            <a:r>
              <a:rPr lang="en-US" sz="2400" b="0" i="0" dirty="0">
                <a:solidFill>
                  <a:srgbClr val="333333"/>
                </a:solidFill>
                <a:effectLst/>
                <a:latin typeface="Open Sans" panose="020B0606030504020204" pitchFamily="34" charset="0"/>
              </a:rPr>
              <a:t>.</a:t>
            </a:r>
          </a:p>
        </p:txBody>
      </p:sp>
      <p:sp>
        <p:nvSpPr>
          <p:cNvPr id="8" name="Rounded Rectangle 7">
            <a:extLst>
              <a:ext uri="{FF2B5EF4-FFF2-40B4-BE49-F238E27FC236}">
                <a16:creationId xmlns:a16="http://schemas.microsoft.com/office/drawing/2014/main" id="{5B05753B-7621-CA69-E432-41B290F43111}"/>
              </a:ext>
            </a:extLst>
          </p:cNvPr>
          <p:cNvSpPr/>
          <p:nvPr/>
        </p:nvSpPr>
        <p:spPr>
          <a:xfrm>
            <a:off x="1348643" y="4591943"/>
            <a:ext cx="991142" cy="374943"/>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D5D8ED4-C31A-2B42-0DFD-D0A867ED4E45}"/>
              </a:ext>
            </a:extLst>
          </p:cNvPr>
          <p:cNvSpPr/>
          <p:nvPr/>
        </p:nvSpPr>
        <p:spPr>
          <a:xfrm>
            <a:off x="995894" y="417508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28</a:t>
            </a:r>
          </a:p>
        </p:txBody>
      </p:sp>
      <p:sp>
        <p:nvSpPr>
          <p:cNvPr id="10" name="Rounded Rectangle 9">
            <a:extLst>
              <a:ext uri="{FF2B5EF4-FFF2-40B4-BE49-F238E27FC236}">
                <a16:creationId xmlns:a16="http://schemas.microsoft.com/office/drawing/2014/main" id="{CFF6F2FF-A2BD-49E1-CC44-5E94CFB76D80}"/>
              </a:ext>
            </a:extLst>
          </p:cNvPr>
          <p:cNvSpPr/>
          <p:nvPr/>
        </p:nvSpPr>
        <p:spPr>
          <a:xfrm>
            <a:off x="1184151" y="1698753"/>
            <a:ext cx="2406209" cy="431371"/>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8612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94</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E1DB20F1-7E90-BE7E-013B-B3BFBE70CF70}"/>
              </a:ext>
            </a:extLst>
          </p:cNvPr>
          <p:cNvPicPr>
            <a:picLocks noChangeAspect="1"/>
          </p:cNvPicPr>
          <p:nvPr/>
        </p:nvPicPr>
        <p:blipFill>
          <a:blip r:embed="rId3"/>
          <a:stretch>
            <a:fillRect/>
          </a:stretch>
        </p:blipFill>
        <p:spPr>
          <a:xfrm>
            <a:off x="900713" y="881121"/>
            <a:ext cx="10390571" cy="5694033"/>
          </a:xfrm>
          <a:prstGeom prst="rect">
            <a:avLst/>
          </a:prstGeom>
        </p:spPr>
      </p:pic>
      <p:sp>
        <p:nvSpPr>
          <p:cNvPr id="9" name="TextBox 8">
            <a:extLst>
              <a:ext uri="{FF2B5EF4-FFF2-40B4-BE49-F238E27FC236}">
                <a16:creationId xmlns:a16="http://schemas.microsoft.com/office/drawing/2014/main" id="{33575AB4-263E-3223-4D21-813502D4F263}"/>
              </a:ext>
            </a:extLst>
          </p:cNvPr>
          <p:cNvSpPr txBox="1"/>
          <p:nvPr/>
        </p:nvSpPr>
        <p:spPr>
          <a:xfrm>
            <a:off x="2744016" y="5204300"/>
            <a:ext cx="3643337" cy="400110"/>
          </a:xfrm>
          <a:prstGeom prst="rect">
            <a:avLst/>
          </a:prstGeom>
          <a:solidFill>
            <a:schemeClr val="accent4">
              <a:lumMod val="20000"/>
              <a:lumOff val="80000"/>
            </a:schemeClr>
          </a:solidFill>
        </p:spPr>
        <p:txBody>
          <a:bodyPr wrap="square">
            <a:spAutoFit/>
          </a:bodyPr>
          <a:lstStyle/>
          <a:p>
            <a:pPr algn="l"/>
            <a:r>
              <a:rPr lang="en-US" sz="2000" b="0" i="0" dirty="0">
                <a:solidFill>
                  <a:srgbClr val="333333"/>
                </a:solidFill>
                <a:effectLst/>
                <a:latin typeface="Open Sans" panose="020B0606030504020204" pitchFamily="34" charset="0"/>
              </a:rPr>
              <a:t>29. For </a:t>
            </a:r>
            <a:r>
              <a:rPr lang="en-US" sz="2000" b="1" i="0" dirty="0">
                <a:solidFill>
                  <a:srgbClr val="333333"/>
                </a:solidFill>
                <a:effectLst/>
                <a:latin typeface="Open Sans" panose="020B0606030504020204" pitchFamily="34" charset="0"/>
              </a:rPr>
              <a:t>Type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MSSQL</a:t>
            </a:r>
            <a:r>
              <a:rPr lang="en-US" sz="2000" b="0" i="0" dirty="0">
                <a:solidFill>
                  <a:srgbClr val="333333"/>
                </a:solidFill>
                <a:effectLst/>
                <a:latin typeface="Open Sans" panose="020B0606030504020204" pitchFamily="34" charset="0"/>
              </a:rPr>
              <a:t>.</a:t>
            </a:r>
          </a:p>
        </p:txBody>
      </p:sp>
      <p:sp>
        <p:nvSpPr>
          <p:cNvPr id="7" name="Rounded Rectangle 6">
            <a:extLst>
              <a:ext uri="{FF2B5EF4-FFF2-40B4-BE49-F238E27FC236}">
                <a16:creationId xmlns:a16="http://schemas.microsoft.com/office/drawing/2014/main" id="{3BA774C5-1AC9-6F4A-168B-D26796FB726D}"/>
              </a:ext>
            </a:extLst>
          </p:cNvPr>
          <p:cNvSpPr/>
          <p:nvPr/>
        </p:nvSpPr>
        <p:spPr>
          <a:xfrm>
            <a:off x="2895054" y="4650415"/>
            <a:ext cx="1421451" cy="400110"/>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B28B42D-27AA-6501-5F43-0F999505C0D5}"/>
              </a:ext>
            </a:extLst>
          </p:cNvPr>
          <p:cNvSpPr/>
          <p:nvPr/>
        </p:nvSpPr>
        <p:spPr>
          <a:xfrm>
            <a:off x="2542306" y="4233556"/>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29</a:t>
            </a:r>
          </a:p>
        </p:txBody>
      </p:sp>
      <p:sp>
        <p:nvSpPr>
          <p:cNvPr id="10" name="Rounded Rectangle 9">
            <a:extLst>
              <a:ext uri="{FF2B5EF4-FFF2-40B4-BE49-F238E27FC236}">
                <a16:creationId xmlns:a16="http://schemas.microsoft.com/office/drawing/2014/main" id="{B1687E59-F302-8359-CCCE-4D2E173F815B}"/>
              </a:ext>
            </a:extLst>
          </p:cNvPr>
          <p:cNvSpPr/>
          <p:nvPr/>
        </p:nvSpPr>
        <p:spPr>
          <a:xfrm>
            <a:off x="2881606" y="3148019"/>
            <a:ext cx="1421451" cy="400110"/>
          </a:xfrm>
          <a:prstGeom prst="roundRect">
            <a:avLst>
              <a:gd name="adj" fmla="val 6317"/>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0296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95</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9C2F53EC-2141-2532-7138-F8F9BF37F917}"/>
              </a:ext>
            </a:extLst>
          </p:cNvPr>
          <p:cNvPicPr>
            <a:picLocks noChangeAspect="1"/>
          </p:cNvPicPr>
          <p:nvPr/>
        </p:nvPicPr>
        <p:blipFill>
          <a:blip r:embed="rId3"/>
          <a:stretch>
            <a:fillRect/>
          </a:stretch>
        </p:blipFill>
        <p:spPr>
          <a:xfrm>
            <a:off x="874058" y="872463"/>
            <a:ext cx="10443882" cy="5702691"/>
          </a:xfrm>
          <a:prstGeom prst="rect">
            <a:avLst/>
          </a:prstGeom>
        </p:spPr>
      </p:pic>
      <p:sp>
        <p:nvSpPr>
          <p:cNvPr id="7" name="TextBox 6">
            <a:extLst>
              <a:ext uri="{FF2B5EF4-FFF2-40B4-BE49-F238E27FC236}">
                <a16:creationId xmlns:a16="http://schemas.microsoft.com/office/drawing/2014/main" id="{D4DD420A-FF02-C3A7-3546-8A5DC1727351}"/>
              </a:ext>
            </a:extLst>
          </p:cNvPr>
          <p:cNvSpPr txBox="1"/>
          <p:nvPr/>
        </p:nvSpPr>
        <p:spPr>
          <a:xfrm>
            <a:off x="193746" y="5129410"/>
            <a:ext cx="8008960" cy="1323439"/>
          </a:xfrm>
          <a:prstGeom prst="rect">
            <a:avLst/>
          </a:prstGeom>
          <a:solidFill>
            <a:schemeClr val="accent4">
              <a:lumMod val="20000"/>
              <a:lumOff val="80000"/>
            </a:schemeClr>
          </a:solidFill>
        </p:spPr>
        <p:txBody>
          <a:bodyPr wrap="square">
            <a:spAutoFit/>
          </a:bodyPr>
          <a:lstStyle/>
          <a:p>
            <a:pPr algn="l"/>
            <a:r>
              <a:rPr lang="en-US" sz="2000" dirty="0">
                <a:solidFill>
                  <a:srgbClr val="333333"/>
                </a:solidFill>
                <a:latin typeface="Open Sans" panose="020B0606030504020204" pitchFamily="34" charset="0"/>
              </a:rPr>
              <a:t>30. </a:t>
            </a:r>
            <a:r>
              <a:rPr lang="en-US" sz="2000" b="0" i="0" dirty="0">
                <a:solidFill>
                  <a:srgbClr val="333333"/>
                </a:solidFill>
                <a:effectLst/>
                <a:latin typeface="Open Sans" panose="020B0606030504020204" pitchFamily="34" charset="0"/>
              </a:rPr>
              <a:t>For </a:t>
            </a:r>
            <a:r>
              <a:rPr lang="en-US" sz="2000" b="1" i="0" dirty="0">
                <a:solidFill>
                  <a:srgbClr val="333333"/>
                </a:solidFill>
                <a:effectLst/>
                <a:latin typeface="Open Sans" panose="020B0606030504020204" pitchFamily="34" charset="0"/>
              </a:rPr>
              <a:t>Source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Custom</a:t>
            </a:r>
            <a:r>
              <a:rPr lang="en-US" sz="2000" b="0" i="0" dirty="0">
                <a:solidFill>
                  <a:srgbClr val="333333"/>
                </a:solidFill>
                <a:effectLst/>
                <a:latin typeface="Open Sans" panose="020B0606030504020204" pitchFamily="34" charset="0"/>
              </a:rPr>
              <a:t>, and enter your IP address or the IP address of the </a:t>
            </a:r>
            <a:r>
              <a:rPr lang="en-US" sz="2000" b="0" i="0" dirty="0" err="1">
                <a:solidFill>
                  <a:srgbClr val="333333"/>
                </a:solidFill>
                <a:effectLst/>
                <a:latin typeface="Open Sans" panose="020B0606030504020204" pitchFamily="34" charset="0"/>
              </a:rPr>
              <a:t>WindowsWorkstation</a:t>
            </a:r>
            <a:r>
              <a:rPr lang="en-US" sz="2000" b="0" i="0" dirty="0">
                <a:solidFill>
                  <a:srgbClr val="333333"/>
                </a:solidFill>
                <a:effectLst/>
                <a:latin typeface="Open Sans" panose="020B0606030504020204" pitchFamily="34" charset="0"/>
              </a:rPr>
              <a:t> instance in the text box.</a:t>
            </a:r>
          </a:p>
          <a:p>
            <a:pPr algn="l"/>
            <a:r>
              <a:rPr lang="en-US" sz="2000" b="0" i="0" dirty="0">
                <a:solidFill>
                  <a:srgbClr val="333333"/>
                </a:solidFill>
                <a:effectLst/>
                <a:latin typeface="Open Sans" panose="020B0606030504020204" pitchFamily="34" charset="0"/>
              </a:rPr>
              <a:t>31. Add /32 at the end of the IP address. The full text should look similar to the following: </a:t>
            </a:r>
            <a:r>
              <a:rPr lang="en-US" sz="2000" b="1" i="0" dirty="0">
                <a:solidFill>
                  <a:srgbClr val="333333"/>
                </a:solidFill>
                <a:effectLst/>
                <a:latin typeface="Open Sans" panose="020B0606030504020204" pitchFamily="34" charset="0"/>
              </a:rPr>
              <a:t>123.12.123.23/32</a:t>
            </a:r>
            <a:endParaRPr lang="en-US" sz="2000" b="0" i="0" dirty="0">
              <a:solidFill>
                <a:srgbClr val="333333"/>
              </a:solidFill>
              <a:effectLst/>
              <a:latin typeface="Open Sans" panose="020B0606030504020204" pitchFamily="34" charset="0"/>
            </a:endParaRPr>
          </a:p>
        </p:txBody>
      </p:sp>
      <p:sp>
        <p:nvSpPr>
          <p:cNvPr id="8" name="TextBox 7">
            <a:extLst>
              <a:ext uri="{FF2B5EF4-FFF2-40B4-BE49-F238E27FC236}">
                <a16:creationId xmlns:a16="http://schemas.microsoft.com/office/drawing/2014/main" id="{389482A0-B5C0-77F0-B561-36F00EB96004}"/>
              </a:ext>
            </a:extLst>
          </p:cNvPr>
          <p:cNvSpPr txBox="1"/>
          <p:nvPr/>
        </p:nvSpPr>
        <p:spPr>
          <a:xfrm>
            <a:off x="8883018" y="5005616"/>
            <a:ext cx="3074893" cy="400110"/>
          </a:xfrm>
          <a:prstGeom prst="rect">
            <a:avLst/>
          </a:prstGeom>
          <a:solidFill>
            <a:schemeClr val="accent4">
              <a:lumMod val="20000"/>
              <a:lumOff val="80000"/>
            </a:schemeClr>
          </a:solidFill>
        </p:spPr>
        <p:txBody>
          <a:bodyPr wrap="square">
            <a:spAutoFit/>
          </a:bodyPr>
          <a:lstStyle/>
          <a:p>
            <a:pPr algn="l"/>
            <a:r>
              <a:rPr lang="en-US" sz="2000" dirty="0">
                <a:solidFill>
                  <a:srgbClr val="333333"/>
                </a:solidFill>
                <a:latin typeface="Open Sans" panose="020B0606030504020204" pitchFamily="34" charset="0"/>
              </a:rPr>
              <a:t>32. </a:t>
            </a:r>
            <a:r>
              <a:rPr lang="en-US" sz="2000" b="0" i="0" dirty="0">
                <a:solidFill>
                  <a:srgbClr val="333333"/>
                </a:solidFill>
                <a:effectLst/>
                <a:latin typeface="Open Sans" panose="020B0606030504020204" pitchFamily="34" charset="0"/>
              </a:rPr>
              <a:t>Choose </a:t>
            </a:r>
            <a:r>
              <a:rPr lang="en-US" sz="2000" b="1" i="0" dirty="0">
                <a:solidFill>
                  <a:srgbClr val="333333"/>
                </a:solidFill>
                <a:effectLst/>
                <a:latin typeface="Open Sans" panose="020B0606030504020204" pitchFamily="34" charset="0"/>
              </a:rPr>
              <a:t>Save rules</a:t>
            </a:r>
            <a:r>
              <a:rPr lang="en-US" sz="2000" b="0" i="0" dirty="0">
                <a:solidFill>
                  <a:srgbClr val="333333"/>
                </a:solidFill>
                <a:effectLst/>
                <a:latin typeface="Open Sans" panose="020B0606030504020204" pitchFamily="34" charset="0"/>
              </a:rPr>
              <a:t>.</a:t>
            </a:r>
          </a:p>
        </p:txBody>
      </p:sp>
      <p:sp>
        <p:nvSpPr>
          <p:cNvPr id="9" name="Rounded Rectangle 8">
            <a:extLst>
              <a:ext uri="{FF2B5EF4-FFF2-40B4-BE49-F238E27FC236}">
                <a16:creationId xmlns:a16="http://schemas.microsoft.com/office/drawing/2014/main" id="{DAAAEE4C-C61F-EE98-DF44-BA0D5CDBAE96}"/>
              </a:ext>
            </a:extLst>
          </p:cNvPr>
          <p:cNvSpPr/>
          <p:nvPr/>
        </p:nvSpPr>
        <p:spPr>
          <a:xfrm>
            <a:off x="5916707" y="4314804"/>
            <a:ext cx="2008094" cy="810354"/>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8C069C-5AEA-06F5-9154-656F643E94F4}"/>
              </a:ext>
            </a:extLst>
          </p:cNvPr>
          <p:cNvSpPr/>
          <p:nvPr/>
        </p:nvSpPr>
        <p:spPr>
          <a:xfrm>
            <a:off x="5679140" y="3842875"/>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30</a:t>
            </a:r>
          </a:p>
        </p:txBody>
      </p:sp>
      <p:sp>
        <p:nvSpPr>
          <p:cNvPr id="11" name="Oval 10">
            <a:extLst>
              <a:ext uri="{FF2B5EF4-FFF2-40B4-BE49-F238E27FC236}">
                <a16:creationId xmlns:a16="http://schemas.microsoft.com/office/drawing/2014/main" id="{155F36AE-6A76-79D8-D769-835D449CD737}"/>
              </a:ext>
            </a:extLst>
          </p:cNvPr>
          <p:cNvSpPr/>
          <p:nvPr/>
        </p:nvSpPr>
        <p:spPr>
          <a:xfrm>
            <a:off x="7940081" y="467008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31</a:t>
            </a:r>
          </a:p>
        </p:txBody>
      </p:sp>
      <p:sp>
        <p:nvSpPr>
          <p:cNvPr id="12" name="Oval 11">
            <a:extLst>
              <a:ext uri="{FF2B5EF4-FFF2-40B4-BE49-F238E27FC236}">
                <a16:creationId xmlns:a16="http://schemas.microsoft.com/office/drawing/2014/main" id="{6E067559-F4F9-C90B-733E-5264C760BA25}"/>
              </a:ext>
            </a:extLst>
          </p:cNvPr>
          <p:cNvSpPr/>
          <p:nvPr/>
        </p:nvSpPr>
        <p:spPr>
          <a:xfrm>
            <a:off x="9160923" y="5407474"/>
            <a:ext cx="457200" cy="457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t>32</a:t>
            </a:r>
          </a:p>
        </p:txBody>
      </p:sp>
      <p:sp>
        <p:nvSpPr>
          <p:cNvPr id="13" name="Rounded Rectangle 12">
            <a:extLst>
              <a:ext uri="{FF2B5EF4-FFF2-40B4-BE49-F238E27FC236}">
                <a16:creationId xmlns:a16="http://schemas.microsoft.com/office/drawing/2014/main" id="{6A5DC3CC-1802-8928-B333-C6813A76AC05}"/>
              </a:ext>
            </a:extLst>
          </p:cNvPr>
          <p:cNvSpPr/>
          <p:nvPr/>
        </p:nvSpPr>
        <p:spPr>
          <a:xfrm>
            <a:off x="9507070" y="5797489"/>
            <a:ext cx="1001397" cy="400110"/>
          </a:xfrm>
          <a:prstGeom prst="roundRect">
            <a:avLst>
              <a:gd name="adj" fmla="val 852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973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96</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BE1844E3-DB2C-789F-4C98-84A30B5B227C}"/>
              </a:ext>
            </a:extLst>
          </p:cNvPr>
          <p:cNvPicPr>
            <a:picLocks noChangeAspect="1"/>
          </p:cNvPicPr>
          <p:nvPr/>
        </p:nvPicPr>
        <p:blipFill>
          <a:blip r:embed="rId3"/>
          <a:stretch>
            <a:fillRect/>
          </a:stretch>
        </p:blipFill>
        <p:spPr>
          <a:xfrm>
            <a:off x="761853" y="827870"/>
            <a:ext cx="10668291" cy="5795225"/>
          </a:xfrm>
          <a:prstGeom prst="rect">
            <a:avLst/>
          </a:prstGeom>
        </p:spPr>
      </p:pic>
      <p:sp>
        <p:nvSpPr>
          <p:cNvPr id="8" name="Rounded Rectangle 7">
            <a:extLst>
              <a:ext uri="{FF2B5EF4-FFF2-40B4-BE49-F238E27FC236}">
                <a16:creationId xmlns:a16="http://schemas.microsoft.com/office/drawing/2014/main" id="{D3976061-81AE-1176-037E-83946EBC042D}"/>
              </a:ext>
            </a:extLst>
          </p:cNvPr>
          <p:cNvSpPr/>
          <p:nvPr/>
        </p:nvSpPr>
        <p:spPr>
          <a:xfrm>
            <a:off x="2958352" y="5873023"/>
            <a:ext cx="7651377"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F6DDEC2-7CA5-F0DB-AB81-318D36D8ED7C}"/>
              </a:ext>
            </a:extLst>
          </p:cNvPr>
          <p:cNvSpPr/>
          <p:nvPr/>
        </p:nvSpPr>
        <p:spPr>
          <a:xfrm>
            <a:off x="2774575" y="2098882"/>
            <a:ext cx="2066365" cy="368002"/>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0C791CF-0181-BD77-9C69-A6586159ECD9}"/>
              </a:ext>
            </a:extLst>
          </p:cNvPr>
          <p:cNvSpPr/>
          <p:nvPr/>
        </p:nvSpPr>
        <p:spPr>
          <a:xfrm>
            <a:off x="2761128" y="1402190"/>
            <a:ext cx="6234953" cy="616009"/>
          </a:xfrm>
          <a:prstGeom prst="roundRect">
            <a:avLst>
              <a:gd name="adj" fmla="val 1515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2900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97</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4C85C916-82FD-31E8-82E5-99812978AB39}"/>
              </a:ext>
            </a:extLst>
          </p:cNvPr>
          <p:cNvSpPr txBox="1"/>
          <p:nvPr/>
        </p:nvSpPr>
        <p:spPr>
          <a:xfrm>
            <a:off x="484909" y="960532"/>
            <a:ext cx="11356943" cy="5509200"/>
          </a:xfrm>
          <a:prstGeom prst="rect">
            <a:avLst/>
          </a:prstGeom>
          <a:solidFill>
            <a:schemeClr val="accent4">
              <a:lumMod val="20000"/>
              <a:lumOff val="80000"/>
            </a:schemeClr>
          </a:solidFill>
        </p:spPr>
        <p:txBody>
          <a:bodyPr wrap="square">
            <a:spAutoFit/>
          </a:bodyPr>
          <a:lstStyle/>
          <a:p>
            <a:pPr algn="l"/>
            <a:r>
              <a:rPr lang="en-US" sz="2200" b="1" i="0" dirty="0">
                <a:solidFill>
                  <a:srgbClr val="C00000"/>
                </a:solidFill>
                <a:effectLst/>
                <a:latin typeface="Open Sans" panose="020B0606030504020204" pitchFamily="34" charset="0"/>
              </a:rPr>
              <a:t>Task 5. Connect to your DB instance</a:t>
            </a:r>
          </a:p>
          <a:p>
            <a:pPr algn="l"/>
            <a:r>
              <a:rPr lang="en-US" sz="2200" b="0" i="0" dirty="0">
                <a:solidFill>
                  <a:srgbClr val="333333"/>
                </a:solidFill>
                <a:effectLst/>
                <a:latin typeface="Open Sans" panose="020B0606030504020204" pitchFamily="34" charset="0"/>
              </a:rPr>
              <a:t>First, you will need to find the Domain Name System (DNS) endpoint and port number for your DB instance.</a:t>
            </a:r>
          </a:p>
          <a:p>
            <a:pPr algn="l">
              <a:buFont typeface="+mj-lt"/>
              <a:buAutoNum type="arabicPeriod" startAt="33"/>
            </a:pPr>
            <a:r>
              <a:rPr lang="en-US" sz="2200" b="0" i="0" dirty="0">
                <a:solidFill>
                  <a:srgbClr val="333333"/>
                </a:solidFill>
                <a:effectLst/>
                <a:latin typeface="Open Sans" panose="020B0606030504020204" pitchFamily="34" charset="0"/>
              </a:rPr>
              <a:t>Return to the </a:t>
            </a:r>
            <a:r>
              <a:rPr lang="en-US" sz="2200" b="1" i="0" dirty="0">
                <a:solidFill>
                  <a:srgbClr val="333333"/>
                </a:solidFill>
                <a:effectLst/>
                <a:latin typeface="Open Sans" panose="020B0606030504020204" pitchFamily="34" charset="0"/>
              </a:rPr>
              <a:t>RDS &gt; Databases</a:t>
            </a:r>
            <a:r>
              <a:rPr lang="en-US" sz="2200" b="0" i="0" dirty="0">
                <a:solidFill>
                  <a:srgbClr val="333333"/>
                </a:solidFill>
                <a:effectLst/>
                <a:latin typeface="Open Sans" panose="020B0606030504020204" pitchFamily="34" charset="0"/>
              </a:rPr>
              <a:t> page.</a:t>
            </a:r>
          </a:p>
          <a:p>
            <a:pPr algn="l">
              <a:buFont typeface="+mj-lt"/>
              <a:buAutoNum type="arabicPeriod" startAt="33"/>
            </a:pPr>
            <a:r>
              <a:rPr lang="en-US" sz="2200" b="0" i="0" dirty="0">
                <a:solidFill>
                  <a:srgbClr val="333333"/>
                </a:solidFill>
                <a:effectLst/>
                <a:latin typeface="Open Sans" panose="020B0606030504020204" pitchFamily="34" charset="0"/>
              </a:rPr>
              <a:t>Choose the name of the database you created.</a:t>
            </a:r>
          </a:p>
          <a:p>
            <a:pPr algn="l">
              <a:buFont typeface="+mj-lt"/>
              <a:buAutoNum type="arabicPeriod" startAt="33"/>
            </a:pPr>
            <a:r>
              <a:rPr lang="en-US" sz="2200" b="0" i="0" dirty="0">
                <a:solidFill>
                  <a:srgbClr val="333333"/>
                </a:solidFill>
                <a:effectLst/>
                <a:latin typeface="Open Sans" panose="020B0606030504020204" pitchFamily="34" charset="0"/>
              </a:rPr>
              <a:t>On the </a:t>
            </a:r>
            <a:r>
              <a:rPr lang="en-US" sz="2200" b="1" i="0" dirty="0">
                <a:solidFill>
                  <a:srgbClr val="333333"/>
                </a:solidFill>
                <a:effectLst/>
                <a:latin typeface="Open Sans" panose="020B0606030504020204" pitchFamily="34" charset="0"/>
              </a:rPr>
              <a:t>Connectivity &amp; security</a:t>
            </a:r>
            <a:r>
              <a:rPr lang="en-US" sz="2200" b="0" i="0" dirty="0">
                <a:solidFill>
                  <a:srgbClr val="333333"/>
                </a:solidFill>
                <a:effectLst/>
                <a:latin typeface="Open Sans" panose="020B0606030504020204" pitchFamily="34" charset="0"/>
              </a:rPr>
              <a:t> tab, copy the </a:t>
            </a:r>
            <a:r>
              <a:rPr lang="en-US" sz="2200" b="1" i="0" dirty="0">
                <a:solidFill>
                  <a:srgbClr val="333333"/>
                </a:solidFill>
                <a:effectLst/>
                <a:latin typeface="Open Sans" panose="020B0606030504020204" pitchFamily="34" charset="0"/>
              </a:rPr>
              <a:t>Endpoint</a:t>
            </a:r>
            <a:r>
              <a:rPr lang="en-US" sz="2200" b="0" i="0" dirty="0">
                <a:solidFill>
                  <a:srgbClr val="333333"/>
                </a:solidFill>
                <a:effectLst/>
                <a:latin typeface="Open Sans" panose="020B0606030504020204" pitchFamily="34" charset="0"/>
              </a:rPr>
              <a:t> value to a text editor.</a:t>
            </a:r>
          </a:p>
          <a:p>
            <a:pPr lvl="1"/>
            <a:r>
              <a:rPr lang="en-US" sz="2200" b="0" i="0" dirty="0">
                <a:solidFill>
                  <a:srgbClr val="333333"/>
                </a:solidFill>
                <a:effectLst/>
                <a:latin typeface="Open Sans" panose="020B0606030504020204" pitchFamily="34" charset="0"/>
              </a:rPr>
              <a:t>The endpoint looks similar to the following: </a:t>
            </a:r>
            <a:r>
              <a:rPr lang="en-US" sz="2200" b="1" i="0" dirty="0">
                <a:solidFill>
                  <a:srgbClr val="333333"/>
                </a:solidFill>
                <a:effectLst/>
                <a:latin typeface="Open Sans" panose="020B0606030504020204" pitchFamily="34" charset="0"/>
              </a:rPr>
              <a:t>sample-instance.abc2defghije.us-west-2.rds.amazonaws.com</a:t>
            </a:r>
            <a:endParaRPr lang="en-US" sz="2200" b="0" i="0" dirty="0">
              <a:solidFill>
                <a:srgbClr val="333333"/>
              </a:solidFill>
              <a:effectLst/>
              <a:latin typeface="Open Sans" panose="020B0606030504020204" pitchFamily="34" charset="0"/>
            </a:endParaRPr>
          </a:p>
          <a:p>
            <a:pPr algn="l">
              <a:buFont typeface="+mj-lt"/>
              <a:buAutoNum type="arabicPeriod" startAt="36"/>
            </a:pPr>
            <a:r>
              <a:rPr lang="en-US" sz="2200" b="0" i="0" dirty="0">
                <a:solidFill>
                  <a:srgbClr val="333333"/>
                </a:solidFill>
                <a:effectLst/>
                <a:latin typeface="Open Sans" panose="020B0606030504020204" pitchFamily="34" charset="0"/>
              </a:rPr>
              <a:t>Notice the </a:t>
            </a:r>
            <a:r>
              <a:rPr lang="en-US" sz="2200" b="1" i="0" dirty="0">
                <a:solidFill>
                  <a:srgbClr val="333333"/>
                </a:solidFill>
                <a:effectLst/>
                <a:latin typeface="Open Sans" panose="020B0606030504020204" pitchFamily="34" charset="0"/>
              </a:rPr>
              <a:t>Port</a:t>
            </a:r>
            <a:r>
              <a:rPr lang="en-US" sz="2200" b="0" i="0" dirty="0">
                <a:solidFill>
                  <a:srgbClr val="333333"/>
                </a:solidFill>
                <a:effectLst/>
                <a:latin typeface="Open Sans" panose="020B0606030504020204" pitchFamily="34" charset="0"/>
              </a:rPr>
              <a:t> number.</a:t>
            </a:r>
          </a:p>
          <a:p>
            <a:pPr lvl="1" algn="l"/>
            <a:r>
              <a:rPr lang="en-US" sz="2200" b="0" i="0" dirty="0">
                <a:solidFill>
                  <a:srgbClr val="333333"/>
                </a:solidFill>
                <a:effectLst/>
                <a:latin typeface="Open Sans" panose="020B0606030504020204" pitchFamily="34" charset="0"/>
              </a:rPr>
              <a:t>The default port for SQL Server is 1433.</a:t>
            </a:r>
          </a:p>
          <a:p>
            <a:pPr lvl="1" algn="l"/>
            <a:r>
              <a:rPr lang="en-US" sz="2200" b="0" i="0" dirty="0">
                <a:solidFill>
                  <a:srgbClr val="333333"/>
                </a:solidFill>
                <a:effectLst/>
                <a:latin typeface="Open Sans" panose="020B0606030504020204" pitchFamily="34" charset="0"/>
              </a:rPr>
              <a:t>If your port number is different, copy that value to your text editor.</a:t>
            </a:r>
          </a:p>
          <a:p>
            <a:pPr algn="l">
              <a:buFont typeface="+mj-lt"/>
              <a:buAutoNum type="arabicPeriod" startAt="36"/>
            </a:pPr>
            <a:r>
              <a:rPr lang="en-US" sz="2200" b="0" i="0" dirty="0">
                <a:solidFill>
                  <a:srgbClr val="333333"/>
                </a:solidFill>
                <a:effectLst/>
                <a:latin typeface="Open Sans" panose="020B0606030504020204" pitchFamily="34" charset="0"/>
              </a:rPr>
              <a:t>Open the Microsoft SQL Server Management Studio application.</a:t>
            </a:r>
          </a:p>
          <a:p>
            <a:pPr lvl="1"/>
            <a:r>
              <a:rPr lang="en-US" sz="2200" b="1" i="0" dirty="0">
                <a:solidFill>
                  <a:srgbClr val="333333"/>
                </a:solidFill>
                <a:effectLst/>
                <a:latin typeface="Open Sans" panose="020B0606030504020204" pitchFamily="34" charset="0"/>
              </a:rPr>
              <a:t>Note:</a:t>
            </a:r>
            <a:r>
              <a:rPr lang="en-US" sz="2200" b="0" i="0" dirty="0">
                <a:solidFill>
                  <a:srgbClr val="333333"/>
                </a:solidFill>
                <a:effectLst/>
                <a:latin typeface="Open Sans" panose="020B0606030504020204" pitchFamily="34" charset="0"/>
              </a:rPr>
              <a:t> If you are using the EC2 instance, start the Microsoft SQL Server Management Studio application in your remote desktop window.</a:t>
            </a:r>
          </a:p>
          <a:p>
            <a:pPr lvl="1"/>
            <a:r>
              <a:rPr lang="en-US" sz="2200" b="0" i="0" dirty="0">
                <a:solidFill>
                  <a:srgbClr val="333333"/>
                </a:solidFill>
                <a:effectLst/>
                <a:latin typeface="Open Sans" panose="020B0606030504020204" pitchFamily="34" charset="0"/>
              </a:rPr>
              <a:t>The </a:t>
            </a:r>
            <a:r>
              <a:rPr lang="en-US" sz="2200" b="1" i="0" dirty="0">
                <a:solidFill>
                  <a:srgbClr val="333333"/>
                </a:solidFill>
                <a:effectLst/>
                <a:latin typeface="Open Sans" panose="020B0606030504020204" pitchFamily="34" charset="0"/>
              </a:rPr>
              <a:t>Connect to Server</a:t>
            </a:r>
            <a:r>
              <a:rPr lang="en-US" sz="2200" b="0" i="0" dirty="0">
                <a:solidFill>
                  <a:srgbClr val="333333"/>
                </a:solidFill>
                <a:effectLst/>
                <a:latin typeface="Open Sans" panose="020B0606030504020204" pitchFamily="34" charset="0"/>
              </a:rPr>
              <a:t> dialog box appears.</a:t>
            </a:r>
          </a:p>
          <a:p>
            <a:pPr algn="l">
              <a:buFont typeface="+mj-lt"/>
              <a:buAutoNum type="arabicPeriod" startAt="38"/>
            </a:pPr>
            <a:r>
              <a:rPr lang="en-US" sz="2200" b="0" i="0" dirty="0">
                <a:solidFill>
                  <a:srgbClr val="333333"/>
                </a:solidFill>
                <a:effectLst/>
                <a:latin typeface="Open Sans" panose="020B0606030504020204" pitchFamily="34" charset="0"/>
              </a:rPr>
              <a:t>For </a:t>
            </a:r>
            <a:r>
              <a:rPr lang="en-US" sz="2200" b="1" i="0" dirty="0">
                <a:solidFill>
                  <a:srgbClr val="333333"/>
                </a:solidFill>
                <a:effectLst/>
                <a:latin typeface="Open Sans" panose="020B0606030504020204" pitchFamily="34" charset="0"/>
              </a:rPr>
              <a:t>Server type</a:t>
            </a:r>
            <a:r>
              <a:rPr lang="en-US" sz="2200" b="0" i="0" dirty="0">
                <a:solidFill>
                  <a:srgbClr val="333333"/>
                </a:solidFill>
                <a:effectLst/>
                <a:latin typeface="Open Sans" panose="020B0606030504020204" pitchFamily="34" charset="0"/>
              </a:rPr>
              <a:t>, choose </a:t>
            </a:r>
            <a:r>
              <a:rPr lang="en-US" sz="2200" b="1" i="0" dirty="0">
                <a:solidFill>
                  <a:srgbClr val="333333"/>
                </a:solidFill>
                <a:effectLst/>
                <a:latin typeface="Open Sans" panose="020B0606030504020204" pitchFamily="34" charset="0"/>
              </a:rPr>
              <a:t>Database Engine</a:t>
            </a:r>
            <a:r>
              <a:rPr lang="en-US" sz="2200" b="0" i="0" dirty="0">
                <a:solidFill>
                  <a:srgbClr val="333333"/>
                </a:solidFill>
                <a:effectLst/>
                <a:latin typeface="Open Sans" panose="020B0606030504020204" pitchFamily="34" charset="0"/>
              </a:rPr>
              <a:t>.</a:t>
            </a:r>
          </a:p>
        </p:txBody>
      </p:sp>
    </p:spTree>
    <p:extLst>
      <p:ext uri="{BB962C8B-B14F-4D97-AF65-F5344CB8AC3E}">
        <p14:creationId xmlns:p14="http://schemas.microsoft.com/office/powerpoint/2010/main" val="29542284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98</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sp>
        <p:nvSpPr>
          <p:cNvPr id="6" name="TextBox 5">
            <a:extLst>
              <a:ext uri="{FF2B5EF4-FFF2-40B4-BE49-F238E27FC236}">
                <a16:creationId xmlns:a16="http://schemas.microsoft.com/office/drawing/2014/main" id="{4C85C916-82FD-31E8-82E5-99812978AB39}"/>
              </a:ext>
            </a:extLst>
          </p:cNvPr>
          <p:cNvSpPr txBox="1"/>
          <p:nvPr/>
        </p:nvSpPr>
        <p:spPr>
          <a:xfrm>
            <a:off x="484909" y="960532"/>
            <a:ext cx="11356943" cy="5324535"/>
          </a:xfrm>
          <a:prstGeom prst="rect">
            <a:avLst/>
          </a:prstGeom>
          <a:solidFill>
            <a:schemeClr val="accent4">
              <a:lumMod val="20000"/>
              <a:lumOff val="80000"/>
            </a:schemeClr>
          </a:solidFill>
        </p:spPr>
        <p:txBody>
          <a:bodyPr wrap="square">
            <a:spAutoFit/>
          </a:bodyPr>
          <a:lstStyle/>
          <a:p>
            <a:pPr algn="l"/>
            <a:r>
              <a:rPr lang="en-US" sz="2000" b="1" i="0" dirty="0">
                <a:solidFill>
                  <a:srgbClr val="C00000"/>
                </a:solidFill>
                <a:effectLst/>
                <a:latin typeface="Open Sans" panose="020B0606030504020204" pitchFamily="34" charset="0"/>
              </a:rPr>
              <a:t>Task 5. Connect to your DB instance</a:t>
            </a:r>
          </a:p>
          <a:p>
            <a:pPr marL="457200" indent="-457200" algn="l">
              <a:buFont typeface="+mj-lt"/>
              <a:buAutoNum type="arabicPeriod" startAt="39"/>
            </a:pPr>
            <a:r>
              <a:rPr lang="en-US" sz="2000" b="0" i="0" dirty="0">
                <a:solidFill>
                  <a:srgbClr val="333333"/>
                </a:solidFill>
                <a:effectLst/>
                <a:latin typeface="Open Sans" panose="020B0606030504020204" pitchFamily="34" charset="0"/>
              </a:rPr>
              <a:t>For </a:t>
            </a:r>
            <a:r>
              <a:rPr lang="en-US" sz="2000" b="1" i="0" dirty="0">
                <a:solidFill>
                  <a:srgbClr val="333333"/>
                </a:solidFill>
                <a:effectLst/>
                <a:latin typeface="Open Sans" panose="020B0606030504020204" pitchFamily="34" charset="0"/>
              </a:rPr>
              <a:t>Server name</a:t>
            </a:r>
            <a:r>
              <a:rPr lang="en-US" sz="2000" b="0" i="0" dirty="0">
                <a:solidFill>
                  <a:srgbClr val="333333"/>
                </a:solidFill>
                <a:effectLst/>
                <a:latin typeface="Open Sans" panose="020B0606030504020204" pitchFamily="34" charset="0"/>
              </a:rPr>
              <a:t>, enter the database endpoint value that you copied.</a:t>
            </a:r>
          </a:p>
          <a:p>
            <a:pPr algn="l">
              <a:buFont typeface="+mj-lt"/>
              <a:buAutoNum type="arabicPeriod" startAt="39"/>
            </a:pPr>
            <a:r>
              <a:rPr lang="en-US" sz="2000" b="0" i="0" dirty="0">
                <a:solidFill>
                  <a:srgbClr val="333333"/>
                </a:solidFill>
                <a:effectLst/>
                <a:latin typeface="Open Sans" panose="020B0606030504020204" pitchFamily="34" charset="0"/>
              </a:rPr>
              <a:t> At the end of the endpoint value, add a comma ( , ) and the port number (the default port number is </a:t>
            </a:r>
            <a:r>
              <a:rPr lang="en-US" sz="2000" b="1" i="0" dirty="0">
                <a:solidFill>
                  <a:srgbClr val="333333"/>
                </a:solidFill>
                <a:effectLst/>
                <a:latin typeface="Open Sans" panose="020B0606030504020204" pitchFamily="34" charset="0"/>
              </a:rPr>
              <a:t>1433</a:t>
            </a:r>
            <a:r>
              <a:rPr lang="en-US" sz="2000" b="0" i="0" dirty="0">
                <a:solidFill>
                  <a:srgbClr val="333333"/>
                </a:solidFill>
                <a:effectLst/>
                <a:latin typeface="Open Sans" panose="020B0606030504020204" pitchFamily="34" charset="0"/>
              </a:rPr>
              <a:t>).</a:t>
            </a:r>
          </a:p>
          <a:p>
            <a:pPr lvl="1"/>
            <a:r>
              <a:rPr lang="en-US" sz="2000" b="0" i="0" dirty="0">
                <a:solidFill>
                  <a:srgbClr val="333333"/>
                </a:solidFill>
                <a:effectLst/>
                <a:latin typeface="Open Sans" panose="020B0606030504020204" pitchFamily="34" charset="0"/>
              </a:rPr>
              <a:t> For example, your server name should look similar to the following: </a:t>
            </a:r>
            <a:r>
              <a:rPr lang="en-US" sz="2000" b="1" i="0" dirty="0">
                <a:solidFill>
                  <a:srgbClr val="333333"/>
                </a:solidFill>
                <a:effectLst/>
                <a:latin typeface="Open Sans" panose="020B0606030504020204" pitchFamily="34" charset="0"/>
              </a:rPr>
              <a:t>database.abc2defghije.us-west-2.rds.amazonaws.com,1433</a:t>
            </a:r>
            <a:endParaRPr lang="en-US" sz="2000" b="0" i="0" dirty="0">
              <a:solidFill>
                <a:srgbClr val="333333"/>
              </a:solidFill>
              <a:effectLst/>
              <a:latin typeface="Open Sans" panose="020B0606030504020204" pitchFamily="34" charset="0"/>
            </a:endParaRPr>
          </a:p>
          <a:p>
            <a:pPr algn="l">
              <a:buFont typeface="+mj-lt"/>
              <a:buAutoNum type="arabicPeriod" startAt="41"/>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Authentication</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SQL Server Authentication</a:t>
            </a:r>
            <a:r>
              <a:rPr lang="en-US" sz="2000" b="0" i="0" dirty="0">
                <a:solidFill>
                  <a:srgbClr val="333333"/>
                </a:solidFill>
                <a:effectLst/>
                <a:latin typeface="Open Sans" panose="020B0606030504020204" pitchFamily="34" charset="0"/>
              </a:rPr>
              <a:t>.</a:t>
            </a:r>
          </a:p>
          <a:p>
            <a:pPr algn="l">
              <a:buFont typeface="+mj-lt"/>
              <a:buAutoNum type="arabicPeriod" startAt="41"/>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Login</a:t>
            </a:r>
            <a:r>
              <a:rPr lang="en-US" sz="2000" b="0" i="0" dirty="0">
                <a:solidFill>
                  <a:srgbClr val="333333"/>
                </a:solidFill>
                <a:effectLst/>
                <a:latin typeface="Open Sans" panose="020B0606030504020204" pitchFamily="34" charset="0"/>
              </a:rPr>
              <a:t>, enter the username for your DB instance.</a:t>
            </a:r>
          </a:p>
          <a:p>
            <a:pPr lvl="1"/>
            <a:r>
              <a:rPr lang="en-US" sz="2000" b="0" i="0" dirty="0">
                <a:solidFill>
                  <a:srgbClr val="333333"/>
                </a:solidFill>
                <a:effectLst/>
                <a:latin typeface="Open Sans" panose="020B0606030504020204" pitchFamily="34" charset="0"/>
              </a:rPr>
              <a:t> This is also known as the administrator username. The default is </a:t>
            </a:r>
            <a:r>
              <a:rPr lang="en-US" sz="2000" b="1" i="0" dirty="0">
                <a:solidFill>
                  <a:srgbClr val="333333"/>
                </a:solidFill>
                <a:effectLst/>
                <a:latin typeface="Open Sans" panose="020B0606030504020204" pitchFamily="34" charset="0"/>
              </a:rPr>
              <a:t>admin</a:t>
            </a:r>
            <a:r>
              <a:rPr lang="en-US" sz="2000" b="0" i="0" dirty="0">
                <a:solidFill>
                  <a:srgbClr val="333333"/>
                </a:solidFill>
                <a:effectLst/>
                <a:latin typeface="Open Sans" panose="020B0606030504020204" pitchFamily="34" charset="0"/>
              </a:rPr>
              <a:t>.</a:t>
            </a:r>
          </a:p>
          <a:p>
            <a:pPr algn="l">
              <a:buFont typeface="+mj-lt"/>
              <a:buAutoNum type="arabicPeriod" startAt="43"/>
            </a:pPr>
            <a:r>
              <a:rPr lang="en-US" sz="2000" b="0" i="0" dirty="0">
                <a:solidFill>
                  <a:srgbClr val="333333"/>
                </a:solidFill>
                <a:effectLst/>
                <a:latin typeface="Open Sans" panose="020B0606030504020204" pitchFamily="34" charset="0"/>
              </a:rPr>
              <a:t> For </a:t>
            </a:r>
            <a:r>
              <a:rPr lang="en-US" sz="2000" b="1" i="0" dirty="0">
                <a:solidFill>
                  <a:srgbClr val="333333"/>
                </a:solidFill>
                <a:effectLst/>
                <a:latin typeface="Open Sans" panose="020B0606030504020204" pitchFamily="34" charset="0"/>
              </a:rPr>
              <a:t>Password</a:t>
            </a:r>
            <a:r>
              <a:rPr lang="en-US" sz="2000" b="0" i="0" dirty="0">
                <a:solidFill>
                  <a:srgbClr val="333333"/>
                </a:solidFill>
                <a:effectLst/>
                <a:latin typeface="Open Sans" panose="020B0606030504020204" pitchFamily="34" charset="0"/>
              </a:rPr>
              <a:t>, enter the password that you copied for your DB instance.</a:t>
            </a:r>
          </a:p>
          <a:p>
            <a:pPr lvl="1"/>
            <a:r>
              <a:rPr lang="en-US" sz="2000" b="0" i="0" dirty="0">
                <a:solidFill>
                  <a:srgbClr val="333333"/>
                </a:solidFill>
                <a:effectLst/>
                <a:latin typeface="Open Sans" panose="020B0606030504020204" pitchFamily="34" charset="0"/>
              </a:rPr>
              <a:t> This is also known as the administrator user password.</a:t>
            </a:r>
          </a:p>
          <a:p>
            <a:pPr algn="l">
              <a:buFont typeface="+mj-lt"/>
              <a:buAutoNum type="arabicPeriod" startAt="43"/>
            </a:pP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Connect</a:t>
            </a:r>
            <a:r>
              <a:rPr lang="en-US" sz="2000" b="0" i="0" dirty="0">
                <a:solidFill>
                  <a:srgbClr val="333333"/>
                </a:solidFill>
                <a:effectLst/>
                <a:latin typeface="Open Sans" panose="020B0606030504020204" pitchFamily="34" charset="0"/>
              </a:rPr>
              <a:t>.</a:t>
            </a:r>
          </a:p>
          <a:p>
            <a:pPr lvl="1"/>
            <a:r>
              <a:rPr lang="en-US" sz="2000" b="0" i="0" dirty="0">
                <a:solidFill>
                  <a:srgbClr val="333333"/>
                </a:solidFill>
                <a:effectLst/>
                <a:latin typeface="Open Sans" panose="020B0606030504020204" pitchFamily="34" charset="0"/>
              </a:rPr>
              <a:t>After a few moments, you are connected to your database.</a:t>
            </a:r>
          </a:p>
          <a:p>
            <a:pPr lvl="1"/>
            <a:r>
              <a:rPr lang="en-US" sz="2000" b="0" i="0" dirty="0">
                <a:solidFill>
                  <a:srgbClr val="333333"/>
                </a:solidFill>
                <a:effectLst/>
                <a:latin typeface="Open Sans" panose="020B0606030504020204" pitchFamily="34" charset="0"/>
              </a:rPr>
              <a:t>If the connection does not succeed, repeat Task 4 to update the default security group. When you add the inbound rule, for </a:t>
            </a:r>
            <a:r>
              <a:rPr lang="en-US" sz="2000" b="1" i="0" dirty="0">
                <a:solidFill>
                  <a:srgbClr val="333333"/>
                </a:solidFill>
                <a:effectLst/>
                <a:latin typeface="Open Sans" panose="020B0606030504020204" pitchFamily="34" charset="0"/>
              </a:rPr>
              <a:t>Source</a:t>
            </a:r>
            <a:r>
              <a:rPr lang="en-US" sz="2000" b="0" i="0" dirty="0">
                <a:solidFill>
                  <a:srgbClr val="333333"/>
                </a:solidFill>
                <a:effectLst/>
                <a:latin typeface="Open Sans" panose="020B0606030504020204" pitchFamily="34" charset="0"/>
              </a:rPr>
              <a:t>, choose </a:t>
            </a:r>
            <a:r>
              <a:rPr lang="en-US" sz="2000" b="1" i="0" dirty="0">
                <a:solidFill>
                  <a:srgbClr val="333333"/>
                </a:solidFill>
                <a:effectLst/>
                <a:latin typeface="Open Sans" panose="020B0606030504020204" pitchFamily="34" charset="0"/>
              </a:rPr>
              <a:t>Anywhere</a:t>
            </a:r>
            <a:r>
              <a:rPr lang="en-US" sz="2000" b="0" i="0" dirty="0">
                <a:solidFill>
                  <a:srgbClr val="333333"/>
                </a:solidFill>
                <a:effectLst/>
                <a:latin typeface="Open Sans" panose="020B0606030504020204" pitchFamily="34" charset="0"/>
              </a:rPr>
              <a:t> instead of </a:t>
            </a:r>
            <a:r>
              <a:rPr lang="en-US" sz="2000" b="1" i="0" dirty="0">
                <a:solidFill>
                  <a:srgbClr val="333333"/>
                </a:solidFill>
                <a:effectLst/>
                <a:latin typeface="Open Sans" panose="020B0606030504020204" pitchFamily="34" charset="0"/>
              </a:rPr>
              <a:t>My IP</a:t>
            </a:r>
            <a:r>
              <a:rPr lang="en-US" sz="2000" b="0" i="0" dirty="0">
                <a:solidFill>
                  <a:srgbClr val="333333"/>
                </a:solidFill>
                <a:effectLst/>
                <a:latin typeface="Open Sans" panose="020B0606030504020204" pitchFamily="34" charset="0"/>
              </a:rPr>
              <a:t>. (</a:t>
            </a:r>
            <a:r>
              <a:rPr lang="en-US" sz="2000" b="1" i="0" dirty="0">
                <a:solidFill>
                  <a:srgbClr val="333333"/>
                </a:solidFill>
                <a:effectLst/>
                <a:latin typeface="Open Sans" panose="020B0606030504020204" pitchFamily="34" charset="0"/>
              </a:rPr>
              <a:t>Note:</a:t>
            </a:r>
            <a:r>
              <a:rPr lang="en-US" sz="2000" b="0" i="0" dirty="0">
                <a:solidFill>
                  <a:srgbClr val="333333"/>
                </a:solidFill>
                <a:effectLst/>
                <a:latin typeface="Open Sans" panose="020B0606030504020204" pitchFamily="34" charset="0"/>
              </a:rPr>
              <a:t> Only select </a:t>
            </a:r>
            <a:r>
              <a:rPr lang="en-US" sz="2000" b="1" i="0" dirty="0">
                <a:solidFill>
                  <a:srgbClr val="333333"/>
                </a:solidFill>
                <a:effectLst/>
                <a:latin typeface="Open Sans" panose="020B0606030504020204" pitchFamily="34" charset="0"/>
              </a:rPr>
              <a:t>Anywhere</a:t>
            </a:r>
            <a:r>
              <a:rPr lang="en-US" sz="2000" b="0" i="0" dirty="0">
                <a:solidFill>
                  <a:srgbClr val="333333"/>
                </a:solidFill>
                <a:effectLst/>
                <a:latin typeface="Open Sans" panose="020B0606030504020204" pitchFamily="34" charset="0"/>
              </a:rPr>
              <a:t> for the purpose of this lab. This selection presents a security risk in the real world.)</a:t>
            </a:r>
          </a:p>
        </p:txBody>
      </p:sp>
    </p:spTree>
    <p:extLst>
      <p:ext uri="{BB962C8B-B14F-4D97-AF65-F5344CB8AC3E}">
        <p14:creationId xmlns:p14="http://schemas.microsoft.com/office/powerpoint/2010/main" val="27021098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0F8B-2C91-06F0-F92F-FAD426F99A42}"/>
              </a:ext>
            </a:extLst>
          </p:cNvPr>
          <p:cNvSpPr>
            <a:spLocks noGrp="1"/>
          </p:cNvSpPr>
          <p:nvPr>
            <p:ph type="title"/>
          </p:nvPr>
        </p:nvSpPr>
        <p:spPr>
          <a:xfrm>
            <a:off x="484909" y="56101"/>
            <a:ext cx="11222181" cy="812110"/>
          </a:xfrm>
        </p:spPr>
        <p:txBody>
          <a:bodyPr>
            <a:normAutofit fontScale="90000"/>
          </a:bodyPr>
          <a:lstStyle/>
          <a:p>
            <a:r>
              <a:rPr lang="en-US" sz="2400" dirty="0"/>
              <a:t>AWS Academy Introduction to Cloud: Semester 1</a:t>
            </a:r>
            <a:br>
              <a:rPr lang="en-US" sz="2400" dirty="0"/>
            </a:br>
            <a:r>
              <a:rPr lang="en-US" sz="2400" dirty="0"/>
              <a:t>Module 10 Databases: Lab 10 - RDS</a:t>
            </a:r>
          </a:p>
        </p:txBody>
      </p:sp>
      <p:sp>
        <p:nvSpPr>
          <p:cNvPr id="4" name="Slide Number Placeholder 3">
            <a:extLst>
              <a:ext uri="{FF2B5EF4-FFF2-40B4-BE49-F238E27FC236}">
                <a16:creationId xmlns:a16="http://schemas.microsoft.com/office/drawing/2014/main" id="{F7885EA8-7C13-06F3-FF0A-3E39A20E9095}"/>
              </a:ext>
            </a:extLst>
          </p:cNvPr>
          <p:cNvSpPr>
            <a:spLocks noGrp="1"/>
          </p:cNvSpPr>
          <p:nvPr>
            <p:ph type="sldNum" sz="quarter" idx="12"/>
          </p:nvPr>
        </p:nvSpPr>
        <p:spPr/>
        <p:txBody>
          <a:bodyPr/>
          <a:lstStyle/>
          <a:p>
            <a:fld id="{5D6FF71F-CF6A-4C46-8F9B-61D49EEA70E3}" type="slidenum">
              <a:rPr lang="en-US" smtClean="0"/>
              <a:t>99</a:t>
            </a:fld>
            <a:endParaRPr lang="en-US"/>
          </a:p>
        </p:txBody>
      </p:sp>
      <p:sp>
        <p:nvSpPr>
          <p:cNvPr id="5" name="TextBox 4">
            <a:extLst>
              <a:ext uri="{FF2B5EF4-FFF2-40B4-BE49-F238E27FC236}">
                <a16:creationId xmlns:a16="http://schemas.microsoft.com/office/drawing/2014/main" id="{16AA651E-8CC2-95D0-F295-1DDFC902EB56}"/>
              </a:ext>
            </a:extLst>
          </p:cNvPr>
          <p:cNvSpPr txBox="1"/>
          <p:nvPr/>
        </p:nvSpPr>
        <p:spPr>
          <a:xfrm>
            <a:off x="1442772" y="6575154"/>
            <a:ext cx="9306457" cy="276999"/>
          </a:xfrm>
          <a:prstGeom prst="rect">
            <a:avLst/>
          </a:prstGeom>
          <a:noFill/>
        </p:spPr>
        <p:txBody>
          <a:bodyPr wrap="square" rtlCol="0">
            <a:spAutoFit/>
          </a:bodyPr>
          <a:lstStyle/>
          <a:p>
            <a:pPr algn="ctr"/>
            <a:r>
              <a:rPr lang="en-US" sz="1200" dirty="0">
                <a:solidFill>
                  <a:schemeClr val="bg1">
                    <a:lumMod val="75000"/>
                  </a:schemeClr>
                </a:solidFill>
              </a:rPr>
              <a:t>Source: AWS Academy Introduction to Cloud: Semester 1, </a:t>
            </a:r>
            <a:r>
              <a:rPr lang="en-US" sz="1200" dirty="0">
                <a:hlinkClick r:id="rId2"/>
              </a:rPr>
              <a:t>https://awsacademy.instructure.com/courses/18745</a:t>
            </a:r>
            <a:r>
              <a:rPr lang="en-US" sz="1200" dirty="0">
                <a:solidFill>
                  <a:schemeClr val="bg1">
                    <a:lumMod val="75000"/>
                  </a:schemeClr>
                </a:solidFill>
              </a:rPr>
              <a:t> </a:t>
            </a:r>
            <a:endParaRPr lang="en-US" sz="1200" dirty="0"/>
          </a:p>
        </p:txBody>
      </p:sp>
      <p:pic>
        <p:nvPicPr>
          <p:cNvPr id="6" name="Picture 5">
            <a:extLst>
              <a:ext uri="{FF2B5EF4-FFF2-40B4-BE49-F238E27FC236}">
                <a16:creationId xmlns:a16="http://schemas.microsoft.com/office/drawing/2014/main" id="{665B2F2E-DA25-997F-C982-4729EAC29082}"/>
              </a:ext>
            </a:extLst>
          </p:cNvPr>
          <p:cNvPicPr>
            <a:picLocks noChangeAspect="1"/>
          </p:cNvPicPr>
          <p:nvPr/>
        </p:nvPicPr>
        <p:blipFill>
          <a:blip r:embed="rId3"/>
          <a:stretch>
            <a:fillRect/>
          </a:stretch>
        </p:blipFill>
        <p:spPr>
          <a:xfrm>
            <a:off x="857042" y="855301"/>
            <a:ext cx="10477913" cy="5706943"/>
          </a:xfrm>
          <a:prstGeom prst="rect">
            <a:avLst/>
          </a:prstGeom>
        </p:spPr>
      </p:pic>
      <p:graphicFrame>
        <p:nvGraphicFramePr>
          <p:cNvPr id="8" name="Table 7">
            <a:extLst>
              <a:ext uri="{FF2B5EF4-FFF2-40B4-BE49-F238E27FC236}">
                <a16:creationId xmlns:a16="http://schemas.microsoft.com/office/drawing/2014/main" id="{870263FE-708D-7A45-E6CB-A47B435EE997}"/>
              </a:ext>
            </a:extLst>
          </p:cNvPr>
          <p:cNvGraphicFramePr>
            <a:graphicFrameLocks noGrp="1"/>
          </p:cNvGraphicFramePr>
          <p:nvPr>
            <p:extLst>
              <p:ext uri="{D42A27DB-BD31-4B8C-83A1-F6EECF244321}">
                <p14:modId xmlns:p14="http://schemas.microsoft.com/office/powerpoint/2010/main" val="593471047"/>
              </p:ext>
            </p:extLst>
          </p:nvPr>
        </p:nvGraphicFramePr>
        <p:xfrm>
          <a:off x="7155562" y="3022972"/>
          <a:ext cx="4852661" cy="1371600"/>
        </p:xfrm>
        <a:graphic>
          <a:graphicData uri="http://schemas.openxmlformats.org/drawingml/2006/table">
            <a:tbl>
              <a:tblPr/>
              <a:tblGrid>
                <a:gridCol w="2217038">
                  <a:extLst>
                    <a:ext uri="{9D8B030D-6E8A-4147-A177-3AD203B41FA5}">
                      <a16:colId xmlns:a16="http://schemas.microsoft.com/office/drawing/2014/main" val="3756423112"/>
                    </a:ext>
                  </a:extLst>
                </a:gridCol>
                <a:gridCol w="2635623">
                  <a:extLst>
                    <a:ext uri="{9D8B030D-6E8A-4147-A177-3AD203B41FA5}">
                      <a16:colId xmlns:a16="http://schemas.microsoft.com/office/drawing/2014/main" val="2015246392"/>
                    </a:ext>
                  </a:extLst>
                </a:gridCol>
              </a:tblGrid>
              <a:tr h="0">
                <a:tc>
                  <a:txBody>
                    <a:bodyPr/>
                    <a:lstStyle/>
                    <a:p>
                      <a:pPr algn="l" fontAlgn="t"/>
                      <a:r>
                        <a:rPr lang="en-US">
                          <a:effectLst/>
                        </a:rPr>
                        <a:t>AWSAccountId</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a:effectLst/>
                        </a:rPr>
                        <a:t>547970237064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85949134"/>
                  </a:ext>
                </a:extLst>
              </a:tr>
              <a:tr h="0">
                <a:tc>
                  <a:txBody>
                    <a:bodyPr/>
                    <a:lstStyle/>
                    <a:p>
                      <a:pPr algn="l" fontAlgn="t"/>
                      <a:r>
                        <a:rPr lang="en-US">
                          <a:effectLst/>
                        </a:rPr>
                        <a:t>WindowsWorkstation</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tc>
                  <a:txBody>
                    <a:bodyPr/>
                    <a:lstStyle/>
                    <a:p>
                      <a:pPr algn="l" fontAlgn="t"/>
                      <a:r>
                        <a:rPr lang="en-US" sz="2400" dirty="0">
                          <a:solidFill>
                            <a:srgbClr val="C00000"/>
                          </a:solidFill>
                          <a:effectLst/>
                        </a:rPr>
                        <a:t>54.196.8.114</a:t>
                      </a:r>
                    </a:p>
                  </a:txBody>
                  <a:tcPr marL="76200" marR="76200" marT="76200" marB="7620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039760"/>
                  </a:ext>
                </a:extLst>
              </a:tr>
              <a:tr h="0">
                <a:tc>
                  <a:txBody>
                    <a:bodyPr/>
                    <a:lstStyle/>
                    <a:p>
                      <a:pPr algn="l" fontAlgn="t"/>
                      <a:r>
                        <a:rPr lang="en-US">
                          <a:effectLst/>
                        </a:rPr>
                        <a:t>Region</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tc>
                  <a:txBody>
                    <a:bodyPr/>
                    <a:lstStyle/>
                    <a:p>
                      <a:pPr algn="l" fontAlgn="t"/>
                      <a:r>
                        <a:rPr lang="en-US" dirty="0">
                          <a:effectLst/>
                        </a:rPr>
                        <a:t>us-east-1</a:t>
                      </a:r>
                    </a:p>
                  </a:txBody>
                  <a:tcPr marL="76200" marR="76200" marT="76200" marB="76200">
                    <a:lnL>
                      <a:noFill/>
                    </a:lnL>
                    <a:lnR>
                      <a:noFill/>
                    </a:lnR>
                    <a:lnT w="9525" cap="flat" cmpd="sng" algn="ctr">
                      <a:solidFill>
                        <a:srgbClr val="DDDDDD"/>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2300271566"/>
                  </a:ext>
                </a:extLst>
              </a:tr>
            </a:tbl>
          </a:graphicData>
        </a:graphic>
      </p:graphicFrame>
    </p:spTree>
    <p:extLst>
      <p:ext uri="{BB962C8B-B14F-4D97-AF65-F5344CB8AC3E}">
        <p14:creationId xmlns:p14="http://schemas.microsoft.com/office/powerpoint/2010/main" val="905636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12393</TotalTime>
  <Words>9162</Words>
  <Application>Microsoft Macintosh PowerPoint</Application>
  <PresentationFormat>Widescreen</PresentationFormat>
  <Paragraphs>841</Paragraphs>
  <Slides>115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115</vt:i4>
      </vt:variant>
    </vt:vector>
  </HeadingPairs>
  <TitlesOfParts>
    <vt:vector size="125" baseType="lpstr">
      <vt:lpstr>Amazon Ember</vt:lpstr>
      <vt:lpstr>Heiti TC Medium</vt:lpstr>
      <vt:lpstr>Heiti TC Medium</vt:lpstr>
      <vt:lpstr>Arial</vt:lpstr>
      <vt:lpstr>Calibri</vt:lpstr>
      <vt:lpstr>Courier</vt:lpstr>
      <vt:lpstr>Helvetica Neue LT Std 65 Medium</vt:lpstr>
      <vt:lpstr>Open Sans</vt:lpstr>
      <vt:lpstr>verdana</vt:lpstr>
      <vt:lpstr>Office Theme</vt:lpstr>
      <vt:lpstr>AWS Relational Database Service (RDS): Lab 10 Creating an Amazon RDS Database Instance</vt:lpstr>
      <vt:lpstr>戴敏育 博士  (Min-Yuh Day, Ph.D.)</vt:lpstr>
      <vt:lpstr>Outline</vt:lpstr>
      <vt:lpstr>AWS Products and Services</vt:lpstr>
      <vt:lpstr>AWS Database</vt:lpstr>
      <vt:lpstr>AWS RDS: Lab 10 Creating an Amazon RDS Database Instance</vt:lpstr>
      <vt:lpstr>AWS Academy Introduction to Cloud: Semester 1 [18745] AWS AICv1Sem1EN </vt:lpstr>
      <vt:lpstr>AWS Academy Introduction to Cloud: Semester 1 [18745] Module 10 Databases: Lab 10 - RDS</vt:lpstr>
      <vt:lpstr>Amazon Databases</vt:lpstr>
      <vt:lpstr>PowerPoint Presentation</vt:lpstr>
      <vt:lpstr>PowerPoint Presentation</vt:lpstr>
      <vt:lpstr>PowerPoint Presentation</vt:lpstr>
      <vt:lpstr>Module 10: Databases</vt:lpstr>
      <vt:lpstr>Module 10: Databases Module description</vt:lpstr>
      <vt:lpstr>OLTP and OLAP</vt:lpstr>
      <vt:lpstr>AWS database services</vt:lpstr>
      <vt:lpstr>Amazon Relational Database Service  (Amazon RDS)</vt:lpstr>
      <vt:lpstr>DynamoDB</vt:lpstr>
      <vt:lpstr>Aurora</vt:lpstr>
      <vt:lpstr>Amazon Redshift</vt:lpstr>
      <vt:lpstr>PowerPoint Presentation</vt:lpstr>
      <vt:lpstr>Module 10 Lab:  Creating an Amazon RDS Database Instance</vt:lpstr>
      <vt:lpstr>AWS Academy Introduction to Cloud: Semester 1 [18745] AWS AICv1Sem1EN </vt:lpstr>
      <vt:lpstr>AWS Academy Introduction to Cloud: Semester 1 [18745] Module 10 Databases: Lab 10 - RDS</vt:lpstr>
      <vt:lpstr>AWS Academy Introduction to Cloud: Semester 1 [18745] Module 10 Databases: Lab 10 - RDS</vt:lpstr>
      <vt:lpstr>AWS Academy Introduction to Cloud: Semester 1 [18745]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Windows Workstation Configuration with SQL Server Management Studio (SSMS)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Windows Workstation Configuration with SQL Server Management Studio (SSMS)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AWS Academy Introduction to Cloud: Semester 1 Module 10 Databases: Lab 10 - RDS</vt:lpstr>
      <vt:lpstr>Module 10 Lab:  Creating an Amazon RDS Database Instance</vt:lpstr>
      <vt:lpstr>Summary</vt:lpstr>
      <vt:lpstr>References</vt:lpstr>
      <vt:lpstr>AWS Relational Database Service (RDS): Lab 10 Creating an Amazon RDS Database Instance</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Database RDS Lab 10 Creating an Amazon RDS Database Instance</dc:title>
  <dc:subject/>
  <dc:creator>Min-Yuh Day</dc:creator>
  <cp:keywords>AWS, Database, RDS, Lab, Amazon RDS, Database, Instance</cp:keywords>
  <dc:description>AWS Database RDS 
Lab 10: Creating an Amazon RDS Database Instance</dc:description>
  <cp:lastModifiedBy>imyday@gmail.com</cp:lastModifiedBy>
  <cp:revision>1016</cp:revision>
  <cp:lastPrinted>2020-12-23T14:44:17Z</cp:lastPrinted>
  <dcterms:created xsi:type="dcterms:W3CDTF">2019-09-12T03:09:52Z</dcterms:created>
  <dcterms:modified xsi:type="dcterms:W3CDTF">2022-05-20T15:01:32Z</dcterms:modified>
  <cp:category/>
</cp:coreProperties>
</file>