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3115" r:id="rId2"/>
    <p:sldId id="273" r:id="rId3"/>
    <p:sldId id="995" r:id="rId4"/>
    <p:sldId id="996" r:id="rId5"/>
    <p:sldId id="257" r:id="rId6"/>
    <p:sldId id="1001" r:id="rId7"/>
    <p:sldId id="3109" r:id="rId8"/>
    <p:sldId id="256" r:id="rId9"/>
    <p:sldId id="650" r:id="rId10"/>
    <p:sldId id="649" r:id="rId11"/>
    <p:sldId id="648" r:id="rId12"/>
    <p:sldId id="3111" r:id="rId13"/>
    <p:sldId id="1939" r:id="rId14"/>
    <p:sldId id="2856" r:id="rId15"/>
    <p:sldId id="2857" r:id="rId16"/>
    <p:sldId id="2858" r:id="rId17"/>
    <p:sldId id="2859" r:id="rId18"/>
    <p:sldId id="2799" r:id="rId19"/>
    <p:sldId id="3810" r:id="rId20"/>
    <p:sldId id="1743" r:id="rId21"/>
    <p:sldId id="866" r:id="rId22"/>
    <p:sldId id="1753" r:id="rId23"/>
    <p:sldId id="1754" r:id="rId24"/>
    <p:sldId id="1755" r:id="rId25"/>
    <p:sldId id="959" r:id="rId26"/>
    <p:sldId id="1765" r:id="rId27"/>
    <p:sldId id="1741" r:id="rId28"/>
    <p:sldId id="1722" r:id="rId29"/>
    <p:sldId id="1940" r:id="rId30"/>
    <p:sldId id="1941" r:id="rId31"/>
    <p:sldId id="2860" r:id="rId32"/>
    <p:sldId id="2861" r:id="rId33"/>
    <p:sldId id="2862" r:id="rId34"/>
    <p:sldId id="2864" r:id="rId35"/>
    <p:sldId id="3178" r:id="rId36"/>
    <p:sldId id="3179" r:id="rId37"/>
    <p:sldId id="3180" r:id="rId38"/>
    <p:sldId id="2716" r:id="rId39"/>
    <p:sldId id="3114" r:id="rId40"/>
    <p:sldId id="3112" r:id="rId41"/>
    <p:sldId id="3106" r:id="rId42"/>
    <p:sldId id="3110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31"/>
    <p:restoredTop sz="94677"/>
  </p:normalViewPr>
  <p:slideViewPr>
    <p:cSldViewPr snapToGrid="0" snapToObjects="1">
      <p:cViewPr varScale="1">
        <p:scale>
          <a:sx n="96" d="100"/>
          <a:sy n="96" d="100"/>
        </p:scale>
        <p:origin x="20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3957-4C3A-0949-A668-E5B432EFB7B5}" type="datetimeFigureOut">
              <a:rPr lang="en-US" smtClean="0"/>
              <a:t>8/12/21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3BE1D-9CA5-194E-A79F-6FE8485E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6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CC4B-04C0-E345-9135-AF2AAC1F6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7307F-E82F-6C41-94D7-0B918F030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F9956-9324-FB4E-AEF2-D9D738D0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3FA3-22CF-D24E-9257-B4BAD3401880}" type="datetime1">
              <a:rPr lang="en-US" smtClean="0"/>
              <a:t>8/12/21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AD58-8C94-5746-A2CF-4E8B65CD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A6D2F-B142-C34E-B53B-8319FC56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6172-8336-0A40-B4C3-4D8A5C93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20883-F177-154D-8E05-CA7696CC3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D4DA9-1F29-B84E-80DC-38966792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9A0E-6D67-224D-9CFD-01A351FD6A9C}" type="datetime1">
              <a:rPr lang="en-US" smtClean="0"/>
              <a:t>8/12/21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5BD03-736F-184E-8D7C-026EFBAE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AE6B7-5864-5F49-A039-0A08BCD1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9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8E1BA-4517-8F4C-BECF-2D4D4F947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35B11-57DD-6647-A778-87C8BED79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5C4B8-A561-E841-8C61-AA17720C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6E0-5B06-6D4B-BE9C-55EAEC63A6AC}" type="datetime1">
              <a:rPr lang="en-US" smtClean="0"/>
              <a:t>8/12/21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7148-7E46-1642-856B-2C503505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49ADD-0B1A-2C4D-963C-BCAD6CA8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9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E4ED-5B09-6A4A-B804-3F95E7CDB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8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68D9A-CD57-CE49-8834-30E3992B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9C6CC-B570-4F45-86AC-540D1BEB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67" y="6460525"/>
            <a:ext cx="2743200" cy="365125"/>
          </a:xfrm>
        </p:spPr>
        <p:txBody>
          <a:bodyPr/>
          <a:lstStyle/>
          <a:p>
            <a:fld id="{3AF6F8BD-BCC6-7D43-A79E-885049D004FB}" type="datetime1">
              <a:rPr lang="en-US" smtClean="0"/>
              <a:t>8/12/21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60589-8BB0-5240-B769-F0C1B0E4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209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6F5F2-9431-DB42-A29F-B6D0844B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8547" y="6585994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8BE4-B9DB-8B46-BE99-ED3CD203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FA206-4434-6C49-93D6-8FB3309A0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6590A-DE44-944F-A5EE-1F6F42A0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91CB-B2E0-BC45-A47A-800ECE7C338D}" type="datetime1">
              <a:rPr lang="en-US" smtClean="0"/>
              <a:t>8/12/21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9D8B-60E1-EF4B-98C5-B7F4C2B7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B3723-86B1-B349-9F2F-09C62F85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5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5C9C-EC45-E046-A3D4-2894A304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2FDE4-30E7-4649-822C-2D4099F6B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CFADF-67B0-0644-8361-4420EA3D4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DBED8-2B40-EA47-A7D2-0AA3D29F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BBA4-D3DD-E64D-B22D-26AB1DAC96C8}" type="datetime1">
              <a:rPr lang="en-US" smtClean="0"/>
              <a:t>8/12/21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B1922-CDFB-504A-97B2-40E4B4D8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EE245-AF96-D849-A4E3-6D346AFC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3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ECE3-9FE9-2549-980A-462110AB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AEA5C-9D0D-8540-A802-044357BA9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4DC00-D8DE-A24F-A23A-E81A91EDE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FDA34-08D1-8B4A-A358-1EB1A2A08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2EC87-22D6-044E-A89A-063D1D3ED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721565-F153-184B-8089-F20E5C8B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BD54-CFAB-9A4A-A893-D1FFE0B82A24}" type="datetime1">
              <a:rPr lang="en-US" smtClean="0"/>
              <a:t>8/12/21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93DEC-A740-CB4B-9590-8DF2B976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7F901-E097-5540-B08C-3E642445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0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EC7A-C47E-9946-9B90-160BDE67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8236E-5C25-094A-990A-B390F55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65FB-1085-8649-9C39-7DD624120DB2}" type="datetime1">
              <a:rPr lang="en-US" smtClean="0"/>
              <a:t>8/12/21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B224D-7B77-F246-86B4-B234C2E9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347A5-4489-DF44-9AA3-B64959E2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6F886-4BA7-0040-8ACE-5C7FAE55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9962-BA7E-D649-BE8D-7B231E22E385}" type="datetime1">
              <a:rPr lang="en-US" smtClean="0"/>
              <a:t>8/12/21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D98E3-0A3F-0448-8AA0-D38E4BFA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5C1BB-88EF-9448-8DE7-F4A5DABE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DE33-7AE5-8543-AF89-B5653C78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E98C8-7EDE-CE4D-A528-970586C9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EB3E7-F144-F641-B54D-3EB47B8E7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0B833-546C-6148-B1FA-57BC3099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777E-FE95-3E40-9E3A-837DD39FEE15}" type="datetime1">
              <a:rPr lang="en-US" smtClean="0"/>
              <a:t>8/12/21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FA3FB-D1B1-0746-848E-1BEF540F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A8433-197A-2142-8CEE-EF06B5D6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0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806E-8191-AF49-8CB3-41DE2879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E83BE-7594-C041-A25D-3B73D4218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8B594-88B6-6149-B1FD-74BAD06D9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C2BA2-1BA6-C449-A364-D072C486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2F62-C870-1A46-B89C-F9319BBEAAC6}" type="datetime1">
              <a:rPr lang="en-US" smtClean="0"/>
              <a:t>8/12/21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35E02-B667-C745-939D-5B704920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28B53-7F35-524C-B44E-89322CDF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2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214AE-FC9D-504C-9A5B-0B18C04B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25B55-C874-BC45-9CCA-C277E871D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1020D-CF91-734E-B3D3-51E961C97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7300-BA5E-404D-9C5C-6790A31E4A9D}" type="datetime1">
              <a:rPr lang="en-US" smtClean="0"/>
              <a:t>8/12/21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2CA18-9323-ED4D-9C5F-8CE6AE063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D4A42-A60C-0741-81C2-92B55CA94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9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eb.ntpu.edu.tw/~myday" TargetMode="External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hyperlink" Target="https://web.ntpu.edu.tw/~myday/" TargetMode="External"/><Relationship Id="rId7" Type="http://schemas.openxmlformats.org/officeDocument/2006/relationships/hyperlink" Target="http://mail.im.tku.edu.tw/~myday/" TargetMode="External"/><Relationship Id="rId12" Type="http://schemas.openxmlformats.org/officeDocument/2006/relationships/image" Target="../media/image4.tiff"/><Relationship Id="rId17" Type="http://schemas.openxmlformats.org/officeDocument/2006/relationships/image" Target="../media/image9.png"/><Relationship Id="rId2" Type="http://schemas.openxmlformats.org/officeDocument/2006/relationships/hyperlink" Target="https://web.ntpu.edu.tw/~myday/cindex.htm" TargetMode="External"/><Relationship Id="rId16" Type="http://schemas.openxmlformats.org/officeDocument/2006/relationships/image" Target="../media/image8.png"/><Relationship Id="rId20" Type="http://schemas.openxmlformats.org/officeDocument/2006/relationships/hyperlink" Target="https://app.sli.do/event/0wq99hvv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is.ntpu.edu.tw/en/" TargetMode="External"/><Relationship Id="rId11" Type="http://schemas.openxmlformats.org/officeDocument/2006/relationships/image" Target="../media/image3.jpeg"/><Relationship Id="rId5" Type="http://schemas.openxmlformats.org/officeDocument/2006/relationships/hyperlink" Target="http://www.mis.ntpu.edu.tw/" TargetMode="Externa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19" Type="http://schemas.openxmlformats.org/officeDocument/2006/relationships/image" Target="../media/image11.jp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aws.amazon.com/certification/certified-cloud-practitioner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certified-solutions-architect-associat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7.png"/><Relationship Id="rId10" Type="http://schemas.openxmlformats.org/officeDocument/2006/relationships/hyperlink" Target="https://app.sli.do/event/0wq99hvv/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4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3.jpeg"/><Relationship Id="rId5" Type="http://schemas.openxmlformats.org/officeDocument/2006/relationships/image" Target="../media/image1.jp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7.png"/><Relationship Id="rId10" Type="http://schemas.openxmlformats.org/officeDocument/2006/relationships/hyperlink" Target="https://app.sli.do/event/0wq99hvv/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7.png"/><Relationship Id="rId10" Type="http://schemas.openxmlformats.org/officeDocument/2006/relationships/hyperlink" Target="https://app.sli.do/event/0wq99hvv/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awseducatestudentambassadortaiwan/" TargetMode="External"/><Relationship Id="rId7" Type="http://schemas.openxmlformats.org/officeDocument/2006/relationships/hyperlink" Target="https://app.sli.do/event/0wq99hvv/" TargetMode="External"/><Relationship Id="rId2" Type="http://schemas.openxmlformats.org/officeDocument/2006/relationships/hyperlink" Target="https://aws.amazon.com/education/awseducat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7.png"/><Relationship Id="rId10" Type="http://schemas.openxmlformats.org/officeDocument/2006/relationships/hyperlink" Target="https://app.sli.do/event/0wq99hvv/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web.ntpu.edu.tw/~myday" TargetMode="External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hyperlink" Target="https://web.ntpu.edu.tw/~myday/" TargetMode="External"/><Relationship Id="rId7" Type="http://schemas.openxmlformats.org/officeDocument/2006/relationships/hyperlink" Target="http://mail.im.tku.edu.tw/~myday/" TargetMode="External"/><Relationship Id="rId12" Type="http://schemas.openxmlformats.org/officeDocument/2006/relationships/image" Target="../media/image4.tiff"/><Relationship Id="rId17" Type="http://schemas.openxmlformats.org/officeDocument/2006/relationships/image" Target="../media/image9.png"/><Relationship Id="rId2" Type="http://schemas.openxmlformats.org/officeDocument/2006/relationships/hyperlink" Target="https://web.ntpu.edu.tw/~myday/cindex.htm" TargetMode="External"/><Relationship Id="rId16" Type="http://schemas.openxmlformats.org/officeDocument/2006/relationships/image" Target="../media/image8.png"/><Relationship Id="rId20" Type="http://schemas.openxmlformats.org/officeDocument/2006/relationships/hyperlink" Target="https://app.sli.do/event/0wq99hvv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is.ntpu.edu.tw/en/" TargetMode="External"/><Relationship Id="rId11" Type="http://schemas.openxmlformats.org/officeDocument/2006/relationships/image" Target="../media/image3.jpeg"/><Relationship Id="rId5" Type="http://schemas.openxmlformats.org/officeDocument/2006/relationships/hyperlink" Target="http://www.mis.ntpu.edu.tw/" TargetMode="Externa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19" Type="http://schemas.openxmlformats.org/officeDocument/2006/relationships/image" Target="../media/image11.jp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1.jpg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eb.ntpu.edu.tw/~myday/teaching.htm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eb.ntpu.edu.tw/~myday/teaching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6.png"/><Relationship Id="rId3" Type="http://schemas.openxmlformats.org/officeDocument/2006/relationships/hyperlink" Target="http://120.126.192.137/teach/teachdbaen.php?teacher=NzU3MTBf6Kyd5qau5qGC" TargetMode="External"/><Relationship Id="rId7" Type="http://schemas.openxmlformats.org/officeDocument/2006/relationships/hyperlink" Target="http://mail.im.tku.edu.tw/~myday/" TargetMode="External"/><Relationship Id="rId12" Type="http://schemas.openxmlformats.org/officeDocument/2006/relationships/image" Target="../media/image5.png"/><Relationship Id="rId2" Type="http://schemas.openxmlformats.org/officeDocument/2006/relationships/hyperlink" Target="http://www.aacsb.ntpu.edu.tw/teach/teachdba.php?teacher=NzU3MTBf6Kyd5qau5qGC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tpu.edu.tw/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s://web.ntpu.edu.tw/~myday/" TargetMode="External"/><Relationship Id="rId15" Type="http://schemas.openxmlformats.org/officeDocument/2006/relationships/image" Target="../media/image15.jpg"/><Relationship Id="rId10" Type="http://schemas.openxmlformats.org/officeDocument/2006/relationships/image" Target="../media/image1.jpg"/><Relationship Id="rId4" Type="http://schemas.openxmlformats.org/officeDocument/2006/relationships/hyperlink" Target="https://web.ntpu.edu.tw/~myday/cindex.htm" TargetMode="External"/><Relationship Id="rId9" Type="http://schemas.openxmlformats.org/officeDocument/2006/relationships/image" Target="../media/image14.png"/><Relationship Id="rId1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36C81-C6DF-794E-B1B9-5D7E4DDFDD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240"/>
            <a:ext cx="8869680" cy="733148"/>
          </a:xfrm>
        </p:spPr>
        <p:txBody>
          <a:bodyPr>
            <a:normAutofit/>
          </a:bodyPr>
          <a:lstStyle/>
          <a:p>
            <a:r>
              <a:rPr lang="en-US" altLang="zh-TW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AWS Educate </a:t>
            </a:r>
            <a:r>
              <a:rPr lang="zh-TW" alt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高中生雲端推廣線上講座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DEEC56E-2DB6-CF45-8A74-2B6B99DEE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9653" y="4192766"/>
            <a:ext cx="8440972" cy="2659848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zh-TW" altLang="en-US" sz="14400" b="1" dirty="0">
                <a:solidFill>
                  <a:srgbClr val="898989"/>
                </a:solidFill>
                <a:latin typeface="HEITI TC MEDIUM" pitchFamily="2" charset="-128"/>
                <a:ea typeface="HEITI TC MEDIUM" pitchFamily="2" charset="-128"/>
                <a:hlinkClick r:id="rId2"/>
              </a:rPr>
              <a:t>戴敏育</a:t>
            </a:r>
            <a:r>
              <a:rPr lang="en-US" altLang="zh-TW" sz="14400" b="1" dirty="0">
                <a:solidFill>
                  <a:srgbClr val="898989"/>
                </a:solidFill>
                <a:latin typeface="HEITI TC MEDIUM" pitchFamily="2" charset="-128"/>
                <a:ea typeface="HEITI TC MEDIUM" pitchFamily="2" charset="-128"/>
              </a:rPr>
              <a:t> </a:t>
            </a:r>
            <a:r>
              <a:rPr lang="zh-TW" altLang="en-US" sz="14400" dirty="0">
                <a:solidFill>
                  <a:schemeClr val="accent1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副教授</a:t>
            </a:r>
            <a:endParaRPr lang="en-US" altLang="zh-TW" sz="14400" dirty="0">
              <a:solidFill>
                <a:schemeClr val="accent1"/>
              </a:solidFill>
              <a:latin typeface="Heiti TC Medium" pitchFamily="2" charset="-128"/>
              <a:ea typeface="Heiti TC Medium" pitchFamily="2" charset="-128"/>
              <a:cs typeface="Calibri" panose="020F0502020204030204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altLang="zh-TW" sz="14400" b="1" dirty="0">
                <a:solidFill>
                  <a:srgbClr val="898989"/>
                </a:solidFill>
                <a:cs typeface="Calibri" panose="020F0502020204030204" pitchFamily="34" charset="0"/>
                <a:hlinkClick r:id="rId3"/>
              </a:rPr>
              <a:t>Min-Yuh Day</a:t>
            </a:r>
            <a:r>
              <a:rPr lang="en-US" altLang="zh-TW" sz="14400" b="1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Associate</a:t>
            </a:r>
            <a:r>
              <a:rPr lang="zh-TW" altLang="en-US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  <a:endParaRPr kumimoji="0" lang="en-US" altLang="zh-TW" sz="14400" dirty="0">
              <a:solidFill>
                <a:schemeClr val="accent1"/>
              </a:solidFill>
              <a:latin typeface="Calibri" panose="020F0502020204030204" pitchFamily="34" charset="0"/>
              <a:ea typeface="標楷體" pitchFamily="65" charset="-120"/>
              <a:cs typeface="Calibri" panose="020F0502020204030204" pitchFamily="34" charset="0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zh-TW" altLang="en-US" sz="14400" b="1" dirty="0"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  <a:hlinkClick r:id="rId4"/>
              </a:rPr>
              <a:t>國立臺北大學</a:t>
            </a:r>
            <a:r>
              <a:rPr lang="zh-TW" altLang="en-US" sz="14400" b="1" dirty="0"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</a:rPr>
              <a:t> </a:t>
            </a:r>
            <a:r>
              <a:rPr lang="zh-TW" altLang="en-US" sz="14400" b="1" dirty="0"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  <a:hlinkClick r:id="rId5"/>
              </a:rPr>
              <a:t>資訊管理研究所</a:t>
            </a:r>
            <a:endParaRPr lang="en-US" altLang="zh-TW" sz="14400" b="1" dirty="0">
              <a:latin typeface="HEITI TC MEDIUM" pitchFamily="2" charset="-128"/>
              <a:ea typeface="HEITI TC MEDIUM" pitchFamily="2" charset="-128"/>
              <a:cs typeface="DFKai-SB" panose="03000509000000000000" pitchFamily="49" charset="-120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8000" b="1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Institute of Information Management</a:t>
            </a:r>
            <a:r>
              <a:rPr lang="en-US" sz="8000" b="1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b="1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b="1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7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https://web.ntpu.edu.tw/~myday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altLang="zh-TW" sz="3700" dirty="0">
                <a:solidFill>
                  <a:srgbClr val="898989"/>
                </a:solidFill>
                <a:cs typeface="Times New Roman" pitchFamily="18" charset="0"/>
              </a:rPr>
              <a:t>2021-08-12</a:t>
            </a:r>
            <a:endParaRPr lang="en-US" sz="37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F163A0E-F971-CA41-94AF-C9CDBF56EA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50" y="249866"/>
            <a:ext cx="962066" cy="6206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DC3595-FCFE-CC45-82E9-10F77A9B34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2" y="923543"/>
            <a:ext cx="964282" cy="235043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1385B068-7DD6-5942-8CA0-26C9A8DA51E2}"/>
              </a:ext>
            </a:extLst>
          </p:cNvPr>
          <p:cNvSpPr txBox="1">
            <a:spLocks/>
          </p:cNvSpPr>
          <p:nvPr/>
        </p:nvSpPr>
        <p:spPr>
          <a:xfrm>
            <a:off x="623287" y="1245354"/>
            <a:ext cx="11102135" cy="24231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TW" altLang="en-US" sz="9600" b="1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雲端、金融與數據科學：跨領域學習</a:t>
            </a:r>
            <a:r>
              <a:rPr lang="en-US" altLang="zh-TW" sz="9600" b="1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</a:t>
            </a:r>
            <a:br>
              <a:rPr lang="en-US" altLang="zh-TW" sz="9600" b="1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sz="10100" b="1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(Cloud, Finance, and Data Science: Interdisciplinary Learning)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D72258-E7EE-854B-A0E9-06FA396D31D1}"/>
              </a:ext>
            </a:extLst>
          </p:cNvPr>
          <p:cNvSpPr txBox="1"/>
          <p:nvPr/>
        </p:nvSpPr>
        <p:spPr>
          <a:xfrm>
            <a:off x="3047972" y="3715598"/>
            <a:ext cx="584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Time: 2021/8/12 (Thu) 18:30 - 20:30 pm (18:40-19:10 pm) </a:t>
            </a:r>
            <a:br>
              <a:rPr lang="en-US" altLang="zh-TW" sz="1400" dirty="0">
                <a:solidFill>
                  <a:schemeClr val="bg1">
                    <a:lumMod val="65000"/>
                  </a:schemeClr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Host: AWS Educate Ambassador in Taiwan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Heiti TC Medium" pitchFamily="2" charset="-128"/>
              <a:ea typeface="Heiti TC Medium" pitchFamily="2" charset="-128"/>
              <a:cs typeface="Calibri" panose="020F0502020204030204" pitchFamily="34" charset="0"/>
            </a:endParaRPr>
          </a:p>
        </p:txBody>
      </p:sp>
      <p:pic>
        <p:nvPicPr>
          <p:cNvPr id="24" name="Picture 4" descr="http://mail.tku.edu.tw/myday/images/Myday_Photo.jpg">
            <a:extLst>
              <a:ext uri="{FF2B5EF4-FFF2-40B4-BE49-F238E27FC236}">
                <a16:creationId xmlns:a16="http://schemas.microsoft.com/office/drawing/2014/main" id="{4DA496C0-0068-9A44-91F0-E869912B5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 l="10527" t="1544" r="10527" b="25148"/>
          <a:stretch>
            <a:fillRect/>
          </a:stretch>
        </p:blipFill>
        <p:spPr bwMode="auto">
          <a:xfrm>
            <a:off x="1377519" y="4449082"/>
            <a:ext cx="1353507" cy="1675770"/>
          </a:xfrm>
          <a:prstGeom prst="rect">
            <a:avLst/>
          </a:prstGeom>
          <a:noFill/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67E3147-F56B-4844-9E50-7A9887F964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304230" y="5928755"/>
            <a:ext cx="791692" cy="79169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BD8C922-0D4F-D241-A9F2-BFBFAAAC8AE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9547" y="5057504"/>
            <a:ext cx="421513" cy="51128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CD610C0-FB76-E54D-8149-3EFAA9C9A98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4532" y="5489820"/>
            <a:ext cx="511280" cy="5112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F1FF437-B34D-8247-A657-2BC5FDF5DF0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4727" y="5485126"/>
            <a:ext cx="511280" cy="51128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F13A76F-C8C0-D540-BCBD-E9C8F2F8D0C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2194" y="4535116"/>
            <a:ext cx="935665" cy="42196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5BA2995-7584-8D43-ACEB-D2B3A8E44A7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707986" y="321302"/>
            <a:ext cx="1208863" cy="7237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E24DCF-186B-C544-8DBA-C8E0043E524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42402" y="795492"/>
            <a:ext cx="2602395" cy="571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318006-7B9F-814C-84C9-BB70FB7439C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444772" y="2915799"/>
            <a:ext cx="1702710" cy="17027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77CF190-0B01-FA46-B008-182F3E330E47}"/>
              </a:ext>
            </a:extLst>
          </p:cNvPr>
          <p:cNvSpPr/>
          <p:nvPr/>
        </p:nvSpPr>
        <p:spPr>
          <a:xfrm>
            <a:off x="10483327" y="4539325"/>
            <a:ext cx="17027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>
                <a:hlinkClick r:id="rId20"/>
              </a:rPr>
              <a:t>https://app.sli.do/event/0wq99hvv/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397542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832FA12-A251-3840-8D0B-DE4423B29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619" y="380957"/>
            <a:ext cx="11115261" cy="115824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Certified Cloud Practitioner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(CLF-C01)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FD986-E610-A640-9FD1-27685002B72E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hlinkClick r:id="rId2"/>
              </a:rPr>
              <a:t>https://aws.amazon.com/certification/certified-cloud-practitioner/</a:t>
            </a:r>
            <a:endParaRPr lang="en-US" sz="1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C4ADFF-361A-314F-8C4A-6256A1078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498" y="2038264"/>
            <a:ext cx="4243267" cy="42432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9515B3-1937-7242-9D93-E5D815199832}"/>
              </a:ext>
            </a:extLst>
          </p:cNvPr>
          <p:cNvSpPr txBox="1"/>
          <p:nvPr/>
        </p:nvSpPr>
        <p:spPr>
          <a:xfrm>
            <a:off x="246744" y="5142138"/>
            <a:ext cx="6957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C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04931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329400"/>
            <a:ext cx="11115261" cy="115824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Certified Solutions Architect –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Associate (SAA-C02)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2C5F83-22C3-EB4F-9D22-71F317E7C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931" y="1804597"/>
            <a:ext cx="4110138" cy="41101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CFD986-E610-A640-9FD1-27685002B72E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3"/>
              </a:rPr>
              <a:t>https://aws.amazon.com/certification/certified-solutions-architect-associate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D42767-8239-8D47-94D2-A5FD0F67464A}"/>
              </a:ext>
            </a:extLst>
          </p:cNvPr>
          <p:cNvSpPr txBox="1"/>
          <p:nvPr/>
        </p:nvSpPr>
        <p:spPr>
          <a:xfrm>
            <a:off x="206988" y="3388131"/>
            <a:ext cx="6957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C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17044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ECC4B-DB9F-2C42-9CF5-0892B2F14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Agenda</a:t>
            </a:r>
            <a:endParaRPr lang="en-US" sz="72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87175-0F46-8F41-AE7A-D3A9FB2A4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0861" y="2226879"/>
            <a:ext cx="9871875" cy="41436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5000" b="1" dirty="0">
                <a:latin typeface="HEITI TC MEDIUM" pitchFamily="2" charset="-128"/>
                <a:ea typeface="HEITI TC MEDIUM" pitchFamily="2" charset="-128"/>
              </a:rPr>
              <a:t> </a:t>
            </a:r>
            <a:r>
              <a:rPr lang="en-US" sz="5000" b="1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NTPU AWS </a:t>
            </a:r>
            <a:r>
              <a:rPr lang="zh-TW" altLang="en-US" sz="5000" b="1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雲創學院跨領域學習</a:t>
            </a:r>
            <a:endParaRPr lang="en-US" altLang="zh-TW" sz="5000" b="1" dirty="0"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altLang="zh-TW" sz="5000" b="1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</a:t>
            </a:r>
            <a:r>
              <a:rPr lang="zh-TW" altLang="en-US" sz="5000" b="1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雲端、金融與數據科學</a:t>
            </a:r>
            <a:endParaRPr lang="en-US" altLang="zh-TW" sz="5000" b="1" dirty="0">
              <a:solidFill>
                <a:srgbClr val="C00000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altLang="zh-TW" sz="5000" b="1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</a:t>
            </a:r>
            <a:r>
              <a:rPr lang="zh-TW" altLang="en-US" sz="5000" b="1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金融資料科學跨領域學習歷程</a:t>
            </a:r>
            <a:endParaRPr lang="en-US" sz="5000" b="1" dirty="0"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9B99A-0788-B442-A1FB-077C89E37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7BB616-235D-2546-B471-DF29ED566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4120" y="941539"/>
            <a:ext cx="1960365" cy="8840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C8653D-7603-B248-9D7D-EE15ADBCF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64" y="1729374"/>
            <a:ext cx="1377870" cy="16713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21AFB2-068C-E04C-8530-9E5C360CD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33" y="5167671"/>
            <a:ext cx="1673132" cy="16731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34B1CF-E782-3449-9C0B-2CE3C33088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33" y="3462124"/>
            <a:ext cx="1673132" cy="16731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7F037C-EFA8-434E-BA15-7526B14F52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32" y="221752"/>
            <a:ext cx="1314378" cy="8479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DB8E8D-49E3-D648-9F83-255550515E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24" y="1144819"/>
            <a:ext cx="1317405" cy="3211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98A249-AF70-444E-857C-747EE6599F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43159" y="221752"/>
            <a:ext cx="2021326" cy="5120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7A5E1D8-E679-DF47-8C5A-94EC198161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5451" y="4932784"/>
            <a:ext cx="1702710" cy="170271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98D4234-C087-374E-9015-A071D72E3F0B}"/>
              </a:ext>
            </a:extLst>
          </p:cNvPr>
          <p:cNvSpPr/>
          <p:nvPr/>
        </p:nvSpPr>
        <p:spPr>
          <a:xfrm>
            <a:off x="5474006" y="6556310"/>
            <a:ext cx="17027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>
                <a:hlinkClick r:id="rId10"/>
              </a:rPr>
              <a:t>https://app.sli.do/event/0wq99hvv/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28822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B6AA5-6557-C24F-A87A-48F04A5CB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74540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chemeClr val="accent1"/>
                </a:solidFill>
              </a:rPr>
              <a:t>FinTech ABCD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660698-C905-794D-9F0B-287FE2EC7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13</a:t>
            </a:fld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53B6090-2A1C-4D41-9CE8-DEC22F563C8E}"/>
              </a:ext>
            </a:extLst>
          </p:cNvPr>
          <p:cNvSpPr/>
          <p:nvPr/>
        </p:nvSpPr>
        <p:spPr>
          <a:xfrm>
            <a:off x="3367790" y="1603949"/>
            <a:ext cx="5718545" cy="1019331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A</a:t>
            </a:r>
            <a:r>
              <a:rPr lang="en-US" sz="5400" b="1" dirty="0"/>
              <a:t>I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29B2A3D-95BB-944C-869C-7D0B2FCB8BE1}"/>
              </a:ext>
            </a:extLst>
          </p:cNvPr>
          <p:cNvSpPr/>
          <p:nvPr/>
        </p:nvSpPr>
        <p:spPr>
          <a:xfrm>
            <a:off x="3367789" y="2858387"/>
            <a:ext cx="5718545" cy="10193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B</a:t>
            </a:r>
            <a:r>
              <a:rPr lang="en-US" sz="5400" b="1" dirty="0"/>
              <a:t>lock Chain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3BC2F9D-09D8-B94D-82BF-F2C519A19EAC}"/>
              </a:ext>
            </a:extLst>
          </p:cNvPr>
          <p:cNvSpPr/>
          <p:nvPr/>
        </p:nvSpPr>
        <p:spPr>
          <a:xfrm>
            <a:off x="3367788" y="4112825"/>
            <a:ext cx="5718545" cy="1019331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C</a:t>
            </a:r>
            <a:r>
              <a:rPr lang="en-US" sz="5400" b="1" dirty="0"/>
              <a:t>loud Computing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9B5D029-C9A6-BE49-B9AD-E72F7857C902}"/>
              </a:ext>
            </a:extLst>
          </p:cNvPr>
          <p:cNvSpPr/>
          <p:nvPr/>
        </p:nvSpPr>
        <p:spPr>
          <a:xfrm>
            <a:off x="3367787" y="5367263"/>
            <a:ext cx="5718545" cy="1019331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Big </a:t>
            </a:r>
            <a:r>
              <a:rPr lang="en-US" sz="5400" b="1" dirty="0">
                <a:solidFill>
                  <a:srgbClr val="FF0000"/>
                </a:solidFill>
              </a:rPr>
              <a:t>D</a:t>
            </a:r>
            <a:r>
              <a:rPr lang="en-US" sz="5400" b="1" dirty="0"/>
              <a:t>ata</a:t>
            </a:r>
          </a:p>
        </p:txBody>
      </p:sp>
    </p:spTree>
    <p:extLst>
      <p:ext uri="{BB962C8B-B14F-4D97-AF65-F5344CB8AC3E}">
        <p14:creationId xmlns:p14="http://schemas.microsoft.com/office/powerpoint/2010/main" val="3304555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034682"/>
          </a:xfrm>
        </p:spPr>
        <p:txBody>
          <a:bodyPr/>
          <a:lstStyle/>
          <a:p>
            <a:r>
              <a:rPr lang="en-US" altLang="zh-TW" sz="20000" dirty="0">
                <a:solidFill>
                  <a:srgbClr val="C00000"/>
                </a:solidFill>
              </a:rPr>
              <a:t>FinTech</a:t>
            </a:r>
            <a:endParaRPr lang="zh-TW" altLang="en-US" sz="20000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809F5-A27F-4139-8A34-0456750D047B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7197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88640"/>
            <a:ext cx="8229600" cy="172819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Financial</a:t>
            </a:r>
            <a:r>
              <a:rPr lang="en-US" sz="6000" dirty="0"/>
              <a:t> </a:t>
            </a:r>
            <a:r>
              <a:rPr lang="en-US" sz="6000" dirty="0">
                <a:solidFill>
                  <a:schemeClr val="accent1"/>
                </a:solidFill>
              </a:rPr>
              <a:t>Technology</a:t>
            </a:r>
            <a:br>
              <a:rPr lang="en-US" sz="6000" dirty="0">
                <a:solidFill>
                  <a:schemeClr val="accent1"/>
                </a:solidFill>
              </a:rPr>
            </a:br>
            <a:r>
              <a:rPr lang="en-US" sz="6000" dirty="0" err="1">
                <a:solidFill>
                  <a:srgbClr val="FF0000"/>
                </a:solidFill>
              </a:rPr>
              <a:t>Fin</a:t>
            </a:r>
            <a:r>
              <a:rPr lang="en-US" sz="6000" dirty="0" err="1">
                <a:solidFill>
                  <a:schemeClr val="accent1"/>
                </a:solidFill>
              </a:rPr>
              <a:t>Tech</a:t>
            </a:r>
            <a:endParaRPr lang="en-US" sz="60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16833"/>
            <a:ext cx="8229600" cy="4603031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dirty="0"/>
              <a:t>“</a:t>
            </a:r>
            <a:r>
              <a:rPr lang="en-US" sz="6000"/>
              <a:t>providing </a:t>
            </a:r>
            <a:br>
              <a:rPr lang="en-US" sz="6000"/>
            </a:br>
            <a:r>
              <a:rPr lang="en-US" sz="6000">
                <a:solidFill>
                  <a:srgbClr val="FF0000"/>
                </a:solidFill>
              </a:rPr>
              <a:t>financial services </a:t>
            </a:r>
            <a:br>
              <a:rPr lang="en-US" sz="6000">
                <a:solidFill>
                  <a:srgbClr val="FF0000"/>
                </a:solidFill>
              </a:rPr>
            </a:br>
            <a:r>
              <a:rPr lang="en-US" sz="6000"/>
              <a:t>by </a:t>
            </a:r>
            <a:r>
              <a:rPr lang="en-US" sz="6000" dirty="0"/>
              <a:t>making use of </a:t>
            </a:r>
            <a:r>
              <a:rPr lang="en-US" sz="6000" dirty="0">
                <a:solidFill>
                  <a:schemeClr val="accent1"/>
                </a:solidFill>
              </a:rPr>
              <a:t>software</a:t>
            </a:r>
            <a:r>
              <a:rPr lang="en-US" sz="6000" dirty="0"/>
              <a:t> </a:t>
            </a:r>
            <a:r>
              <a:rPr lang="en-US" sz="6000"/>
              <a:t>and </a:t>
            </a:r>
            <a:br>
              <a:rPr lang="en-US" sz="6000"/>
            </a:br>
            <a:r>
              <a:rPr lang="en-US" sz="6000">
                <a:solidFill>
                  <a:schemeClr val="accent1"/>
                </a:solidFill>
              </a:rPr>
              <a:t>modern </a:t>
            </a:r>
            <a:r>
              <a:rPr lang="en-US" sz="6000" dirty="0">
                <a:solidFill>
                  <a:schemeClr val="accent1"/>
                </a:solidFill>
              </a:rPr>
              <a:t>technology</a:t>
            </a:r>
            <a:r>
              <a:rPr lang="en-US" sz="6000" dirty="0"/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809F5-A27F-4139-8A34-0456750D047B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3224808" y="6597353"/>
            <a:ext cx="57423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https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www.fintechweekly.com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fintech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-definition</a:t>
            </a:r>
          </a:p>
        </p:txBody>
      </p:sp>
    </p:spTree>
    <p:extLst>
      <p:ext uri="{BB962C8B-B14F-4D97-AF65-F5344CB8AC3E}">
        <p14:creationId xmlns:p14="http://schemas.microsoft.com/office/powerpoint/2010/main" val="2639170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034682"/>
          </a:xfrm>
        </p:spPr>
        <p:txBody>
          <a:bodyPr/>
          <a:lstStyle/>
          <a:p>
            <a:r>
              <a:rPr lang="en-US" altLang="zh-TW" sz="15000" dirty="0">
                <a:solidFill>
                  <a:srgbClr val="FF0000"/>
                </a:solidFill>
              </a:rPr>
              <a:t>Financial Services</a:t>
            </a:r>
            <a:endParaRPr lang="zh-TW" altLang="en-US" sz="150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809F5-A27F-4139-8A34-0456750D047B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2743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618" y="105740"/>
            <a:ext cx="8229600" cy="802980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accent1"/>
                </a:solidFill>
              </a:rPr>
              <a:t>Financial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2603608" y="6579315"/>
            <a:ext cx="69847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http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www.crackitt.com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/7-reasons-why-your-fintech-startup-needs-visual-marketing/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418" y="1319728"/>
            <a:ext cx="9144000" cy="525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19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3350E-C22F-3744-B665-0859223A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222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AI, Big Data, Cloud Computing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Evolution of Decision Support, Business Intelligence, and Analytics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53333-FD96-FF4B-B82B-483AD2971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237F-23CD-E54D-BDBA-FE95A073E4E0}" type="slidenum">
              <a:rPr lang="zh-TW" altLang="en-US" smtClean="0"/>
              <a:pPr/>
              <a:t>18</a:t>
            </a:fld>
            <a:endParaRPr lang="zh-TW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0390DC-1A50-9148-B677-58C96BA33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956" y="2780928"/>
            <a:ext cx="8744533" cy="3240360"/>
          </a:xfrm>
          <a:prstGeom prst="rect">
            <a:avLst/>
          </a:prstGeom>
        </p:spPr>
      </p:pic>
      <p:sp>
        <p:nvSpPr>
          <p:cNvPr id="8" name="矩形 4">
            <a:extLst>
              <a:ext uri="{FF2B5EF4-FFF2-40B4-BE49-F238E27FC236}">
                <a16:creationId xmlns:a16="http://schemas.microsoft.com/office/drawing/2014/main" id="{6513A895-9AA5-F241-B415-FB2F9BEEF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4384" y="6457890"/>
            <a:ext cx="80032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1000" dirty="0">
                <a:solidFill>
                  <a:srgbClr val="A6A6A6"/>
                </a:solidFill>
              </a:rPr>
              <a:t>Source: Ramesh Sharda, </a:t>
            </a:r>
            <a:r>
              <a:rPr lang="en-US" altLang="zh-TW" sz="1000" dirty="0" err="1">
                <a:solidFill>
                  <a:srgbClr val="A6A6A6"/>
                </a:solidFill>
              </a:rPr>
              <a:t>Dursun</a:t>
            </a:r>
            <a:r>
              <a:rPr lang="en-US" altLang="zh-TW" sz="1000" dirty="0">
                <a:solidFill>
                  <a:srgbClr val="A6A6A6"/>
                </a:solidFill>
              </a:rPr>
              <a:t> </a:t>
            </a:r>
            <a:r>
              <a:rPr lang="en-US" altLang="zh-TW" sz="1000" dirty="0" err="1">
                <a:solidFill>
                  <a:srgbClr val="A6A6A6"/>
                </a:solidFill>
              </a:rPr>
              <a:t>Delen</a:t>
            </a:r>
            <a:r>
              <a:rPr lang="en-US" altLang="zh-TW" sz="1000" dirty="0">
                <a:solidFill>
                  <a:srgbClr val="A6A6A6"/>
                </a:solidFill>
              </a:rPr>
              <a:t>, and Efraim Turban (2017), </a:t>
            </a:r>
            <a:br>
              <a:rPr lang="en-US" altLang="zh-TW" sz="1000" dirty="0">
                <a:solidFill>
                  <a:srgbClr val="A6A6A6"/>
                </a:solidFill>
              </a:rPr>
            </a:br>
            <a:r>
              <a:rPr lang="en-US" altLang="zh-TW" sz="1000" dirty="0">
                <a:solidFill>
                  <a:srgbClr val="A6A6A6"/>
                </a:solidFill>
              </a:rPr>
              <a:t>Business Intelligence, Analytics, and Data Science: A Managerial Perspective, 4th Edition, Pearson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9DD6DB-96C9-1849-8048-C37BF82BF676}"/>
              </a:ext>
            </a:extLst>
          </p:cNvPr>
          <p:cNvSpPr txBox="1"/>
          <p:nvPr/>
        </p:nvSpPr>
        <p:spPr>
          <a:xfrm>
            <a:off x="1927508" y="2356510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AI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D32C1E-8C48-F44A-A823-7251F95BB278}"/>
              </a:ext>
            </a:extLst>
          </p:cNvPr>
          <p:cNvSpPr txBox="1"/>
          <p:nvPr/>
        </p:nvSpPr>
        <p:spPr>
          <a:xfrm>
            <a:off x="5421014" y="2356510"/>
            <a:ext cx="2390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Cloud Computing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7B8E16-E0F5-F345-AEEA-5798AFEEDD52}"/>
              </a:ext>
            </a:extLst>
          </p:cNvPr>
          <p:cNvSpPr txBox="1"/>
          <p:nvPr/>
        </p:nvSpPr>
        <p:spPr>
          <a:xfrm>
            <a:off x="8300293" y="2356510"/>
            <a:ext cx="1247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Big Data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97F7362-9C56-344B-A504-E283CA3FB680}"/>
              </a:ext>
            </a:extLst>
          </p:cNvPr>
          <p:cNvSpPr/>
          <p:nvPr/>
        </p:nvSpPr>
        <p:spPr>
          <a:xfrm rot="2617693">
            <a:off x="2072700" y="3557554"/>
            <a:ext cx="352576" cy="312568"/>
          </a:xfrm>
          <a:prstGeom prst="roundRect">
            <a:avLst>
              <a:gd name="adj" fmla="val 19411"/>
            </a:avLst>
          </a:prstGeom>
          <a:noFill/>
          <a:ln w="28575">
            <a:solidFill>
              <a:srgbClr val="C0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AFC055B-2A76-1C4D-BAF5-3F808415766D}"/>
              </a:ext>
            </a:extLst>
          </p:cNvPr>
          <p:cNvSpPr/>
          <p:nvPr/>
        </p:nvSpPr>
        <p:spPr>
          <a:xfrm rot="2617693">
            <a:off x="5783288" y="3766321"/>
            <a:ext cx="1544363" cy="312568"/>
          </a:xfrm>
          <a:prstGeom prst="roundRect">
            <a:avLst>
              <a:gd name="adj" fmla="val 19411"/>
            </a:avLst>
          </a:prstGeom>
          <a:noFill/>
          <a:ln w="28575">
            <a:solidFill>
              <a:srgbClr val="C0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020D1D3-6FEE-9444-8450-509EF5EA063B}"/>
              </a:ext>
            </a:extLst>
          </p:cNvPr>
          <p:cNvSpPr/>
          <p:nvPr/>
        </p:nvSpPr>
        <p:spPr>
          <a:xfrm rot="2617693">
            <a:off x="7696344" y="3802243"/>
            <a:ext cx="873923" cy="312568"/>
          </a:xfrm>
          <a:prstGeom prst="roundRect">
            <a:avLst>
              <a:gd name="adj" fmla="val 19411"/>
            </a:avLst>
          </a:prstGeom>
          <a:noFill/>
          <a:ln w="28575">
            <a:solidFill>
              <a:srgbClr val="C0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3D91960-0BB2-9F43-8442-3021FB9CE124}"/>
              </a:ext>
            </a:extLst>
          </p:cNvPr>
          <p:cNvSpPr/>
          <p:nvPr/>
        </p:nvSpPr>
        <p:spPr>
          <a:xfrm rot="2617693">
            <a:off x="6783993" y="4022111"/>
            <a:ext cx="1844056" cy="312568"/>
          </a:xfrm>
          <a:prstGeom prst="roundRect">
            <a:avLst>
              <a:gd name="adj" fmla="val 19411"/>
            </a:avLst>
          </a:prstGeom>
          <a:noFill/>
          <a:ln w="28575">
            <a:solidFill>
              <a:srgbClr val="C0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4DD7452-ED3A-764D-8069-7032C158C7FD}"/>
              </a:ext>
            </a:extLst>
          </p:cNvPr>
          <p:cNvSpPr/>
          <p:nvPr/>
        </p:nvSpPr>
        <p:spPr>
          <a:xfrm rot="2617693">
            <a:off x="6482205" y="4071423"/>
            <a:ext cx="1652419" cy="308163"/>
          </a:xfrm>
          <a:prstGeom prst="roundRect">
            <a:avLst>
              <a:gd name="adj" fmla="val 19411"/>
            </a:avLst>
          </a:prstGeom>
          <a:noFill/>
          <a:ln w="28575">
            <a:solidFill>
              <a:srgbClr val="C0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035EB1-85BC-AD44-9178-76EA6EA478FD}"/>
              </a:ext>
            </a:extLst>
          </p:cNvPr>
          <p:cNvSpPr txBox="1"/>
          <p:nvPr/>
        </p:nvSpPr>
        <p:spPr>
          <a:xfrm>
            <a:off x="6231501" y="2931021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DM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F5ACF1-27D9-3F4B-8974-307A8393827A}"/>
              </a:ext>
            </a:extLst>
          </p:cNvPr>
          <p:cNvSpPr txBox="1"/>
          <p:nvPr/>
        </p:nvSpPr>
        <p:spPr>
          <a:xfrm>
            <a:off x="6853643" y="2910423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BI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D247676A-FAFB-6244-AB52-DAB57304C3D2}"/>
              </a:ext>
            </a:extLst>
          </p:cNvPr>
          <p:cNvSpPr/>
          <p:nvPr/>
        </p:nvSpPr>
        <p:spPr>
          <a:xfrm>
            <a:off x="1849021" y="1834675"/>
            <a:ext cx="8534400" cy="595030"/>
          </a:xfrm>
          <a:prstGeom prst="rightArrow">
            <a:avLst>
              <a:gd name="adj1" fmla="val 62806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AI</a:t>
            </a:r>
          </a:p>
        </p:txBody>
      </p:sp>
    </p:spTree>
    <p:extLst>
      <p:ext uri="{BB962C8B-B14F-4D97-AF65-F5344CB8AC3E}">
        <p14:creationId xmlns:p14="http://schemas.microsoft.com/office/powerpoint/2010/main" val="930064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275F3-C685-C245-B282-FD6E9EC6F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8631"/>
            <a:ext cx="8229600" cy="768043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chemeClr val="accent1"/>
                </a:solidFill>
                <a:cs typeface="Calibri" panose="020F0502020204030204" pitchFamily="34" charset="0"/>
              </a:rPr>
              <a:t>AI, ML, DL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1A1CA-9AF3-D241-9418-692A7D106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237F-23CD-E54D-BDBA-FE95A073E4E0}" type="slidenum">
              <a:rPr lang="zh-TW" altLang="en-US" smtClean="0"/>
              <a:pPr/>
              <a:t>19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B1EEF8-9F9B-3A44-BB07-3FAD5A4205BD}"/>
              </a:ext>
            </a:extLst>
          </p:cNvPr>
          <p:cNvSpPr/>
          <p:nvPr/>
        </p:nvSpPr>
        <p:spPr>
          <a:xfrm>
            <a:off x="2756756" y="6611780"/>
            <a:ext cx="66784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leonardoaraujosantos.gitbooks.io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/artificial-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inteligence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/content/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deep_learning.html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F37D7453-69B7-A34F-A31B-BAECF8894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528" y="883467"/>
            <a:ext cx="8496944" cy="5688632"/>
          </a:xfrm>
          <a:prstGeom prst="roundRect">
            <a:avLst>
              <a:gd name="adj" fmla="val 758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C61AE9-BB18-AC40-A8FD-B88023EA7682}"/>
              </a:ext>
            </a:extLst>
          </p:cNvPr>
          <p:cNvSpPr txBox="1"/>
          <p:nvPr/>
        </p:nvSpPr>
        <p:spPr>
          <a:xfrm>
            <a:off x="4151784" y="961564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Artificial Intelligence (AI)</a:t>
            </a: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ABCEF111-C555-9347-9A77-33D3519F1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9616" y="1772816"/>
            <a:ext cx="7174804" cy="4752528"/>
          </a:xfrm>
          <a:prstGeom prst="roundRect">
            <a:avLst>
              <a:gd name="adj" fmla="val 7587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515A1E4-E118-E94E-88CF-147057131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648" y="2598028"/>
            <a:ext cx="3312596" cy="1902074"/>
          </a:xfrm>
          <a:prstGeom prst="roundRect">
            <a:avLst>
              <a:gd name="adj" fmla="val 7587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1C22123-9E90-2F41-A977-B8C2CB8CB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648" y="4470757"/>
            <a:ext cx="3312596" cy="1902074"/>
          </a:xfrm>
          <a:prstGeom prst="roundRect">
            <a:avLst>
              <a:gd name="adj" fmla="val 7587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C97F93D-7333-1B4B-AE30-157A7572E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016" y="4470757"/>
            <a:ext cx="3312596" cy="1902074"/>
          </a:xfrm>
          <a:prstGeom prst="roundRect">
            <a:avLst>
              <a:gd name="adj" fmla="val 7587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5D0B649-6114-8849-9680-7606998E3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4412" y="2598028"/>
            <a:ext cx="3312596" cy="1902074"/>
          </a:xfrm>
          <a:prstGeom prst="roundRect">
            <a:avLst>
              <a:gd name="adj" fmla="val 7587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8806050-1B07-0E4B-8ADE-95B1DD59F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2706" y="3606140"/>
            <a:ext cx="3312596" cy="1902074"/>
          </a:xfrm>
          <a:prstGeom prst="roundRect">
            <a:avLst>
              <a:gd name="adj" fmla="val 7587"/>
            </a:avLst>
          </a:prstGeom>
          <a:solidFill>
            <a:srgbClr val="92D050"/>
          </a:solidFill>
          <a:ln w="3810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F8DC4D-8CA7-5042-82B4-AF8BBBF44B8F}"/>
              </a:ext>
            </a:extLst>
          </p:cNvPr>
          <p:cNvSpPr txBox="1"/>
          <p:nvPr/>
        </p:nvSpPr>
        <p:spPr>
          <a:xfrm>
            <a:off x="4235855" y="1844824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Machine Learning (ML)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D03364-5747-7B4B-99A7-E2E638EA7045}"/>
              </a:ext>
            </a:extLst>
          </p:cNvPr>
          <p:cNvSpPr txBox="1"/>
          <p:nvPr/>
        </p:nvSpPr>
        <p:spPr>
          <a:xfrm>
            <a:off x="4462706" y="3688850"/>
            <a:ext cx="33125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 Learning (DL)</a:t>
            </a:r>
          </a:p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CNN</a:t>
            </a:r>
          </a:p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RNN LSTM GRU</a:t>
            </a:r>
          </a:p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GAN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994226-F57C-CF4A-8BDB-A9FB770D8BCC}"/>
              </a:ext>
            </a:extLst>
          </p:cNvPr>
          <p:cNvSpPr txBox="1"/>
          <p:nvPr/>
        </p:nvSpPr>
        <p:spPr>
          <a:xfrm>
            <a:off x="2976650" y="2674441"/>
            <a:ext cx="33125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Supervised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Learning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61831E-48D1-AA4B-AB8C-20130B915125}"/>
              </a:ext>
            </a:extLst>
          </p:cNvPr>
          <p:cNvSpPr txBox="1"/>
          <p:nvPr/>
        </p:nvSpPr>
        <p:spPr>
          <a:xfrm>
            <a:off x="6239548" y="2661814"/>
            <a:ext cx="3258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Unsupervised Learning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1ED119-4142-8D41-B147-1E915B1336BF}"/>
              </a:ext>
            </a:extLst>
          </p:cNvPr>
          <p:cNvSpPr txBox="1"/>
          <p:nvPr/>
        </p:nvSpPr>
        <p:spPr>
          <a:xfrm>
            <a:off x="3011110" y="5445225"/>
            <a:ext cx="3182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Semi-supervised Learning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F50849-55BF-5B45-806E-6E9D9214B132}"/>
              </a:ext>
            </a:extLst>
          </p:cNvPr>
          <p:cNvSpPr txBox="1"/>
          <p:nvPr/>
        </p:nvSpPr>
        <p:spPr>
          <a:xfrm>
            <a:off x="6286256" y="5468894"/>
            <a:ext cx="3182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Reinforcement Learning</a:t>
            </a:r>
          </a:p>
        </p:txBody>
      </p:sp>
    </p:spTree>
    <p:extLst>
      <p:ext uri="{BB962C8B-B14F-4D97-AF65-F5344CB8AC3E}">
        <p14:creationId xmlns:p14="http://schemas.microsoft.com/office/powerpoint/2010/main" val="2391717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5BB5E-7EB3-0E42-A774-F71D9090C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261" y="110597"/>
            <a:ext cx="7435478" cy="16483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sz="5000" b="1" dirty="0">
                <a:solidFill>
                  <a:schemeClr val="accent1">
                    <a:lumMod val="75000"/>
                  </a:schemeClr>
                </a:solidFill>
                <a:latin typeface="HEITI TC MEDIUM" pitchFamily="2" charset="-128"/>
                <a:ea typeface="HEITI TC MEDIUM" pitchFamily="2" charset="-128"/>
              </a:rPr>
              <a:t>戴敏育 博士 </a:t>
            </a:r>
            <a:br>
              <a:rPr lang="en-US" altLang="zh-TW" sz="5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標楷體" pitchFamily="65" charset="-120"/>
              </a:rPr>
            </a:br>
            <a:r>
              <a:rPr lang="en-US" altLang="zh-TW" sz="5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標楷體" pitchFamily="65" charset="-120"/>
              </a:rPr>
              <a:t>(Min-</a:t>
            </a:r>
            <a:r>
              <a:rPr lang="en-US" altLang="zh-TW" sz="50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標楷體" pitchFamily="65" charset="-120"/>
              </a:rPr>
              <a:t>Yuh</a:t>
            </a:r>
            <a:r>
              <a:rPr lang="en-US" altLang="zh-TW" sz="5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標楷體" pitchFamily="65" charset="-120"/>
              </a:rPr>
              <a:t> Day, Ph.D.)</a:t>
            </a:r>
            <a:endParaRPr lang="en-US" altLang="zh-TW" sz="5000" dirty="0">
              <a:latin typeface="Calibri" panose="020F0502020204030204" pitchFamily="34" charset="0"/>
              <a:ea typeface="標楷體" pitchFamily="65" charset="-120"/>
              <a:cs typeface="Calibri" panose="020F0502020204030204" pitchFamily="34" charset="0"/>
            </a:endParaRPr>
          </a:p>
        </p:txBody>
      </p:sp>
      <p:sp>
        <p:nvSpPr>
          <p:cNvPr id="24" name="內容版面配置區 2">
            <a:extLst>
              <a:ext uri="{FF2B5EF4-FFF2-40B4-BE49-F238E27FC236}">
                <a16:creationId xmlns:a16="http://schemas.microsoft.com/office/drawing/2014/main" id="{71150D98-055E-E542-B2BE-F58C2FCA4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482" y="1726079"/>
            <a:ext cx="8635432" cy="3394162"/>
          </a:xfrm>
        </p:spPr>
        <p:txBody>
          <a:bodyPr>
            <a:normAutofit lnSpcReduction="10000"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zh-TW" altLang="en-US" sz="3200" dirty="0">
                <a:solidFill>
                  <a:srgbClr val="C00000"/>
                </a:solidFill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</a:rPr>
              <a:t>國立臺北大學</a:t>
            </a:r>
            <a:r>
              <a:rPr lang="en-US" altLang="zh-TW" sz="3200" dirty="0">
                <a:solidFill>
                  <a:srgbClr val="C00000"/>
                </a:solidFill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</a:rPr>
              <a:t> </a:t>
            </a:r>
            <a:r>
              <a:rPr lang="zh-TW" altLang="en-US" sz="3200" dirty="0">
                <a:solidFill>
                  <a:srgbClr val="C00000"/>
                </a:solidFill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</a:rPr>
              <a:t>資訊管理研究所</a:t>
            </a:r>
            <a:r>
              <a:rPr lang="en-US" altLang="zh-TW" sz="3200" dirty="0">
                <a:solidFill>
                  <a:srgbClr val="C00000"/>
                </a:solidFill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</a:rPr>
              <a:t> </a:t>
            </a:r>
            <a:r>
              <a:rPr lang="zh-TW" altLang="en-US" sz="3200" dirty="0">
                <a:solidFill>
                  <a:srgbClr val="C00000"/>
                </a:solidFill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</a:rPr>
              <a:t>副教授</a:t>
            </a:r>
            <a:endParaRPr lang="en-US" altLang="zh-TW" sz="3200" dirty="0">
              <a:solidFill>
                <a:srgbClr val="C00000"/>
              </a:solidFill>
              <a:latin typeface="Heiti TC Medium" pitchFamily="2" charset="-128"/>
              <a:ea typeface="Heiti TC Medium" pitchFamily="2" charset="-128"/>
              <a:cs typeface="DFKai-SB" panose="03000509000000000000" pitchFamily="49" charset="-12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zh-TW" altLang="en-US" sz="3200" dirty="0">
                <a:solidFill>
                  <a:schemeClr val="tx2"/>
                </a:solidFill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</a:rPr>
              <a:t>中央研究院</a:t>
            </a:r>
            <a:r>
              <a:rPr lang="en-US" altLang="zh-TW" sz="3200" dirty="0">
                <a:solidFill>
                  <a:schemeClr val="tx2"/>
                </a:solidFill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</a:rPr>
              <a:t> </a:t>
            </a:r>
            <a:r>
              <a:rPr lang="zh-TW" altLang="en-US" sz="3200" dirty="0">
                <a:solidFill>
                  <a:schemeClr val="tx2"/>
                </a:solidFill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</a:rPr>
              <a:t>資訊科學研究所</a:t>
            </a:r>
            <a:r>
              <a:rPr lang="en-US" altLang="zh-TW" sz="3200" dirty="0">
                <a:solidFill>
                  <a:schemeClr val="tx2"/>
                </a:solidFill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</a:rPr>
              <a:t> </a:t>
            </a:r>
            <a:r>
              <a:rPr lang="zh-TW" altLang="en-US" sz="3200" dirty="0">
                <a:solidFill>
                  <a:schemeClr val="tx2"/>
                </a:solidFill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</a:rPr>
              <a:t>訪問學人</a:t>
            </a:r>
            <a:endParaRPr lang="en-US" altLang="zh-TW" sz="3200" dirty="0">
              <a:solidFill>
                <a:schemeClr val="tx2"/>
              </a:solidFill>
              <a:latin typeface="Heiti TC Medium" pitchFamily="2" charset="-128"/>
              <a:ea typeface="Heiti TC Medium" pitchFamily="2" charset="-128"/>
              <a:cs typeface="DFKai-SB" panose="03000509000000000000" pitchFamily="49" charset="-120"/>
            </a:endParaRPr>
          </a:p>
          <a:p>
            <a:pPr marL="0" indent="0" algn="ctr">
              <a:buNone/>
            </a:pPr>
            <a:r>
              <a:rPr lang="zh-TW" altLang="en-US" dirty="0">
                <a:solidFill>
                  <a:srgbClr val="984807"/>
                </a:solidFill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</a:rPr>
              <a:t>國立臺灣</a:t>
            </a:r>
            <a:r>
              <a:rPr lang="zh-TW" altLang="en-US" sz="3200" dirty="0">
                <a:solidFill>
                  <a:srgbClr val="984807"/>
                </a:solidFill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</a:rPr>
              <a:t>大學</a:t>
            </a:r>
            <a:r>
              <a:rPr lang="en-US" altLang="zh-TW" sz="3200" dirty="0">
                <a:solidFill>
                  <a:srgbClr val="984807"/>
                </a:solidFill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</a:rPr>
              <a:t> </a:t>
            </a:r>
            <a:r>
              <a:rPr lang="zh-TW" altLang="en-US" sz="3200" dirty="0">
                <a:solidFill>
                  <a:srgbClr val="984807"/>
                </a:solidFill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</a:rPr>
              <a:t>資訊管理</a:t>
            </a:r>
            <a:r>
              <a:rPr lang="en-US" altLang="zh-TW" sz="3200" dirty="0">
                <a:solidFill>
                  <a:srgbClr val="984807"/>
                </a:solidFill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</a:rPr>
              <a:t> </a:t>
            </a:r>
            <a:r>
              <a:rPr lang="zh-TW" altLang="en-US" sz="3200" dirty="0">
                <a:solidFill>
                  <a:srgbClr val="984807"/>
                </a:solidFill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</a:rPr>
              <a:t>博士</a:t>
            </a:r>
            <a:endParaRPr lang="en-US" altLang="zh-TW" sz="3200" dirty="0">
              <a:solidFill>
                <a:srgbClr val="984807"/>
              </a:solidFill>
              <a:latin typeface="Heiti TC Medium" pitchFamily="2" charset="-128"/>
              <a:ea typeface="Heiti TC Medium" pitchFamily="2" charset="-128"/>
              <a:cs typeface="DFKai-SB" panose="03000509000000000000" pitchFamily="49" charset="-12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altLang="zh-TW" sz="2000" dirty="0">
                <a:solidFill>
                  <a:srgbClr val="17375E"/>
                </a:solidFill>
              </a:rPr>
              <a:t>Publications Co-Chairs, IEEE/ACM International Conference on </a:t>
            </a:r>
            <a:br>
              <a:rPr lang="en-US" altLang="zh-TW" sz="2000" dirty="0">
                <a:solidFill>
                  <a:srgbClr val="17375E"/>
                </a:solidFill>
              </a:rPr>
            </a:br>
            <a:r>
              <a:rPr lang="en-US" altLang="zh-TW" sz="2000" dirty="0">
                <a:solidFill>
                  <a:srgbClr val="17375E"/>
                </a:solidFill>
              </a:rPr>
              <a:t>Advances in Social Networks Analysis and Mining (ASONAM 2013- )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altLang="zh-TW" sz="2000" dirty="0">
                <a:solidFill>
                  <a:srgbClr val="17375E"/>
                </a:solidFill>
              </a:rPr>
              <a:t>Program Co-Chair, IEEE International Workshop on </a:t>
            </a:r>
            <a:br>
              <a:rPr lang="en-US" altLang="zh-TW" sz="2000" dirty="0">
                <a:solidFill>
                  <a:srgbClr val="17375E"/>
                </a:solidFill>
              </a:rPr>
            </a:br>
            <a:r>
              <a:rPr lang="en-US" altLang="zh-TW" sz="2000" dirty="0">
                <a:solidFill>
                  <a:srgbClr val="17375E"/>
                </a:solidFill>
              </a:rPr>
              <a:t>Empirical Methods for Recognizing Inference in </a:t>
            </a:r>
            <a:r>
              <a:rPr lang="en-US" altLang="zh-TW" sz="2000" dirty="0" err="1">
                <a:solidFill>
                  <a:srgbClr val="17375E"/>
                </a:solidFill>
              </a:rPr>
              <a:t>TExt</a:t>
            </a:r>
            <a:r>
              <a:rPr lang="en-US" altLang="zh-TW" sz="2000" dirty="0">
                <a:solidFill>
                  <a:srgbClr val="17375E"/>
                </a:solidFill>
              </a:rPr>
              <a:t> (IEEE EM-RITE 2012- )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altLang="zh-TW" sz="2000" dirty="0">
                <a:solidFill>
                  <a:srgbClr val="17375E"/>
                </a:solidFill>
              </a:rPr>
              <a:t>Publications Chair, The IEEE International Conference on </a:t>
            </a:r>
            <a:br>
              <a:rPr lang="en-US" altLang="zh-TW" sz="2000" dirty="0">
                <a:solidFill>
                  <a:srgbClr val="17375E"/>
                </a:solidFill>
              </a:rPr>
            </a:br>
            <a:r>
              <a:rPr lang="en-US" altLang="zh-TW" sz="2000" dirty="0">
                <a:solidFill>
                  <a:srgbClr val="17375E"/>
                </a:solidFill>
              </a:rPr>
              <a:t>Information Reuse and Integration (IEEE IRI)</a:t>
            </a:r>
            <a:endParaRPr lang="zh-TW" altLang="en-US" sz="2000" dirty="0">
              <a:solidFill>
                <a:srgbClr val="17375E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52029-28F0-F746-8D84-E5F972A20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5CB6C18-77CE-B145-8DC7-B1EC8E970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64" y="1729374"/>
            <a:ext cx="1377870" cy="16713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51F3E2-8EFF-BF41-89E2-40DADA6FC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33" y="5167671"/>
            <a:ext cx="1673132" cy="16731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0C7E5A-EC88-8747-B29C-54F32DEA0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33" y="3462124"/>
            <a:ext cx="1673132" cy="1673132"/>
          </a:xfrm>
          <a:prstGeom prst="rect">
            <a:avLst/>
          </a:prstGeom>
        </p:spPr>
      </p:pic>
      <p:sp>
        <p:nvSpPr>
          <p:cNvPr id="19" name="Slide Number Placeholder 19">
            <a:extLst>
              <a:ext uri="{FF2B5EF4-FFF2-40B4-BE49-F238E27FC236}">
                <a16:creationId xmlns:a16="http://schemas.microsoft.com/office/drawing/2014/main" id="{CA9869AF-47C5-5F4E-BD49-27D342931373}"/>
              </a:ext>
            </a:extLst>
          </p:cNvPr>
          <p:cNvSpPr txBox="1">
            <a:spLocks/>
          </p:cNvSpPr>
          <p:nvPr/>
        </p:nvSpPr>
        <p:spPr>
          <a:xfrm>
            <a:off x="152399" y="26271"/>
            <a:ext cx="45719" cy="45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bg1">
                    <a:lumMod val="75000"/>
                  </a:schemeClr>
                </a:solidFill>
                <a:latin typeface="Helvetica Neue LT Std 65 Medium" charset="0"/>
                <a:ea typeface="Helvetica Neue LT Std 65 Medium" charset="0"/>
                <a:cs typeface="Helvetica Neue LT Std 65 Mediu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91252FE-896F-2147-BDA4-17839CBFD3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32" y="221752"/>
            <a:ext cx="1314378" cy="8479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2DD3CAF-A908-2D43-9658-F8A428E32C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24" y="1144819"/>
            <a:ext cx="1317405" cy="3211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64DF82F-245D-624A-8587-A44F24A9F1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7681" y="5938749"/>
            <a:ext cx="791692" cy="791692"/>
          </a:xfrm>
          <a:prstGeom prst="rect">
            <a:avLst/>
          </a:prstGeom>
        </p:spPr>
      </p:pic>
      <p:pic>
        <p:nvPicPr>
          <p:cNvPr id="25" name="Picture 2" descr="http://mail.tku.edu.tw/myday/images/AS_Logo1.gif">
            <a:extLst>
              <a:ext uri="{FF2B5EF4-FFF2-40B4-BE49-F238E27FC236}">
                <a16:creationId xmlns:a16="http://schemas.microsoft.com/office/drawing/2014/main" id="{71A58C9C-FDE7-FD43-A09F-110AB5E4D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473" y="5119337"/>
            <a:ext cx="1662113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http://mail.tku.edu.tw/myday/images/NTU_logo.jpg">
            <a:extLst>
              <a:ext uri="{FF2B5EF4-FFF2-40B4-BE49-F238E27FC236}">
                <a16:creationId xmlns:a16="http://schemas.microsoft.com/office/drawing/2014/main" id="{6338E75D-FB6A-0045-8B06-4421D2F57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6689" y="5157192"/>
            <a:ext cx="159385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671C6FB-8820-DB40-AE72-FA2BFF57ECF7}"/>
              </a:ext>
            </a:extLst>
          </p:cNvPr>
          <p:cNvGrpSpPr/>
          <p:nvPr/>
        </p:nvGrpSpPr>
        <p:grpSpPr>
          <a:xfrm>
            <a:off x="3220823" y="5178296"/>
            <a:ext cx="1563618" cy="1491064"/>
            <a:chOff x="1940523" y="5229200"/>
            <a:chExt cx="1563618" cy="149106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59807F4-34F7-A14B-A584-E2E3836F5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523" y="5229200"/>
              <a:ext cx="1563618" cy="100878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33AB105-6FE2-094F-9576-54A1BC92E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523" y="6339133"/>
              <a:ext cx="1563618" cy="381131"/>
            </a:xfrm>
            <a:prstGeom prst="rect">
              <a:avLst/>
            </a:prstGeom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506EEB28-FD8C-D248-BC5C-CEC1A61D31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99020" y="331552"/>
            <a:ext cx="2150226" cy="969710"/>
          </a:xfrm>
          <a:prstGeom prst="rect">
            <a:avLst/>
          </a:prstGeom>
        </p:spPr>
      </p:pic>
      <p:pic>
        <p:nvPicPr>
          <p:cNvPr id="33" name="Picture 4" descr="http://mail.tku.edu.tw/myday/images/Myday_Photo.jpg">
            <a:extLst>
              <a:ext uri="{FF2B5EF4-FFF2-40B4-BE49-F238E27FC236}">
                <a16:creationId xmlns:a16="http://schemas.microsoft.com/office/drawing/2014/main" id="{D3C60B34-B829-464B-9877-4E2FD95C9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 l="10527" t="1544" r="10527" b="25148"/>
          <a:stretch>
            <a:fillRect/>
          </a:stretch>
        </p:blipFill>
        <p:spPr bwMode="auto">
          <a:xfrm>
            <a:off x="2116011" y="212228"/>
            <a:ext cx="1104812" cy="1367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1451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8531A-C527-A541-B034-4478ECBF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57" y="126357"/>
            <a:ext cx="10580914" cy="92057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Value Creation by Big Data Analytics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sz="2700" dirty="0">
                <a:solidFill>
                  <a:schemeClr val="accent1"/>
                </a:solidFill>
              </a:rPr>
              <a:t>(Grover et al., 2018)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4EC8A-41C8-8A45-9285-D7AB277B5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652C8A-BA24-B546-ACC2-83CC1DB2D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536949" y="-637978"/>
            <a:ext cx="5118102" cy="8888195"/>
          </a:xfrm>
          <a:prstGeom prst="rect">
            <a:avLst/>
          </a:prstGeom>
        </p:spPr>
      </p:pic>
      <p:sp>
        <p:nvSpPr>
          <p:cNvPr id="6" name="矩形 4">
            <a:extLst>
              <a:ext uri="{FF2B5EF4-FFF2-40B4-BE49-F238E27FC236}">
                <a16:creationId xmlns:a16="http://schemas.microsoft.com/office/drawing/2014/main" id="{AFA50631-640F-674F-B005-C59FA4F86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4384" y="6445533"/>
            <a:ext cx="80032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1000" dirty="0">
                <a:solidFill>
                  <a:srgbClr val="A6A6A6"/>
                </a:solidFill>
              </a:rPr>
              <a:t>Source: Varun Grover, Roger HL Chiang, Ting-Peng Liang, and </a:t>
            </a:r>
            <a:r>
              <a:rPr lang="en-US" altLang="zh-TW" sz="1000" dirty="0" err="1">
                <a:solidFill>
                  <a:srgbClr val="A6A6A6"/>
                </a:solidFill>
              </a:rPr>
              <a:t>Dongsong</a:t>
            </a:r>
            <a:r>
              <a:rPr lang="en-US" altLang="zh-TW" sz="1000" dirty="0">
                <a:solidFill>
                  <a:srgbClr val="A6A6A6"/>
                </a:solidFill>
              </a:rPr>
              <a:t> Zhang (2018), "Creating Strategic Business Value from Big Data Analytics: A Research Framework", Journal of Management Information Systems, 35, no. 2, pp. 388-423.</a:t>
            </a:r>
          </a:p>
        </p:txBody>
      </p:sp>
    </p:spTree>
    <p:extLst>
      <p:ext uri="{BB962C8B-B14F-4D97-AF65-F5344CB8AC3E}">
        <p14:creationId xmlns:p14="http://schemas.microsoft.com/office/powerpoint/2010/main" val="3130063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18488" cy="850900"/>
          </a:xfrm>
        </p:spPr>
        <p:txBody>
          <a:bodyPr>
            <a:normAutofit fontScale="90000"/>
          </a:bodyPr>
          <a:lstStyle/>
          <a:p>
            <a:r>
              <a:rPr lang="en-US" altLang="zh-TW" b="1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Architecture of Big Data Analytics</a:t>
            </a:r>
            <a:endParaRPr lang="zh-TW" altLang="en-US" b="1" dirty="0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1945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553CC532-5872-1440-99B8-6C468BF12E83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21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36788" y="6597651"/>
            <a:ext cx="7618412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ea typeface="新細明體" pitchFamily="18" charset="-120"/>
              </a:rPr>
              <a:t>Source: Stephan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ea typeface="新細明體" pitchFamily="18" charset="-120"/>
              </a:rPr>
              <a:t>Kudyba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ea typeface="新細明體" pitchFamily="18" charset="-120"/>
              </a:rPr>
              <a:t> (2014), Big Data, Mining, and Analytics: Components of Strategic Decision Making, </a:t>
            </a:r>
            <a:r>
              <a:rPr lang="en-US" altLang="zh-TW" sz="1000" dirty="0" err="1">
                <a:solidFill>
                  <a:schemeClr val="bg1">
                    <a:lumMod val="65000"/>
                  </a:schemeClr>
                </a:solidFill>
                <a:ea typeface="新細明體" pitchFamily="18" charset="-120"/>
              </a:rPr>
              <a:t>Auerbach</a:t>
            </a:r>
            <a:r>
              <a:rPr lang="en-US" altLang="zh-TW" sz="1000" dirty="0">
                <a:solidFill>
                  <a:schemeClr val="bg1">
                    <a:lumMod val="65000"/>
                  </a:schemeClr>
                </a:solidFill>
                <a:ea typeface="新細明體" pitchFamily="18" charset="-120"/>
              </a:rPr>
              <a:t> Publications</a:t>
            </a:r>
            <a:endParaRPr lang="zh-TW" altLang="en-US" sz="1000" dirty="0">
              <a:solidFill>
                <a:schemeClr val="bg1">
                  <a:lumMod val="65000"/>
                </a:schemeClr>
              </a:solidFill>
              <a:ea typeface="新細明體" pitchFamily="18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9142413" y="5514976"/>
            <a:ext cx="900112" cy="688975"/>
          </a:xfrm>
          <a:prstGeom prst="roundRect">
            <a:avLst>
              <a:gd name="adj" fmla="val 11658"/>
            </a:avLst>
          </a:prstGeom>
          <a:solidFill>
            <a:srgbClr val="FFC0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rgbClr val="FF0000"/>
                </a:solidFill>
              </a:rPr>
              <a:t>Data Mining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9142413" y="4365626"/>
            <a:ext cx="900112" cy="688975"/>
          </a:xfrm>
          <a:prstGeom prst="roundRect">
            <a:avLst>
              <a:gd name="adj" fmla="val 11658"/>
            </a:avLst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OLAP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9142413" y="3316289"/>
            <a:ext cx="900112" cy="688975"/>
          </a:xfrm>
          <a:prstGeom prst="roundRect">
            <a:avLst>
              <a:gd name="adj" fmla="val 11658"/>
            </a:avLst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Reports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9142413" y="2205039"/>
            <a:ext cx="900112" cy="688975"/>
          </a:xfrm>
          <a:prstGeom prst="roundRect">
            <a:avLst>
              <a:gd name="adj" fmla="val 11658"/>
            </a:avLst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Queries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6383338" y="2205038"/>
            <a:ext cx="1350962" cy="3998912"/>
          </a:xfrm>
          <a:prstGeom prst="roundRect">
            <a:avLst>
              <a:gd name="adj" fmla="val 8383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Hadoop</a:t>
            </a: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MapReduce</a:t>
            </a: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Pig</a:t>
            </a: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Hive</a:t>
            </a:r>
          </a:p>
          <a:p>
            <a:pPr algn="ctr">
              <a:defRPr/>
            </a:pPr>
            <a:r>
              <a:rPr lang="en-US" altLang="zh-TW" dirty="0" err="1">
                <a:solidFill>
                  <a:schemeClr val="tx1"/>
                </a:solidFill>
              </a:rPr>
              <a:t>Jaql</a:t>
            </a:r>
            <a:endParaRPr lang="en-US" altLang="zh-TW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Zookeeper</a:t>
            </a:r>
          </a:p>
          <a:p>
            <a:pPr algn="ctr">
              <a:defRPr/>
            </a:pPr>
            <a:r>
              <a:rPr lang="en-US" altLang="zh-TW" dirty="0" err="1">
                <a:solidFill>
                  <a:schemeClr val="tx1"/>
                </a:solidFill>
              </a:rPr>
              <a:t>Hbase</a:t>
            </a:r>
            <a:endParaRPr lang="en-US" altLang="zh-TW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Cassandra</a:t>
            </a:r>
          </a:p>
          <a:p>
            <a:pPr algn="ctr">
              <a:defRPr/>
            </a:pPr>
            <a:r>
              <a:rPr lang="en-US" altLang="zh-TW" dirty="0" err="1">
                <a:solidFill>
                  <a:schemeClr val="tx1"/>
                </a:solidFill>
              </a:rPr>
              <a:t>Oozie</a:t>
            </a:r>
            <a:endParaRPr lang="en-US" altLang="zh-TW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Avro</a:t>
            </a: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Mahout</a:t>
            </a: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Others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3943350" y="2205039"/>
            <a:ext cx="1225550" cy="688975"/>
          </a:xfrm>
          <a:prstGeom prst="roundRect">
            <a:avLst>
              <a:gd name="adj" fmla="val 11658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Middleware</a:t>
            </a:r>
          </a:p>
        </p:txBody>
      </p:sp>
      <p:sp>
        <p:nvSpPr>
          <p:cNvPr id="14" name="圓角矩形 13"/>
          <p:cNvSpPr/>
          <p:nvPr/>
        </p:nvSpPr>
        <p:spPr>
          <a:xfrm>
            <a:off x="3943350" y="3213100"/>
            <a:ext cx="1225550" cy="889000"/>
          </a:xfrm>
          <a:prstGeom prst="roundRect">
            <a:avLst>
              <a:gd name="adj" fmla="val 11658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Extract Transform Load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3943350" y="4292600"/>
            <a:ext cx="1225550" cy="890588"/>
          </a:xfrm>
          <a:prstGeom prst="roundRect">
            <a:avLst>
              <a:gd name="adj" fmla="val 11658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Data Warehouse</a:t>
            </a:r>
          </a:p>
        </p:txBody>
      </p:sp>
      <p:sp>
        <p:nvSpPr>
          <p:cNvPr id="16" name="圓角矩形 15"/>
          <p:cNvSpPr/>
          <p:nvPr/>
        </p:nvSpPr>
        <p:spPr>
          <a:xfrm>
            <a:off x="3943350" y="5362575"/>
            <a:ext cx="1225550" cy="890588"/>
          </a:xfrm>
          <a:prstGeom prst="roundRect">
            <a:avLst>
              <a:gd name="adj" fmla="val 11658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Traditional Format </a:t>
            </a:r>
            <a:br>
              <a:rPr lang="en-US" altLang="zh-TW" dirty="0">
                <a:solidFill>
                  <a:schemeClr val="tx1"/>
                </a:solidFill>
              </a:rPr>
            </a:br>
            <a:r>
              <a:rPr lang="en-US" altLang="zh-TW" dirty="0">
                <a:solidFill>
                  <a:schemeClr val="tx1"/>
                </a:solidFill>
              </a:rPr>
              <a:t>CSV, Tables</a:t>
            </a:r>
          </a:p>
        </p:txBody>
      </p:sp>
      <p:sp>
        <p:nvSpPr>
          <p:cNvPr id="17" name="圓角矩形 16"/>
          <p:cNvSpPr/>
          <p:nvPr/>
        </p:nvSpPr>
        <p:spPr>
          <a:xfrm>
            <a:off x="1865313" y="2205038"/>
            <a:ext cx="1350962" cy="3998912"/>
          </a:xfrm>
          <a:prstGeom prst="roundRect">
            <a:avLst>
              <a:gd name="adj" fmla="val 8383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* Internal</a:t>
            </a:r>
          </a:p>
          <a:p>
            <a:pPr algn="ctr">
              <a:defRPr/>
            </a:pPr>
            <a:endParaRPr lang="en-US" altLang="zh-TW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* External</a:t>
            </a:r>
          </a:p>
          <a:p>
            <a:pPr algn="ctr">
              <a:defRPr/>
            </a:pPr>
            <a:endParaRPr lang="en-US" altLang="zh-TW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* Multiple formats</a:t>
            </a:r>
          </a:p>
          <a:p>
            <a:pPr algn="ctr">
              <a:defRPr/>
            </a:pPr>
            <a:endParaRPr lang="en-US" altLang="zh-TW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* Multiple </a:t>
            </a:r>
            <a:br>
              <a:rPr lang="en-US" altLang="zh-TW" dirty="0">
                <a:solidFill>
                  <a:schemeClr val="tx1"/>
                </a:solidFill>
              </a:rPr>
            </a:br>
            <a:r>
              <a:rPr lang="en-US" altLang="zh-TW" dirty="0">
                <a:solidFill>
                  <a:schemeClr val="tx1"/>
                </a:solidFill>
              </a:rPr>
              <a:t>locations</a:t>
            </a:r>
          </a:p>
          <a:p>
            <a:pPr algn="ctr">
              <a:defRPr/>
            </a:pPr>
            <a:endParaRPr lang="en-US" altLang="zh-TW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* Multiple applications</a:t>
            </a:r>
          </a:p>
        </p:txBody>
      </p:sp>
      <p:cxnSp>
        <p:nvCxnSpPr>
          <p:cNvPr id="19471" name="Straight Arrow Connector 32"/>
          <p:cNvCxnSpPr>
            <a:cxnSpLocks noChangeShapeType="1"/>
          </p:cNvCxnSpPr>
          <p:nvPr/>
        </p:nvCxnSpPr>
        <p:spPr bwMode="auto">
          <a:xfrm>
            <a:off x="7734301" y="3644900"/>
            <a:ext cx="1408113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2" name="Straight Arrow Connector 32"/>
          <p:cNvCxnSpPr>
            <a:cxnSpLocks noChangeShapeType="1"/>
            <a:endCxn id="9" idx="1"/>
          </p:cNvCxnSpPr>
          <p:nvPr/>
        </p:nvCxnSpPr>
        <p:spPr bwMode="auto">
          <a:xfrm>
            <a:off x="8688389" y="3644901"/>
            <a:ext cx="454025" cy="10652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3" name="Straight Arrow Connector 32"/>
          <p:cNvCxnSpPr>
            <a:cxnSpLocks noChangeShapeType="1"/>
            <a:endCxn id="8" idx="1"/>
          </p:cNvCxnSpPr>
          <p:nvPr/>
        </p:nvCxnSpPr>
        <p:spPr bwMode="auto">
          <a:xfrm>
            <a:off x="8688389" y="3660775"/>
            <a:ext cx="454025" cy="21986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4" name="Straight Arrow Connector 32"/>
          <p:cNvCxnSpPr>
            <a:cxnSpLocks noChangeShapeType="1"/>
            <a:endCxn id="11" idx="1"/>
          </p:cNvCxnSpPr>
          <p:nvPr/>
        </p:nvCxnSpPr>
        <p:spPr bwMode="auto">
          <a:xfrm flipV="1">
            <a:off x="8688389" y="2549526"/>
            <a:ext cx="454025" cy="10953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5" name="Straight Arrow Connector 32"/>
          <p:cNvCxnSpPr>
            <a:cxnSpLocks noChangeShapeType="1"/>
            <a:stCxn id="14" idx="3"/>
          </p:cNvCxnSpPr>
          <p:nvPr/>
        </p:nvCxnSpPr>
        <p:spPr bwMode="auto">
          <a:xfrm>
            <a:off x="5168900" y="3657600"/>
            <a:ext cx="121443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6" name="Straight Arrow Connector 32"/>
          <p:cNvCxnSpPr>
            <a:cxnSpLocks noChangeShapeType="1"/>
            <a:endCxn id="14" idx="1"/>
          </p:cNvCxnSpPr>
          <p:nvPr/>
        </p:nvCxnSpPr>
        <p:spPr bwMode="auto">
          <a:xfrm>
            <a:off x="3216276" y="3657600"/>
            <a:ext cx="72707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0269" name="文字方塊 480268"/>
          <p:cNvSpPr txBox="1"/>
          <p:nvPr/>
        </p:nvSpPr>
        <p:spPr>
          <a:xfrm>
            <a:off x="1992313" y="1433513"/>
            <a:ext cx="103346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ea typeface="新細明體" pitchFamily="18" charset="-120"/>
              </a:rPr>
              <a:t>Big Data </a:t>
            </a:r>
            <a:br>
              <a:rPr lang="en-US" altLang="zh-TW" b="1" dirty="0">
                <a:ea typeface="新細明體" pitchFamily="18" charset="-120"/>
              </a:rPr>
            </a:br>
            <a:r>
              <a:rPr lang="en-US" altLang="zh-TW" b="1" dirty="0">
                <a:ea typeface="新細明體" pitchFamily="18" charset="-120"/>
              </a:rPr>
              <a:t>Sources</a:t>
            </a:r>
            <a:endParaRPr lang="zh-TW" altLang="en-US" b="1" dirty="0">
              <a:ea typeface="新細明體" pitchFamily="18" charset="-120"/>
            </a:endParaRPr>
          </a:p>
        </p:txBody>
      </p:sp>
      <p:sp>
        <p:nvSpPr>
          <p:cNvPr id="50" name="文字方塊 49"/>
          <p:cNvSpPr txBox="1"/>
          <p:nvPr/>
        </p:nvSpPr>
        <p:spPr>
          <a:xfrm>
            <a:off x="3740151" y="1470026"/>
            <a:ext cx="16478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ea typeface="新細明體" pitchFamily="18" charset="-120"/>
              </a:rPr>
              <a:t>Big Data </a:t>
            </a:r>
            <a:br>
              <a:rPr lang="en-US" altLang="zh-TW" b="1" dirty="0">
                <a:ea typeface="新細明體" pitchFamily="18" charset="-120"/>
              </a:rPr>
            </a:br>
            <a:r>
              <a:rPr lang="en-US" altLang="zh-TW" b="1" dirty="0">
                <a:ea typeface="新細明體" pitchFamily="18" charset="-120"/>
              </a:rPr>
              <a:t>Transformation</a:t>
            </a:r>
            <a:endParaRPr lang="zh-TW" altLang="en-US" b="1" dirty="0">
              <a:ea typeface="新細明體" pitchFamily="18" charset="-120"/>
            </a:endParaRPr>
          </a:p>
        </p:txBody>
      </p:sp>
      <p:sp>
        <p:nvSpPr>
          <p:cNvPr id="51" name="文字方塊 50"/>
          <p:cNvSpPr txBox="1"/>
          <p:nvPr/>
        </p:nvSpPr>
        <p:spPr>
          <a:xfrm>
            <a:off x="6126163" y="1470026"/>
            <a:ext cx="18669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ea typeface="新細明體" pitchFamily="18" charset="-120"/>
              </a:rPr>
              <a:t>Big Data </a:t>
            </a:r>
            <a:br>
              <a:rPr lang="en-US" altLang="zh-TW" b="1" dirty="0">
                <a:ea typeface="新細明體" pitchFamily="18" charset="-120"/>
              </a:rPr>
            </a:br>
            <a:r>
              <a:rPr lang="en-US" altLang="zh-TW" b="1" dirty="0">
                <a:ea typeface="新細明體" pitchFamily="18" charset="-120"/>
              </a:rPr>
              <a:t>Platforms &amp; Tools</a:t>
            </a:r>
            <a:endParaRPr lang="zh-TW" altLang="en-US" b="1" dirty="0">
              <a:ea typeface="新細明體" pitchFamily="18" charset="-120"/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8910638" y="1281114"/>
            <a:ext cx="1363662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ea typeface="新細明體" pitchFamily="18" charset="-120"/>
              </a:rPr>
              <a:t>Big Data </a:t>
            </a:r>
            <a:br>
              <a:rPr lang="en-US" altLang="zh-TW" b="1" dirty="0">
                <a:ea typeface="新細明體" pitchFamily="18" charset="-120"/>
              </a:rPr>
            </a:br>
            <a:r>
              <a:rPr lang="en-US" altLang="zh-TW" b="1" dirty="0">
                <a:ea typeface="新細明體" pitchFamily="18" charset="-120"/>
              </a:rPr>
              <a:t>Analytics </a:t>
            </a:r>
            <a:br>
              <a:rPr lang="en-US" altLang="zh-TW" b="1" dirty="0">
                <a:ea typeface="新細明體" pitchFamily="18" charset="-120"/>
              </a:rPr>
            </a:br>
            <a:r>
              <a:rPr lang="en-US" altLang="zh-TW" b="1" dirty="0">
                <a:ea typeface="新細明體" pitchFamily="18" charset="-120"/>
              </a:rPr>
              <a:t>Applications</a:t>
            </a:r>
            <a:endParaRPr lang="zh-TW" altLang="en-US" b="1" dirty="0">
              <a:ea typeface="新細明體" pitchFamily="18" charset="-120"/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7751763" y="2852738"/>
            <a:ext cx="110490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ea typeface="新細明體" pitchFamily="18" charset="-120"/>
              </a:rPr>
              <a:t>Big Data </a:t>
            </a:r>
            <a:br>
              <a:rPr lang="en-US" altLang="zh-TW" b="1" dirty="0">
                <a:ea typeface="新細明體" pitchFamily="18" charset="-120"/>
              </a:rPr>
            </a:br>
            <a:r>
              <a:rPr lang="en-US" altLang="zh-TW" b="1" dirty="0">
                <a:ea typeface="新細明體" pitchFamily="18" charset="-120"/>
              </a:rPr>
              <a:t>Analytics </a:t>
            </a:r>
            <a:endParaRPr lang="zh-TW" altLang="en-US" b="1" dirty="0">
              <a:ea typeface="新細明體" pitchFamily="18" charset="-120"/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5083176" y="2852738"/>
            <a:ext cx="14446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ea typeface="新細明體" pitchFamily="18" charset="-120"/>
              </a:rPr>
              <a:t>Transformed </a:t>
            </a:r>
            <a:br>
              <a:rPr lang="en-US" altLang="zh-TW" b="1" dirty="0">
                <a:ea typeface="新細明體" pitchFamily="18" charset="-120"/>
              </a:rPr>
            </a:br>
            <a:r>
              <a:rPr lang="en-US" altLang="zh-TW" b="1" dirty="0">
                <a:ea typeface="新細明體" pitchFamily="18" charset="-120"/>
              </a:rPr>
              <a:t>Data</a:t>
            </a:r>
            <a:endParaRPr lang="zh-TW" altLang="en-US" b="1" dirty="0">
              <a:ea typeface="新細明體" pitchFamily="18" charset="-120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3248026" y="2944813"/>
            <a:ext cx="6508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b="1" dirty="0">
                <a:ea typeface="新細明體" pitchFamily="18" charset="-120"/>
              </a:rPr>
              <a:t>Raw </a:t>
            </a:r>
            <a:br>
              <a:rPr lang="en-US" altLang="zh-TW" b="1" dirty="0">
                <a:ea typeface="新細明體" pitchFamily="18" charset="-120"/>
              </a:rPr>
            </a:br>
            <a:r>
              <a:rPr lang="en-US" altLang="zh-TW" b="1" dirty="0">
                <a:ea typeface="新細明體" pitchFamily="18" charset="-120"/>
              </a:rPr>
              <a:t>Data</a:t>
            </a:r>
            <a:endParaRPr lang="zh-TW" altLang="en-US" b="1" dirty="0">
              <a:ea typeface="新細明體" pitchFamily="18" charset="-120"/>
            </a:endParaRPr>
          </a:p>
        </p:txBody>
      </p:sp>
      <p:cxnSp>
        <p:nvCxnSpPr>
          <p:cNvPr id="19484" name="Straight Arrow Connector 32"/>
          <p:cNvCxnSpPr>
            <a:cxnSpLocks noChangeShapeType="1"/>
            <a:stCxn id="13" idx="2"/>
            <a:endCxn id="14" idx="0"/>
          </p:cNvCxnSpPr>
          <p:nvPr/>
        </p:nvCxnSpPr>
        <p:spPr bwMode="auto">
          <a:xfrm>
            <a:off x="4556125" y="2894014"/>
            <a:ext cx="0" cy="3190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5" name="Straight Arrow Connector 32"/>
          <p:cNvCxnSpPr>
            <a:cxnSpLocks noChangeShapeType="1"/>
            <a:stCxn id="14" idx="2"/>
            <a:endCxn id="15" idx="0"/>
          </p:cNvCxnSpPr>
          <p:nvPr/>
        </p:nvCxnSpPr>
        <p:spPr bwMode="auto">
          <a:xfrm>
            <a:off x="4556125" y="4102100"/>
            <a:ext cx="0" cy="190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86" name="Straight Arrow Connector 32"/>
          <p:cNvCxnSpPr>
            <a:cxnSpLocks noChangeShapeType="1"/>
            <a:stCxn id="15" idx="2"/>
            <a:endCxn id="16" idx="0"/>
          </p:cNvCxnSpPr>
          <p:nvPr/>
        </p:nvCxnSpPr>
        <p:spPr bwMode="auto">
          <a:xfrm>
            <a:off x="4556125" y="5183189"/>
            <a:ext cx="0" cy="179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28084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>
          <a:xfrm>
            <a:off x="1981200" y="115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Data Science </a:t>
            </a: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and </a:t>
            </a:r>
            <a:b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</a:b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Business Intelligence</a:t>
            </a:r>
            <a:endParaRPr lang="zh-TW" altLang="en-US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2662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62CD534-C34A-BC45-ACD1-E18C60C10BA5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1341439"/>
            <a:ext cx="6915150" cy="52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279650" y="6597650"/>
            <a:ext cx="7488238" cy="230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9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新細明體" pitchFamily="18" charset="-120"/>
              </a:rPr>
              <a:t>Source: EMC Education Services, Data Science and Big Data Analytics: Discovering, Analyzing, Visualizing and Presenting Data, Wiley, 2015</a:t>
            </a:r>
          </a:p>
        </p:txBody>
      </p:sp>
      <p:sp>
        <p:nvSpPr>
          <p:cNvPr id="8" name="圓角矩形 30"/>
          <p:cNvSpPr/>
          <p:nvPr/>
        </p:nvSpPr>
        <p:spPr>
          <a:xfrm>
            <a:off x="6312025" y="1556226"/>
            <a:ext cx="3097089" cy="1512734"/>
          </a:xfrm>
          <a:prstGeom prst="roundRect">
            <a:avLst>
              <a:gd name="adj" fmla="val 12834"/>
            </a:avLst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altLang="zh-TW" sz="7200" b="1" dirty="0">
              <a:solidFill>
                <a:srgbClr val="FF0000"/>
              </a:solidFill>
            </a:endParaRPr>
          </a:p>
        </p:txBody>
      </p:sp>
      <p:sp>
        <p:nvSpPr>
          <p:cNvPr id="9" name="圓角矩形 30"/>
          <p:cNvSpPr/>
          <p:nvPr/>
        </p:nvSpPr>
        <p:spPr>
          <a:xfrm>
            <a:off x="4583832" y="2924944"/>
            <a:ext cx="1224136" cy="864096"/>
          </a:xfrm>
          <a:prstGeom prst="roundRect">
            <a:avLst>
              <a:gd name="adj" fmla="val 26874"/>
            </a:avLst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altLang="zh-TW" sz="7200" b="1" dirty="0">
              <a:solidFill>
                <a:srgbClr val="FF0000"/>
              </a:solidFill>
            </a:endParaRPr>
          </a:p>
        </p:txBody>
      </p:sp>
      <p:sp>
        <p:nvSpPr>
          <p:cNvPr id="10" name="圓角矩形 30"/>
          <p:cNvSpPr/>
          <p:nvPr/>
        </p:nvSpPr>
        <p:spPr>
          <a:xfrm>
            <a:off x="2317142" y="1556227"/>
            <a:ext cx="1258578" cy="4681085"/>
          </a:xfrm>
          <a:prstGeom prst="roundRect">
            <a:avLst>
              <a:gd name="adj" fmla="val 26874"/>
            </a:avLst>
          </a:prstGeom>
          <a:noFill/>
          <a:ln w="3810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altLang="zh-TW" sz="7200" b="1" dirty="0">
              <a:solidFill>
                <a:srgbClr val="FF0000"/>
              </a:solidFill>
            </a:endParaRPr>
          </a:p>
        </p:txBody>
      </p:sp>
      <p:sp>
        <p:nvSpPr>
          <p:cNvPr id="11" name="圓角矩形 30"/>
          <p:cNvSpPr/>
          <p:nvPr/>
        </p:nvSpPr>
        <p:spPr>
          <a:xfrm>
            <a:off x="3752541" y="6237311"/>
            <a:ext cx="5367796" cy="357164"/>
          </a:xfrm>
          <a:prstGeom prst="roundRect">
            <a:avLst>
              <a:gd name="adj" fmla="val 26874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altLang="zh-TW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7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>
          <a:xfrm>
            <a:off x="1981200" y="115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Data Science </a:t>
            </a: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and </a:t>
            </a:r>
            <a:b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</a:b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Business Intelligence</a:t>
            </a:r>
            <a:endParaRPr lang="zh-TW" altLang="en-US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2662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62CD534-C34A-BC45-ACD1-E18C60C10BA5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1341439"/>
            <a:ext cx="6915150" cy="52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279650" y="6597650"/>
            <a:ext cx="7488238" cy="230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9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新細明體" pitchFamily="18" charset="-120"/>
              </a:rPr>
              <a:t>Source: EMC Education Services, Data Science and Big Data Analytics: Discovering, Analyzing, Visualizing and Presenting Data, Wiley, 2015</a:t>
            </a:r>
          </a:p>
        </p:txBody>
      </p:sp>
      <p:sp>
        <p:nvSpPr>
          <p:cNvPr id="7" name="圓角矩形 30"/>
          <p:cNvSpPr/>
          <p:nvPr/>
        </p:nvSpPr>
        <p:spPr>
          <a:xfrm>
            <a:off x="1873639" y="3068961"/>
            <a:ext cx="8542842" cy="3119715"/>
          </a:xfrm>
          <a:prstGeom prst="roundRect">
            <a:avLst>
              <a:gd name="adj" fmla="val 4665"/>
            </a:avLst>
          </a:prstGeom>
          <a:solidFill>
            <a:srgbClr val="FFC0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6600" b="1" dirty="0">
                <a:solidFill>
                  <a:srgbClr val="C00000"/>
                </a:solidFill>
              </a:rPr>
              <a:t>Predictive Analytics </a:t>
            </a:r>
            <a:br>
              <a:rPr lang="en-US" altLang="zh-TW" sz="6600" b="1" dirty="0">
                <a:solidFill>
                  <a:srgbClr val="C00000"/>
                </a:solidFill>
              </a:rPr>
            </a:br>
            <a:r>
              <a:rPr lang="en-US" altLang="zh-TW" sz="6600" b="1" dirty="0">
                <a:solidFill>
                  <a:srgbClr val="C00000"/>
                </a:solidFill>
              </a:rPr>
              <a:t>and Data Mining </a:t>
            </a:r>
          </a:p>
          <a:p>
            <a:pPr algn="ctr">
              <a:defRPr/>
            </a:pPr>
            <a:r>
              <a:rPr lang="en-US" altLang="zh-TW" sz="6600" b="1" dirty="0">
                <a:solidFill>
                  <a:srgbClr val="FF0000"/>
                </a:solidFill>
              </a:rPr>
              <a:t>(Data Science)</a:t>
            </a:r>
          </a:p>
        </p:txBody>
      </p:sp>
      <p:sp>
        <p:nvSpPr>
          <p:cNvPr id="8" name="圓角矩形 30"/>
          <p:cNvSpPr/>
          <p:nvPr/>
        </p:nvSpPr>
        <p:spPr>
          <a:xfrm>
            <a:off x="6312025" y="1556226"/>
            <a:ext cx="3097089" cy="1512734"/>
          </a:xfrm>
          <a:prstGeom prst="roundRect">
            <a:avLst>
              <a:gd name="adj" fmla="val 12834"/>
            </a:avLst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altLang="zh-TW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191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>
          <a:xfrm>
            <a:off x="1981200" y="115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>
                <a:solidFill>
                  <a:srgbClr val="FF0000"/>
                </a:solidFill>
                <a:latin typeface="Calibri" charset="0"/>
                <a:ea typeface="標楷體" charset="-120"/>
              </a:rPr>
              <a:t>Data Science </a:t>
            </a: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and </a:t>
            </a:r>
            <a:b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</a:br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Business Intelligence</a:t>
            </a:r>
            <a:endParaRPr lang="zh-TW" altLang="en-US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2662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62CD534-C34A-BC45-ACD1-E18C60C10BA5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79650" y="6597650"/>
            <a:ext cx="7488238" cy="230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9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新細明體" pitchFamily="18" charset="-120"/>
              </a:rPr>
              <a:t>Source: EMC Education Services, Data Science and Big Data Analytics: Discovering, Analyzing, Visualizing and Presenting Data, Wiley, 2015</a:t>
            </a:r>
          </a:p>
        </p:txBody>
      </p:sp>
      <p:sp>
        <p:nvSpPr>
          <p:cNvPr id="7" name="圓角矩形 30"/>
          <p:cNvSpPr/>
          <p:nvPr/>
        </p:nvSpPr>
        <p:spPr>
          <a:xfrm>
            <a:off x="1844720" y="43880"/>
            <a:ext cx="8553535" cy="1914731"/>
          </a:xfrm>
          <a:prstGeom prst="roundRect">
            <a:avLst>
              <a:gd name="adj" fmla="val 4665"/>
            </a:avLst>
          </a:prstGeom>
          <a:solidFill>
            <a:srgbClr val="FFC0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4400" b="1" dirty="0">
                <a:solidFill>
                  <a:srgbClr val="C00000"/>
                </a:solidFill>
              </a:rPr>
              <a:t>Predictive Analytics </a:t>
            </a:r>
            <a:br>
              <a:rPr lang="en-US" altLang="zh-TW" sz="4400" b="1" dirty="0">
                <a:solidFill>
                  <a:srgbClr val="C00000"/>
                </a:solidFill>
              </a:rPr>
            </a:br>
            <a:r>
              <a:rPr lang="en-US" altLang="zh-TW" sz="4400" b="1" dirty="0">
                <a:solidFill>
                  <a:srgbClr val="C00000"/>
                </a:solidFill>
              </a:rPr>
              <a:t>and Data Mining </a:t>
            </a:r>
          </a:p>
          <a:p>
            <a:pPr algn="ctr">
              <a:defRPr/>
            </a:pPr>
            <a:r>
              <a:rPr lang="en-US" altLang="zh-TW" sz="4400" b="1" dirty="0">
                <a:solidFill>
                  <a:srgbClr val="FF0000"/>
                </a:solidFill>
              </a:rPr>
              <a:t>(Data Science)</a:t>
            </a:r>
          </a:p>
        </p:txBody>
      </p:sp>
      <p:sp>
        <p:nvSpPr>
          <p:cNvPr id="8" name="圓角矩形 8"/>
          <p:cNvSpPr/>
          <p:nvPr/>
        </p:nvSpPr>
        <p:spPr>
          <a:xfrm>
            <a:off x="1844720" y="4124245"/>
            <a:ext cx="8553535" cy="2241729"/>
          </a:xfrm>
          <a:prstGeom prst="roundRect">
            <a:avLst>
              <a:gd name="adj" fmla="val 5595"/>
            </a:avLst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2800" dirty="0">
                <a:solidFill>
                  <a:schemeClr val="tx1"/>
                </a:solidFill>
              </a:rPr>
              <a:t>What if</a:t>
            </a:r>
            <a:r>
              <a:rPr lang="mr-IN" altLang="zh-TW" sz="2800" dirty="0">
                <a:solidFill>
                  <a:schemeClr val="tx1"/>
                </a:solidFill>
              </a:rPr>
              <a:t>…</a:t>
            </a:r>
            <a:r>
              <a:rPr lang="en-US" altLang="zh-TW" sz="2800" dirty="0">
                <a:solidFill>
                  <a:schemeClr val="tx1"/>
                </a:solidFill>
              </a:rPr>
              <a:t>?</a:t>
            </a:r>
          </a:p>
          <a:p>
            <a:pPr algn="ctr">
              <a:defRPr/>
            </a:pPr>
            <a:r>
              <a:rPr lang="en-US" altLang="zh-TW" sz="2800" dirty="0">
                <a:solidFill>
                  <a:schemeClr val="tx1"/>
                </a:solidFill>
              </a:rPr>
              <a:t>What’s the optimal scenario for our business?</a:t>
            </a:r>
          </a:p>
          <a:p>
            <a:pPr algn="ctr">
              <a:defRPr/>
            </a:pPr>
            <a:r>
              <a:rPr lang="en-US" altLang="zh-TW" sz="2800" dirty="0">
                <a:solidFill>
                  <a:schemeClr val="tx1"/>
                </a:solidFill>
              </a:rPr>
              <a:t>What will happen next?</a:t>
            </a:r>
          </a:p>
          <a:p>
            <a:pPr algn="ctr">
              <a:defRPr/>
            </a:pPr>
            <a:r>
              <a:rPr lang="en-US" altLang="zh-TW" sz="2800" dirty="0">
                <a:solidFill>
                  <a:schemeClr val="tx1"/>
                </a:solidFill>
              </a:rPr>
              <a:t>What if these trends </a:t>
            </a:r>
            <a:r>
              <a:rPr lang="en-US" altLang="zh-TW" sz="2800" dirty="0" err="1">
                <a:solidFill>
                  <a:schemeClr val="tx1"/>
                </a:solidFill>
              </a:rPr>
              <a:t>countinue</a:t>
            </a:r>
            <a:r>
              <a:rPr lang="en-US" altLang="zh-TW" sz="2800" dirty="0">
                <a:solidFill>
                  <a:schemeClr val="tx1"/>
                </a:solidFill>
              </a:rPr>
              <a:t>?</a:t>
            </a:r>
          </a:p>
          <a:p>
            <a:pPr algn="ctr">
              <a:defRPr/>
            </a:pPr>
            <a:r>
              <a:rPr lang="en-US" altLang="zh-TW" sz="2800" dirty="0">
                <a:solidFill>
                  <a:schemeClr val="tx1"/>
                </a:solidFill>
              </a:rPr>
              <a:t>Why is this happening?</a:t>
            </a:r>
          </a:p>
        </p:txBody>
      </p:sp>
      <p:sp>
        <p:nvSpPr>
          <p:cNvPr id="10" name="圓角矩形 12"/>
          <p:cNvSpPr/>
          <p:nvPr/>
        </p:nvSpPr>
        <p:spPr>
          <a:xfrm>
            <a:off x="1844720" y="3161618"/>
            <a:ext cx="8553535" cy="808736"/>
          </a:xfrm>
          <a:prstGeom prst="roundRect">
            <a:avLst>
              <a:gd name="adj" fmla="val 14714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2400" dirty="0">
                <a:solidFill>
                  <a:schemeClr val="tx1"/>
                </a:solidFill>
              </a:rPr>
              <a:t>Optimization, predictive modeling, forecasting statistical analysis</a:t>
            </a:r>
          </a:p>
        </p:txBody>
      </p:sp>
      <p:sp>
        <p:nvSpPr>
          <p:cNvPr id="11" name="圓角矩形 16"/>
          <p:cNvSpPr/>
          <p:nvPr/>
        </p:nvSpPr>
        <p:spPr>
          <a:xfrm>
            <a:off x="1844720" y="2132856"/>
            <a:ext cx="8553534" cy="874872"/>
          </a:xfrm>
          <a:prstGeom prst="roundRect">
            <a:avLst>
              <a:gd name="adj" fmla="val 15445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2400" dirty="0">
                <a:solidFill>
                  <a:schemeClr val="tx1"/>
                </a:solidFill>
              </a:rPr>
              <a:t>Structured/unstructured data, many types of sources, </a:t>
            </a:r>
            <a:br>
              <a:rPr lang="en-US" altLang="zh-TW" sz="2400" dirty="0">
                <a:solidFill>
                  <a:schemeClr val="tx1"/>
                </a:solidFill>
              </a:rPr>
            </a:br>
            <a:r>
              <a:rPr lang="en-US" altLang="zh-TW" sz="2400" dirty="0">
                <a:solidFill>
                  <a:schemeClr val="tx1"/>
                </a:solidFill>
              </a:rPr>
              <a:t>very large datasets</a:t>
            </a:r>
          </a:p>
        </p:txBody>
      </p:sp>
    </p:spTree>
    <p:extLst>
      <p:ext uri="{BB962C8B-B14F-4D97-AF65-F5344CB8AC3E}">
        <p14:creationId xmlns:p14="http://schemas.microsoft.com/office/powerpoint/2010/main" val="4275953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標題 1">
            <a:extLst>
              <a:ext uri="{FF2B5EF4-FFF2-40B4-BE49-F238E27FC236}">
                <a16:creationId xmlns:a16="http://schemas.microsoft.com/office/drawing/2014/main" id="{10DF0151-DD89-E44A-91A9-B9482C5D0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922337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Profile of a Data Scientist</a:t>
            </a:r>
            <a:endParaRPr lang="zh-TW" altLang="en-US">
              <a:solidFill>
                <a:schemeClr val="accent1"/>
              </a:solidFill>
              <a:ea typeface="標楷體" panose="03000509000000000000" pitchFamily="49" charset="-120"/>
              <a:cs typeface="標楷體" panose="03000509000000000000" pitchFamily="49" charset="-120"/>
            </a:endParaRPr>
          </a:p>
        </p:txBody>
      </p:sp>
      <p:sp>
        <p:nvSpPr>
          <p:cNvPr id="49155" name="內容版面配置區 2">
            <a:extLst>
              <a:ext uri="{FF2B5EF4-FFF2-40B4-BE49-F238E27FC236}">
                <a16:creationId xmlns:a16="http://schemas.microsoft.com/office/drawing/2014/main" id="{098F44BE-EE70-D042-AB28-5F62ABB39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41438"/>
            <a:ext cx="8229600" cy="5040312"/>
          </a:xfrm>
        </p:spPr>
        <p:txBody>
          <a:bodyPr>
            <a:normAutofit/>
          </a:bodyPr>
          <a:lstStyle/>
          <a:p>
            <a:r>
              <a:rPr lang="en-US" altLang="zh-TW" b="1">
                <a:solidFill>
                  <a:srgbClr val="0070C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Quantitative </a:t>
            </a:r>
          </a:p>
          <a:p>
            <a:pPr lvl="1"/>
            <a:r>
              <a:rPr lang="en-US" altLang="zh-TW" sz="3200">
                <a:ea typeface="標楷體" panose="03000509000000000000" pitchFamily="49" charset="-120"/>
                <a:cs typeface="標楷體" panose="03000509000000000000" pitchFamily="49" charset="-120"/>
              </a:rPr>
              <a:t>mathematics or statistics</a:t>
            </a:r>
          </a:p>
          <a:p>
            <a:r>
              <a:rPr lang="en-US" altLang="zh-TW" b="1">
                <a:solidFill>
                  <a:srgbClr val="0070C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Technical </a:t>
            </a:r>
          </a:p>
          <a:p>
            <a:pPr lvl="1"/>
            <a:r>
              <a:rPr lang="en-US" altLang="zh-TW" sz="3200">
                <a:ea typeface="標楷體" panose="03000509000000000000" pitchFamily="49" charset="-120"/>
                <a:cs typeface="標楷體" panose="03000509000000000000" pitchFamily="49" charset="-120"/>
              </a:rPr>
              <a:t>software engineering, </a:t>
            </a:r>
            <a:br>
              <a:rPr lang="en-US" altLang="zh-TW" sz="3200">
                <a:ea typeface="標楷體" panose="03000509000000000000" pitchFamily="49" charset="-120"/>
                <a:cs typeface="標楷體" panose="03000509000000000000" pitchFamily="49" charset="-120"/>
              </a:rPr>
            </a:br>
            <a:r>
              <a:rPr lang="en-US" altLang="zh-TW" sz="3200">
                <a:ea typeface="標楷體" panose="03000509000000000000" pitchFamily="49" charset="-120"/>
                <a:cs typeface="標楷體" panose="03000509000000000000" pitchFamily="49" charset="-120"/>
              </a:rPr>
              <a:t>machine learning, </a:t>
            </a:r>
            <a:br>
              <a:rPr lang="en-US" altLang="zh-TW" sz="3200">
                <a:ea typeface="標楷體" panose="03000509000000000000" pitchFamily="49" charset="-120"/>
                <a:cs typeface="標楷體" panose="03000509000000000000" pitchFamily="49" charset="-120"/>
              </a:rPr>
            </a:br>
            <a:r>
              <a:rPr lang="en-US" altLang="zh-TW" sz="3200">
                <a:ea typeface="標楷體" panose="03000509000000000000" pitchFamily="49" charset="-120"/>
                <a:cs typeface="標楷體" panose="03000509000000000000" pitchFamily="49" charset="-120"/>
              </a:rPr>
              <a:t>and programming skills</a:t>
            </a:r>
          </a:p>
          <a:p>
            <a:r>
              <a:rPr lang="en-US" altLang="zh-TW" b="1">
                <a:solidFill>
                  <a:srgbClr val="C0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Skeptical mind-set </a:t>
            </a:r>
            <a:r>
              <a:rPr lang="en-US" altLang="zh-TW">
                <a:ea typeface="標楷體" panose="03000509000000000000" pitchFamily="49" charset="-120"/>
                <a:cs typeface="標楷體" panose="03000509000000000000" pitchFamily="49" charset="-120"/>
              </a:rPr>
              <a:t>and </a:t>
            </a:r>
            <a:r>
              <a:rPr lang="en-US" altLang="zh-TW" b="1">
                <a:solidFill>
                  <a:srgbClr val="C0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critical thinking</a:t>
            </a:r>
          </a:p>
          <a:p>
            <a:r>
              <a:rPr lang="en-US" altLang="zh-TW" b="1">
                <a:solidFill>
                  <a:srgbClr val="C0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Curious</a:t>
            </a:r>
            <a:r>
              <a:rPr lang="en-US" altLang="zh-TW">
                <a:ea typeface="標楷體" panose="03000509000000000000" pitchFamily="49" charset="-120"/>
                <a:cs typeface="標楷體" panose="03000509000000000000" pitchFamily="49" charset="-120"/>
              </a:rPr>
              <a:t> and </a:t>
            </a:r>
            <a:r>
              <a:rPr lang="en-US" altLang="zh-TW" b="1">
                <a:solidFill>
                  <a:srgbClr val="C0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creative</a:t>
            </a:r>
          </a:p>
          <a:p>
            <a:r>
              <a:rPr lang="en-US" altLang="zh-TW" b="1">
                <a:solidFill>
                  <a:srgbClr val="C0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Communicative</a:t>
            </a:r>
            <a:r>
              <a:rPr lang="en-US" altLang="zh-TW">
                <a:ea typeface="標楷體" panose="03000509000000000000" pitchFamily="49" charset="-120"/>
                <a:cs typeface="標楷體" panose="03000509000000000000" pitchFamily="49" charset="-120"/>
              </a:rPr>
              <a:t> and </a:t>
            </a:r>
            <a:r>
              <a:rPr lang="en-US" altLang="zh-TW" b="1">
                <a:solidFill>
                  <a:srgbClr val="C00000"/>
                </a:solidFill>
                <a:ea typeface="標楷體" panose="03000509000000000000" pitchFamily="49" charset="-120"/>
                <a:cs typeface="標楷體" panose="03000509000000000000" pitchFamily="49" charset="-120"/>
              </a:rPr>
              <a:t>collaborative</a:t>
            </a:r>
            <a:endParaRPr lang="zh-TW" altLang="en-US" b="1">
              <a:solidFill>
                <a:srgbClr val="C00000"/>
              </a:solidFill>
              <a:ea typeface="標楷體" panose="03000509000000000000" pitchFamily="49" charset="-120"/>
              <a:cs typeface="標楷體" panose="03000509000000000000" pitchFamily="49" charset="-120"/>
            </a:endParaRPr>
          </a:p>
        </p:txBody>
      </p:sp>
      <p:sp>
        <p:nvSpPr>
          <p:cNvPr id="49156" name="投影片編號版面配置區 3">
            <a:extLst>
              <a:ext uri="{FF2B5EF4-FFF2-40B4-BE49-F238E27FC236}">
                <a16:creationId xmlns:a16="http://schemas.microsoft.com/office/drawing/2014/main" id="{8D10D4AE-2FA2-BF42-A9D4-65E92FEBF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1B7E8F2-B2DE-BA43-9D6B-8469643F7FD2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1DB5B25-28E4-2747-BE0E-783EB253E205}"/>
              </a:ext>
            </a:extLst>
          </p:cNvPr>
          <p:cNvSpPr/>
          <p:nvPr/>
        </p:nvSpPr>
        <p:spPr>
          <a:xfrm>
            <a:off x="2279650" y="6597650"/>
            <a:ext cx="7488238" cy="230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900" dirty="0">
                <a:solidFill>
                  <a:schemeClr val="bg1">
                    <a:lumMod val="75000"/>
                  </a:schemeClr>
                </a:solidFill>
              </a:rPr>
              <a:t>Source: EMC Education Services, Data Science and Big Data Analytics: Discovering, Analyzing, Visualizing and Presenting Data, Wiley, 2015</a:t>
            </a:r>
          </a:p>
        </p:txBody>
      </p:sp>
    </p:spTree>
    <p:extLst>
      <p:ext uri="{BB962C8B-B14F-4D97-AF65-F5344CB8AC3E}">
        <p14:creationId xmlns:p14="http://schemas.microsoft.com/office/powerpoint/2010/main" val="1697219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C33A4677-6A3D-E74E-A659-8072DAF1DEE9}" type="slidenum">
              <a:rPr kumimoji="0" lang="zh-TW" altLang="en-US">
                <a:solidFill>
                  <a:srgbClr val="898989"/>
                </a:solidFill>
                <a:latin typeface="Calibri" charset="0"/>
              </a:rPr>
              <a:pPr eaLnBrk="1" hangingPunct="1"/>
              <a:t>26</a:t>
            </a:fld>
            <a:endParaRPr kumimoji="0" lang="zh-TW" altLang="en-US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" name="橢圓 5"/>
          <p:cNvSpPr>
            <a:spLocks noChangeArrowheads="1"/>
          </p:cNvSpPr>
          <p:nvPr/>
        </p:nvSpPr>
        <p:spPr bwMode="auto">
          <a:xfrm>
            <a:off x="6888163" y="2057401"/>
            <a:ext cx="1655762" cy="1647825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zh-TW" sz="2400" b="1" dirty="0">
                <a:solidFill>
                  <a:srgbClr val="C00000"/>
                </a:solidFill>
              </a:rPr>
              <a:t>Curious </a:t>
            </a:r>
            <a:br>
              <a:rPr lang="en-US" altLang="zh-TW" sz="2400" b="1" dirty="0">
                <a:solidFill>
                  <a:srgbClr val="C00000"/>
                </a:solidFill>
              </a:rPr>
            </a:br>
            <a:r>
              <a:rPr lang="en-US" altLang="zh-TW" sz="2400" b="1" dirty="0">
                <a:solidFill>
                  <a:srgbClr val="C00000"/>
                </a:solidFill>
              </a:rPr>
              <a:t>and </a:t>
            </a:r>
            <a:br>
              <a:rPr lang="en-US" altLang="zh-TW" sz="2400" b="1" dirty="0">
                <a:solidFill>
                  <a:srgbClr val="C00000"/>
                </a:solidFill>
              </a:rPr>
            </a:br>
            <a:r>
              <a:rPr lang="en-US" altLang="zh-TW" sz="2400" b="1" dirty="0">
                <a:solidFill>
                  <a:srgbClr val="C00000"/>
                </a:solidFill>
              </a:rPr>
              <a:t>Creative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橢圓 6"/>
          <p:cNvSpPr>
            <a:spLocks noChangeArrowheads="1"/>
          </p:cNvSpPr>
          <p:nvPr/>
        </p:nvSpPr>
        <p:spPr bwMode="auto">
          <a:xfrm>
            <a:off x="6240463" y="4641851"/>
            <a:ext cx="1655762" cy="1647825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zh-TW" b="1" dirty="0">
                <a:solidFill>
                  <a:srgbClr val="C00000"/>
                </a:solidFill>
              </a:rPr>
              <a:t>Communicative </a:t>
            </a:r>
            <a:br>
              <a:rPr lang="en-US" altLang="zh-TW" b="1" dirty="0">
                <a:solidFill>
                  <a:srgbClr val="C00000"/>
                </a:solidFill>
              </a:rPr>
            </a:br>
            <a:r>
              <a:rPr lang="en-US" altLang="zh-TW" b="1" dirty="0">
                <a:solidFill>
                  <a:srgbClr val="C00000"/>
                </a:solidFill>
              </a:rPr>
              <a:t>and </a:t>
            </a:r>
            <a:br>
              <a:rPr lang="en-US" altLang="zh-TW" b="1" dirty="0">
                <a:solidFill>
                  <a:srgbClr val="C00000"/>
                </a:solidFill>
              </a:rPr>
            </a:br>
            <a:r>
              <a:rPr lang="en-US" altLang="zh-TW" b="1" dirty="0">
                <a:solidFill>
                  <a:srgbClr val="C00000"/>
                </a:solidFill>
              </a:rPr>
              <a:t>Collaborative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8" name="橢圓 7"/>
          <p:cNvSpPr>
            <a:spLocks noChangeArrowheads="1"/>
          </p:cNvSpPr>
          <p:nvPr/>
        </p:nvSpPr>
        <p:spPr bwMode="auto">
          <a:xfrm>
            <a:off x="3575050" y="4652964"/>
            <a:ext cx="1657350" cy="1647825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zh-TW" sz="2400" b="1" dirty="0">
                <a:solidFill>
                  <a:srgbClr val="C00000"/>
                </a:solidFill>
              </a:rPr>
              <a:t>Skeptical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  <p:sp>
        <p:nvSpPr>
          <p:cNvPr id="9" name="橢圓 8"/>
          <p:cNvSpPr>
            <a:spLocks noChangeArrowheads="1"/>
          </p:cNvSpPr>
          <p:nvPr/>
        </p:nvSpPr>
        <p:spPr bwMode="auto">
          <a:xfrm>
            <a:off x="2855913" y="2057401"/>
            <a:ext cx="1655762" cy="1647825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zh-TW" sz="2400" b="1" dirty="0">
                <a:solidFill>
                  <a:schemeClr val="tx2"/>
                </a:solidFill>
              </a:rPr>
              <a:t>Technical</a:t>
            </a:r>
            <a:endParaRPr lang="zh-TW" altLang="en-US" sz="2400" b="1" dirty="0">
              <a:solidFill>
                <a:schemeClr val="tx2"/>
              </a:solidFill>
            </a:endParaRPr>
          </a:p>
        </p:txBody>
      </p:sp>
      <p:sp>
        <p:nvSpPr>
          <p:cNvPr id="10" name="橢圓 9"/>
          <p:cNvSpPr>
            <a:spLocks noChangeArrowheads="1"/>
          </p:cNvSpPr>
          <p:nvPr/>
        </p:nvSpPr>
        <p:spPr bwMode="auto">
          <a:xfrm>
            <a:off x="4929188" y="981076"/>
            <a:ext cx="1655762" cy="1647825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zh-TW" sz="2000" b="1" dirty="0">
                <a:solidFill>
                  <a:schemeClr val="tx2"/>
                </a:solidFill>
              </a:rPr>
              <a:t>Quantitative</a:t>
            </a:r>
            <a:endParaRPr lang="zh-TW" altLang="en-US" sz="2000" b="1" dirty="0">
              <a:solidFill>
                <a:schemeClr val="tx2"/>
              </a:solidFill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4856163" y="3016250"/>
            <a:ext cx="1803400" cy="1625600"/>
          </a:xfrm>
          <a:prstGeom prst="roundRect">
            <a:avLst>
              <a:gd name="adj" fmla="val 33977"/>
            </a:avLst>
          </a:prstGeom>
          <a:solidFill>
            <a:srgbClr val="FFC0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3200" b="1" dirty="0">
                <a:solidFill>
                  <a:srgbClr val="FF0000"/>
                </a:solidFill>
              </a:rPr>
              <a:t>Data Scientist</a:t>
            </a:r>
          </a:p>
        </p:txBody>
      </p:sp>
      <p:cxnSp>
        <p:nvCxnSpPr>
          <p:cNvPr id="12" name="直線接點 11"/>
          <p:cNvCxnSpPr>
            <a:stCxn id="6" idx="3"/>
            <a:endCxn id="11" idx="3"/>
          </p:cNvCxnSpPr>
          <p:nvPr/>
        </p:nvCxnSpPr>
        <p:spPr>
          <a:xfrm flipH="1">
            <a:off x="6659564" y="3463926"/>
            <a:ext cx="471487" cy="365125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>
            <a:stCxn id="7" idx="1"/>
          </p:cNvCxnSpPr>
          <p:nvPr/>
        </p:nvCxnSpPr>
        <p:spPr>
          <a:xfrm flipH="1" flipV="1">
            <a:off x="6240464" y="4641850"/>
            <a:ext cx="242887" cy="24130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>
            <a:stCxn id="8" idx="7"/>
          </p:cNvCxnSpPr>
          <p:nvPr/>
        </p:nvCxnSpPr>
        <p:spPr>
          <a:xfrm flipV="1">
            <a:off x="4989514" y="4641851"/>
            <a:ext cx="242887" cy="252413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>
            <a:stCxn id="9" idx="5"/>
            <a:endCxn id="11" idx="1"/>
          </p:cNvCxnSpPr>
          <p:nvPr/>
        </p:nvCxnSpPr>
        <p:spPr>
          <a:xfrm>
            <a:off x="4268789" y="3463926"/>
            <a:ext cx="587375" cy="365125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>
            <a:stCxn id="11" idx="0"/>
            <a:endCxn id="10" idx="4"/>
          </p:cNvCxnSpPr>
          <p:nvPr/>
        </p:nvCxnSpPr>
        <p:spPr>
          <a:xfrm flipV="1">
            <a:off x="5757863" y="2628900"/>
            <a:ext cx="0" cy="38735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90" name="標題 1"/>
          <p:cNvSpPr>
            <a:spLocks noGrp="1"/>
          </p:cNvSpPr>
          <p:nvPr>
            <p:ph type="title"/>
          </p:nvPr>
        </p:nvSpPr>
        <p:spPr>
          <a:xfrm>
            <a:off x="1981200" y="71439"/>
            <a:ext cx="8229600" cy="765175"/>
          </a:xfrm>
        </p:spPr>
        <p:txBody>
          <a:bodyPr/>
          <a:lstStyle/>
          <a:p>
            <a:r>
              <a:rPr lang="en-US" altLang="zh-TW">
                <a:solidFill>
                  <a:schemeClr val="accent1"/>
                </a:solidFill>
                <a:latin typeface="Calibri" charset="0"/>
                <a:ea typeface="標楷體" charset="-120"/>
              </a:rPr>
              <a:t>Data Scientist Profile</a:t>
            </a:r>
            <a:endParaRPr lang="zh-TW" altLang="en-US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279650" y="6597650"/>
            <a:ext cx="7488238" cy="230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9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新細明體" pitchFamily="18" charset="-120"/>
              </a:rPr>
              <a:t>Source: EMC Education Services, Data Science and Big Data Analytics: Discovering, Analyzing, Visualizing and Presenting Data, Wiley, 2015</a:t>
            </a:r>
          </a:p>
        </p:txBody>
      </p:sp>
    </p:spTree>
    <p:extLst>
      <p:ext uri="{BB962C8B-B14F-4D97-AF65-F5344CB8AC3E}">
        <p14:creationId xmlns:p14="http://schemas.microsoft.com/office/powerpoint/2010/main" val="3778648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3C9E586-9C4D-2B4A-9A53-C18D1886513C}"/>
              </a:ext>
            </a:extLst>
          </p:cNvPr>
          <p:cNvSpPr/>
          <p:nvPr/>
        </p:nvSpPr>
        <p:spPr>
          <a:xfrm>
            <a:off x="2063552" y="890450"/>
            <a:ext cx="2743200" cy="1773206"/>
          </a:xfrm>
          <a:prstGeom prst="roundRect">
            <a:avLst>
              <a:gd name="adj" fmla="val 12486"/>
            </a:avLst>
          </a:prstGeom>
          <a:solidFill>
            <a:srgbClr val="FFD57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407B6730-C69B-EA43-88D9-BD5A46DB584E}"/>
              </a:ext>
            </a:extLst>
          </p:cNvPr>
          <p:cNvSpPr/>
          <p:nvPr/>
        </p:nvSpPr>
        <p:spPr>
          <a:xfrm>
            <a:off x="7306018" y="908210"/>
            <a:ext cx="2743200" cy="1773206"/>
          </a:xfrm>
          <a:prstGeom prst="roundRect">
            <a:avLst>
              <a:gd name="adj" fmla="val 12486"/>
            </a:avLst>
          </a:prstGeom>
          <a:solidFill>
            <a:srgbClr val="FFD57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0140389-BF07-374B-9CE7-ECA620321BD5}"/>
              </a:ext>
            </a:extLst>
          </p:cNvPr>
          <p:cNvSpPr/>
          <p:nvPr/>
        </p:nvSpPr>
        <p:spPr>
          <a:xfrm>
            <a:off x="7313240" y="4618735"/>
            <a:ext cx="2743200" cy="1773206"/>
          </a:xfrm>
          <a:prstGeom prst="roundRect">
            <a:avLst>
              <a:gd name="adj" fmla="val 12486"/>
            </a:avLst>
          </a:prstGeom>
          <a:solidFill>
            <a:srgbClr val="FFD57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1B707A5-50BE-CE40-A78F-74E12CB620D0}"/>
              </a:ext>
            </a:extLst>
          </p:cNvPr>
          <p:cNvSpPr/>
          <p:nvPr/>
        </p:nvSpPr>
        <p:spPr>
          <a:xfrm>
            <a:off x="2084832" y="4606505"/>
            <a:ext cx="2743200" cy="1773206"/>
          </a:xfrm>
          <a:prstGeom prst="roundRect">
            <a:avLst>
              <a:gd name="adj" fmla="val 12486"/>
            </a:avLst>
          </a:prstGeom>
          <a:solidFill>
            <a:srgbClr val="FFD57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EC73C-2B12-8A42-A070-20C1D3F86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27</a:t>
            </a:fld>
            <a:endParaRPr lang="en-US"/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225A0DE8-EB7E-6042-967A-D541033E1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6453336"/>
            <a:ext cx="81780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1000" dirty="0">
                <a:solidFill>
                  <a:srgbClr val="A6A6A6"/>
                </a:solidFill>
              </a:rPr>
              <a:t>Source: Ting-Peng Liang and Yu-</a:t>
            </a:r>
            <a:r>
              <a:rPr lang="en-US" altLang="zh-TW" sz="1000" dirty="0" err="1">
                <a:solidFill>
                  <a:srgbClr val="A6A6A6"/>
                </a:solidFill>
              </a:rPr>
              <a:t>Hsi</a:t>
            </a:r>
            <a:r>
              <a:rPr lang="en-US" altLang="zh-TW" sz="1000" dirty="0">
                <a:solidFill>
                  <a:srgbClr val="A6A6A6"/>
                </a:solidFill>
              </a:rPr>
              <a:t> Liu (2018), "Research Landscape of Business Intelligence and Big Data analytics: A bibliometrics study”,  </a:t>
            </a:r>
            <a:br>
              <a:rPr lang="en-US" altLang="zh-TW" sz="1000" dirty="0">
                <a:solidFill>
                  <a:srgbClr val="A6A6A6"/>
                </a:solidFill>
              </a:rPr>
            </a:br>
            <a:r>
              <a:rPr lang="en-US" altLang="zh-TW" sz="1000" dirty="0">
                <a:solidFill>
                  <a:srgbClr val="A6A6A6"/>
                </a:solidFill>
              </a:rPr>
              <a:t>Expert Systems with Applications, Volume 111, 30, 2018, pp. 2-10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378F6EE-862E-3D47-B485-1A1DE74CE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801" y="0"/>
            <a:ext cx="8775828" cy="87114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Framework for BD and BI Research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E6A842E-247F-C243-9938-C3E7BA1D11FC}"/>
              </a:ext>
            </a:extLst>
          </p:cNvPr>
          <p:cNvGrpSpPr/>
          <p:nvPr/>
        </p:nvGrpSpPr>
        <p:grpSpPr>
          <a:xfrm>
            <a:off x="3492418" y="1202086"/>
            <a:ext cx="4979771" cy="4924859"/>
            <a:chOff x="5770290" y="1681398"/>
            <a:chExt cx="4979771" cy="4924859"/>
          </a:xfrm>
          <a:solidFill>
            <a:schemeClr val="accent5">
              <a:lumMod val="75000"/>
            </a:schemeClr>
          </a:solidFill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550EFA6-B661-4141-A2C8-59C05A654B1C}"/>
                </a:ext>
              </a:extLst>
            </p:cNvPr>
            <p:cNvGrpSpPr/>
            <p:nvPr/>
          </p:nvGrpSpPr>
          <p:grpSpPr>
            <a:xfrm>
              <a:off x="5770290" y="1681398"/>
              <a:ext cx="4979771" cy="4924859"/>
              <a:chOff x="1964397" y="1176182"/>
              <a:chExt cx="4979771" cy="4924859"/>
            </a:xfrm>
            <a:grpFill/>
          </p:grpSpPr>
          <p:sp>
            <p:nvSpPr>
              <p:cNvPr id="9" name="Pie 8">
                <a:extLst>
                  <a:ext uri="{FF2B5EF4-FFF2-40B4-BE49-F238E27FC236}">
                    <a16:creationId xmlns:a16="http://schemas.microsoft.com/office/drawing/2014/main" id="{6786A9DC-3F46-2F4D-ABD6-EC768861AC31}"/>
                  </a:ext>
                </a:extLst>
              </p:cNvPr>
              <p:cNvSpPr/>
              <p:nvPr/>
            </p:nvSpPr>
            <p:spPr>
              <a:xfrm>
                <a:off x="2100320" y="1294263"/>
                <a:ext cx="4843848" cy="4806778"/>
              </a:xfrm>
              <a:prstGeom prst="pie">
                <a:avLst>
                  <a:gd name="adj1" fmla="val 0"/>
                  <a:gd name="adj2" fmla="val 5445682"/>
                </a:avLst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Pie 9">
                <a:extLst>
                  <a:ext uri="{FF2B5EF4-FFF2-40B4-BE49-F238E27FC236}">
                    <a16:creationId xmlns:a16="http://schemas.microsoft.com/office/drawing/2014/main" id="{9B7BE2A8-67C6-0740-B260-BB8C9616BAE9}"/>
                  </a:ext>
                </a:extLst>
              </p:cNvPr>
              <p:cNvSpPr/>
              <p:nvPr/>
            </p:nvSpPr>
            <p:spPr>
              <a:xfrm>
                <a:off x="2081787" y="1188539"/>
                <a:ext cx="4843848" cy="4806778"/>
              </a:xfrm>
              <a:prstGeom prst="pie">
                <a:avLst>
                  <a:gd name="adj1" fmla="val 16185717"/>
                  <a:gd name="adj2" fmla="val 21582184"/>
                </a:avLst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Pie 10">
                <a:extLst>
                  <a:ext uri="{FF2B5EF4-FFF2-40B4-BE49-F238E27FC236}">
                    <a16:creationId xmlns:a16="http://schemas.microsoft.com/office/drawing/2014/main" id="{2F5E607C-7049-404E-B714-518D5C4164F6}"/>
                  </a:ext>
                </a:extLst>
              </p:cNvPr>
              <p:cNvSpPr/>
              <p:nvPr/>
            </p:nvSpPr>
            <p:spPr>
              <a:xfrm>
                <a:off x="1964397" y="1176182"/>
                <a:ext cx="4843848" cy="4806778"/>
              </a:xfrm>
              <a:prstGeom prst="pie">
                <a:avLst>
                  <a:gd name="adj1" fmla="val 10800000"/>
                  <a:gd name="adj2" fmla="val 16144023"/>
                </a:avLst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Pie 11">
                <a:extLst>
                  <a:ext uri="{FF2B5EF4-FFF2-40B4-BE49-F238E27FC236}">
                    <a16:creationId xmlns:a16="http://schemas.microsoft.com/office/drawing/2014/main" id="{201CB83B-1520-9F49-88B9-57646E270E33}"/>
                  </a:ext>
                </a:extLst>
              </p:cNvPr>
              <p:cNvSpPr/>
              <p:nvPr/>
            </p:nvSpPr>
            <p:spPr>
              <a:xfrm>
                <a:off x="1964397" y="1294263"/>
                <a:ext cx="4843848" cy="4806778"/>
              </a:xfrm>
              <a:prstGeom prst="pie">
                <a:avLst>
                  <a:gd name="adj1" fmla="val 5419004"/>
                  <a:gd name="adj2" fmla="val 10751896"/>
                </a:avLst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D8BA86-42EC-E547-A3FC-B7C6128FAB3A}"/>
                </a:ext>
              </a:extLst>
            </p:cNvPr>
            <p:cNvSpPr txBox="1"/>
            <p:nvPr/>
          </p:nvSpPr>
          <p:spPr>
            <a:xfrm>
              <a:off x="6388341" y="2860804"/>
              <a:ext cx="1621598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Technology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73929E8-8587-8846-AADD-80DB5C961A65}"/>
                </a:ext>
              </a:extLst>
            </p:cNvPr>
            <p:cNvSpPr txBox="1"/>
            <p:nvPr/>
          </p:nvSpPr>
          <p:spPr>
            <a:xfrm>
              <a:off x="8661911" y="2877094"/>
              <a:ext cx="1640321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Application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BD69673-79C1-7448-93E8-CFBCE53645DC}"/>
                </a:ext>
              </a:extLst>
            </p:cNvPr>
            <p:cNvSpPr txBox="1"/>
            <p:nvPr/>
          </p:nvSpPr>
          <p:spPr>
            <a:xfrm>
              <a:off x="6681128" y="4977930"/>
              <a:ext cx="1069524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Impact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F9BA7A-D0F1-9043-825F-94AE244FBA4C}"/>
                </a:ext>
              </a:extLst>
            </p:cNvPr>
            <p:cNvSpPr txBox="1"/>
            <p:nvPr/>
          </p:nvSpPr>
          <p:spPr>
            <a:xfrm>
              <a:off x="8477751" y="4973625"/>
              <a:ext cx="1896866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Management</a:t>
              </a:r>
            </a:p>
          </p:txBody>
        </p:sp>
        <p:sp>
          <p:nvSpPr>
            <p:cNvPr id="18" name="Circular Arrow 17">
              <a:extLst>
                <a:ext uri="{FF2B5EF4-FFF2-40B4-BE49-F238E27FC236}">
                  <a16:creationId xmlns:a16="http://schemas.microsoft.com/office/drawing/2014/main" id="{A5E99711-5F8B-4A44-8305-B9628DFC44D2}"/>
                </a:ext>
              </a:extLst>
            </p:cNvPr>
            <p:cNvSpPr/>
            <p:nvPr/>
          </p:nvSpPr>
          <p:spPr>
            <a:xfrm>
              <a:off x="7598252" y="3322293"/>
              <a:ext cx="1355377" cy="1373540"/>
            </a:xfrm>
            <a:prstGeom prst="circularArrow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Circular Arrow 18">
              <a:extLst>
                <a:ext uri="{FF2B5EF4-FFF2-40B4-BE49-F238E27FC236}">
                  <a16:creationId xmlns:a16="http://schemas.microsoft.com/office/drawing/2014/main" id="{64F6AA25-0837-A04A-8165-C4C81E79DEB5}"/>
                </a:ext>
              </a:extLst>
            </p:cNvPr>
            <p:cNvSpPr/>
            <p:nvPr/>
          </p:nvSpPr>
          <p:spPr>
            <a:xfrm rot="10800000">
              <a:off x="7631915" y="3603420"/>
              <a:ext cx="1355377" cy="1373540"/>
            </a:xfrm>
            <a:prstGeom prst="circularArrow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D2648CB-9AF1-4B47-957E-DE38C65A339E}"/>
              </a:ext>
            </a:extLst>
          </p:cNvPr>
          <p:cNvSpPr txBox="1"/>
          <p:nvPr/>
        </p:nvSpPr>
        <p:spPr>
          <a:xfrm>
            <a:off x="2097700" y="937089"/>
            <a:ext cx="1931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dirty="0"/>
              <a:t>Data Collection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dirty="0"/>
              <a:t>Data Storage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dirty="0"/>
              <a:t>Data Analytics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dirty="0"/>
              <a:t>Infrastructure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85FB0D-1D24-A845-BD36-2D3A8CE1F47E}"/>
              </a:ext>
            </a:extLst>
          </p:cNvPr>
          <p:cNvSpPr txBox="1"/>
          <p:nvPr/>
        </p:nvSpPr>
        <p:spPr>
          <a:xfrm>
            <a:off x="2112747" y="5188909"/>
            <a:ext cx="2656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dirty="0"/>
              <a:t>Value Creation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dirty="0"/>
              <a:t>Individual Impact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dirty="0"/>
              <a:t>Organizational Impact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dirty="0"/>
              <a:t>Social Impact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F47E15B-EA40-0541-982E-9AC8EC423DAE}"/>
              </a:ext>
            </a:extLst>
          </p:cNvPr>
          <p:cNvSpPr txBox="1"/>
          <p:nvPr/>
        </p:nvSpPr>
        <p:spPr>
          <a:xfrm>
            <a:off x="8037768" y="941805"/>
            <a:ext cx="19317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dirty="0"/>
              <a:t>Business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dirty="0"/>
              <a:t>Medicate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dirty="0"/>
              <a:t>Supply Chain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dirty="0"/>
              <a:t>Engineering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dirty="0"/>
              <a:t>Services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77B721-5ABE-F945-A1EF-20EE987EFEE2}"/>
              </a:ext>
            </a:extLst>
          </p:cNvPr>
          <p:cNvSpPr txBox="1"/>
          <p:nvPr/>
        </p:nvSpPr>
        <p:spPr>
          <a:xfrm>
            <a:off x="7824192" y="5157193"/>
            <a:ext cx="2225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dirty="0"/>
              <a:t>Adoption of BD/BI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dirty="0"/>
              <a:t>Cost Benefit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dirty="0"/>
              <a:t>Security/Privacy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dirty="0"/>
              <a:t>Human Resource</a:t>
            </a:r>
          </a:p>
        </p:txBody>
      </p:sp>
    </p:spTree>
    <p:extLst>
      <p:ext uri="{BB962C8B-B14F-4D97-AF65-F5344CB8AC3E}">
        <p14:creationId xmlns:p14="http://schemas.microsoft.com/office/powerpoint/2010/main" val="3716630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EC73C-2B12-8A42-A070-20C1D3F86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A9D21D-EB4A-DC4E-ADB6-90CBB468A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335" y="893366"/>
            <a:ext cx="6395065" cy="556482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378F6EE-862E-3D47-B485-1A1DE74CE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801" y="0"/>
            <a:ext cx="8775828" cy="87114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Business Intelligence and Big Data analytics</a:t>
            </a:r>
          </a:p>
        </p:txBody>
      </p:sp>
      <p:sp>
        <p:nvSpPr>
          <p:cNvPr id="6" name="矩形 4">
            <a:extLst>
              <a:ext uri="{FF2B5EF4-FFF2-40B4-BE49-F238E27FC236}">
                <a16:creationId xmlns:a16="http://schemas.microsoft.com/office/drawing/2014/main" id="{C60C957C-9A1F-6547-9534-1246106C8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6453336"/>
            <a:ext cx="81780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1000" dirty="0">
                <a:solidFill>
                  <a:srgbClr val="A6A6A6"/>
                </a:solidFill>
              </a:rPr>
              <a:t>Source: Ting-Peng Liang and Yu-</a:t>
            </a:r>
            <a:r>
              <a:rPr lang="en-US" altLang="zh-TW" sz="1000" dirty="0" err="1">
                <a:solidFill>
                  <a:srgbClr val="A6A6A6"/>
                </a:solidFill>
              </a:rPr>
              <a:t>Hsi</a:t>
            </a:r>
            <a:r>
              <a:rPr lang="en-US" altLang="zh-TW" sz="1000" dirty="0">
                <a:solidFill>
                  <a:srgbClr val="A6A6A6"/>
                </a:solidFill>
              </a:rPr>
              <a:t> Liu (2018), "Research Landscape of Business Intelligence and Big Data analytics: A bibliometrics study”,  </a:t>
            </a:r>
            <a:br>
              <a:rPr lang="en-US" altLang="zh-TW" sz="1000" dirty="0">
                <a:solidFill>
                  <a:srgbClr val="A6A6A6"/>
                </a:solidFill>
              </a:rPr>
            </a:br>
            <a:r>
              <a:rPr lang="en-US" altLang="zh-TW" sz="1000" dirty="0">
                <a:solidFill>
                  <a:srgbClr val="A6A6A6"/>
                </a:solidFill>
              </a:rPr>
              <a:t>Expert Systems with Applications, Volume 111, 30, 2018, pp. 2-10</a:t>
            </a:r>
          </a:p>
        </p:txBody>
      </p:sp>
    </p:spTree>
    <p:extLst>
      <p:ext uri="{BB962C8B-B14F-4D97-AF65-F5344CB8AC3E}">
        <p14:creationId xmlns:p14="http://schemas.microsoft.com/office/powerpoint/2010/main" val="33287734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0A439-E169-CD47-93A7-9C6E623CE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114" y="40567"/>
            <a:ext cx="10435772" cy="854439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FinBrain</a:t>
            </a:r>
            <a:r>
              <a:rPr lang="en-US" dirty="0">
                <a:solidFill>
                  <a:schemeClr val="accent1"/>
                </a:solidFill>
              </a:rPr>
              <a:t>: when </a:t>
            </a:r>
            <a:r>
              <a:rPr lang="en-US" dirty="0">
                <a:solidFill>
                  <a:srgbClr val="FF0000"/>
                </a:solidFill>
              </a:rPr>
              <a:t>Finance</a:t>
            </a:r>
            <a:r>
              <a:rPr lang="en-US" dirty="0">
                <a:solidFill>
                  <a:schemeClr val="accent1"/>
                </a:solidFill>
              </a:rPr>
              <a:t> meets </a:t>
            </a:r>
            <a:r>
              <a:rPr lang="en-US" dirty="0">
                <a:solidFill>
                  <a:srgbClr val="FF0000"/>
                </a:solidFill>
              </a:rPr>
              <a:t>AI 2.0</a:t>
            </a:r>
            <a:br>
              <a:rPr lang="en-US" sz="1600" dirty="0">
                <a:solidFill>
                  <a:schemeClr val="accent1"/>
                </a:solidFill>
              </a:rPr>
            </a:br>
            <a:r>
              <a:rPr lang="en-US" sz="1600" dirty="0">
                <a:solidFill>
                  <a:schemeClr val="accent1"/>
                </a:solidFill>
              </a:rPr>
              <a:t>(Zheng et al., 2019)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861BE1-42EA-4543-8822-8EDCE3F69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4E95A2-ADEB-5947-997C-2705005CA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018" y="854440"/>
            <a:ext cx="8834840" cy="56169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222AF5-45CF-9D40-986F-4C2F81F30920}"/>
              </a:ext>
            </a:extLst>
          </p:cNvPr>
          <p:cNvSpPr txBox="1"/>
          <p:nvPr/>
        </p:nvSpPr>
        <p:spPr>
          <a:xfrm>
            <a:off x="2476020" y="6457890"/>
            <a:ext cx="724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Xiao-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Zheng, Meng-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ying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Zhu, Qi-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bing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Li, Chao-chao Chen, and Yan-chao Tan (2019), "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Finbrain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When finance meets AI 2.0." Frontiers of Information Technology &amp; Electronic Engineering 20, no. 7, pp. 914-924</a:t>
            </a:r>
          </a:p>
        </p:txBody>
      </p:sp>
    </p:spTree>
    <p:extLst>
      <p:ext uri="{BB962C8B-B14F-4D97-AF65-F5344CB8AC3E}">
        <p14:creationId xmlns:p14="http://schemas.microsoft.com/office/powerpoint/2010/main" val="518800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ECC4B-DB9F-2C42-9CF5-0892B2F14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atin typeface="+mn-lt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87175-0F46-8F41-AE7A-D3A9FB2A4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0861" y="2226879"/>
            <a:ext cx="9871875" cy="41436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5000" b="1" dirty="0">
                <a:solidFill>
                  <a:srgbClr val="C00000"/>
                </a:solidFill>
                <a:latin typeface="HEITI TC MEDIUM" pitchFamily="2" charset="-128"/>
                <a:ea typeface="HEITI TC MEDIUM" pitchFamily="2" charset="-128"/>
              </a:rPr>
              <a:t> </a:t>
            </a:r>
            <a:r>
              <a:rPr lang="en-US" sz="5000" b="1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NTPU AWS </a:t>
            </a:r>
            <a:r>
              <a:rPr lang="zh-TW" altLang="en-US" sz="5000" b="1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雲創學院跨領域學習</a:t>
            </a:r>
            <a:endParaRPr lang="en-US" altLang="zh-TW" sz="5000" b="1" dirty="0">
              <a:solidFill>
                <a:srgbClr val="C00000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altLang="zh-TW" sz="5000" b="1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</a:t>
            </a:r>
            <a:r>
              <a:rPr lang="zh-TW" altLang="en-US" sz="5000" b="1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雲端、金融與數據科學</a:t>
            </a:r>
            <a:endParaRPr lang="en-US" altLang="zh-TW" sz="5000" b="1" dirty="0"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altLang="zh-TW" sz="5000" b="1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</a:t>
            </a:r>
            <a:r>
              <a:rPr lang="zh-TW" altLang="en-US" sz="5000" b="1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金融資料科學跨領域學習歷程</a:t>
            </a:r>
            <a:endParaRPr lang="en-US" sz="5000" b="1" dirty="0"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9B99A-0788-B442-A1FB-077C89E37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7BB616-235D-2546-B471-DF29ED566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4120" y="941539"/>
            <a:ext cx="1960365" cy="8840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C8653D-7603-B248-9D7D-EE15ADBCF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64" y="1729374"/>
            <a:ext cx="1377870" cy="16713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21AFB2-068C-E04C-8530-9E5C360CD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33" y="5167671"/>
            <a:ext cx="1673132" cy="16731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34B1CF-E782-3449-9C0B-2CE3C33088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33" y="3462124"/>
            <a:ext cx="1673132" cy="16731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7F037C-EFA8-434E-BA15-7526B14F52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32" y="221752"/>
            <a:ext cx="1314378" cy="8479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DB8E8D-49E3-D648-9F83-255550515E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24" y="1144819"/>
            <a:ext cx="1317405" cy="3211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98A249-AF70-444E-857C-747EE6599F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43159" y="221752"/>
            <a:ext cx="2021326" cy="5120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2C34072-102B-564A-B490-D7718A8AAC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55937" y="4986679"/>
            <a:ext cx="1702710" cy="170271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E89AA3C-6F99-EE4A-9A50-6B3F46AD7EC3}"/>
              </a:ext>
            </a:extLst>
          </p:cNvPr>
          <p:cNvSpPr/>
          <p:nvPr/>
        </p:nvSpPr>
        <p:spPr>
          <a:xfrm>
            <a:off x="5394492" y="6610205"/>
            <a:ext cx="17027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>
                <a:hlinkClick r:id="rId10"/>
              </a:rPr>
              <a:t>https://app.sli.do/event/0wq99hvv/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70041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F3131-540C-824D-8822-13A0998BF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1177635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Technology-driven </a:t>
            </a:r>
            <a:br>
              <a:rPr lang="en-US" sz="4000" dirty="0">
                <a:solidFill>
                  <a:schemeClr val="accent1"/>
                </a:solidFill>
              </a:rPr>
            </a:br>
            <a:r>
              <a:rPr lang="en-US" sz="4000" dirty="0">
                <a:solidFill>
                  <a:schemeClr val="accent1"/>
                </a:solidFill>
              </a:rPr>
              <a:t>Financial Industry Development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B5BD48D-1219-8C44-9F98-5093EBAB40F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41360" y="1405325"/>
          <a:ext cx="8761748" cy="4920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156">
                  <a:extLst>
                    <a:ext uri="{9D8B030D-6E8A-4147-A177-3AD203B41FA5}">
                      <a16:colId xmlns:a16="http://schemas.microsoft.com/office/drawing/2014/main" val="924378679"/>
                    </a:ext>
                  </a:extLst>
                </a:gridCol>
                <a:gridCol w="1595947">
                  <a:extLst>
                    <a:ext uri="{9D8B030D-6E8A-4147-A177-3AD203B41FA5}">
                      <a16:colId xmlns:a16="http://schemas.microsoft.com/office/drawing/2014/main" val="3396896072"/>
                    </a:ext>
                  </a:extLst>
                </a:gridCol>
                <a:gridCol w="2138569">
                  <a:extLst>
                    <a:ext uri="{9D8B030D-6E8A-4147-A177-3AD203B41FA5}">
                      <a16:colId xmlns:a16="http://schemas.microsoft.com/office/drawing/2014/main" val="2771382265"/>
                    </a:ext>
                  </a:extLst>
                </a:gridCol>
                <a:gridCol w="1367726">
                  <a:extLst>
                    <a:ext uri="{9D8B030D-6E8A-4147-A177-3AD203B41FA5}">
                      <a16:colId xmlns:a16="http://schemas.microsoft.com/office/drawing/2014/main" val="693894521"/>
                    </a:ext>
                  </a:extLst>
                </a:gridCol>
                <a:gridCol w="1752350">
                  <a:extLst>
                    <a:ext uri="{9D8B030D-6E8A-4147-A177-3AD203B41FA5}">
                      <a16:colId xmlns:a16="http://schemas.microsoft.com/office/drawing/2014/main" val="531093379"/>
                    </a:ext>
                  </a:extLst>
                </a:gridCol>
              </a:tblGrid>
              <a:tr h="1492030">
                <a:tc>
                  <a:txBody>
                    <a:bodyPr/>
                    <a:lstStyle/>
                    <a:p>
                      <a:r>
                        <a:rPr lang="en-US" sz="2200" dirty="0"/>
                        <a:t>Development 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Driving technology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Main landscape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Inclusive finance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Relationship between technology and finance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677611"/>
                  </a:ext>
                </a:extLst>
              </a:tr>
              <a:tr h="666652">
                <a:tc>
                  <a:txBody>
                    <a:bodyPr/>
                    <a:lstStyle/>
                    <a:p>
                      <a:r>
                        <a:rPr lang="en-US" dirty="0"/>
                        <a:t>Fintech 1.0 (financial 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Credit card, ATM, and CRMS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Technology as a tool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865573"/>
                  </a:ext>
                </a:extLst>
              </a:tr>
              <a:tr h="1523775">
                <a:tc>
                  <a:txBody>
                    <a:bodyPr/>
                    <a:lstStyle/>
                    <a:p>
                      <a:r>
                        <a:rPr lang="en-US" dirty="0"/>
                        <a:t>Fintech 2.0 (Internet finance)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Mobile Internet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Marketplace lending, third-party payment, crowdfunding, and Internet insurance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Technology-driven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694602"/>
                  </a:ext>
                </a:extLst>
              </a:tr>
              <a:tr h="123806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Fintech 3.0 (financial intelligence)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AI, Big Data, Cloud Computing, Blockchain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Intelligent finance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Deep fusion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19370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ABEC74-490E-C643-9452-FEFBDD2BF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30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0DB00E-96D2-C440-8AC3-B2E1F692F669}"/>
              </a:ext>
            </a:extLst>
          </p:cNvPr>
          <p:cNvSpPr txBox="1"/>
          <p:nvPr/>
        </p:nvSpPr>
        <p:spPr>
          <a:xfrm>
            <a:off x="2476020" y="6457890"/>
            <a:ext cx="724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Xiao-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Zheng, Meng-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ying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Zhu, Qi-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bing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Li, Chao-chao Chen, and Yan-chao Tan (2019), "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Finbrain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When finance meets AI 2.0." Frontiers of Information Technology &amp; Electronic Engineering 20, no. 7, pp. 914-924</a:t>
            </a:r>
          </a:p>
        </p:txBody>
      </p:sp>
    </p:spTree>
    <p:extLst>
      <p:ext uri="{BB962C8B-B14F-4D97-AF65-F5344CB8AC3E}">
        <p14:creationId xmlns:p14="http://schemas.microsoft.com/office/powerpoint/2010/main" val="41289673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09075" cy="73748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FinTech</a:t>
            </a:r>
            <a:r>
              <a:rPr lang="en-US" dirty="0">
                <a:solidFill>
                  <a:schemeClr val="accent1"/>
                </a:solidFill>
              </a:rPr>
              <a:t>: Financial Services Innovation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809F5-A27F-4139-8A34-0456750D047B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2088486" y="6597353"/>
            <a:ext cx="80150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http://www3.weforum.org/docs/WEF_The_future__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of_financial_services.pdf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111" y="752699"/>
            <a:ext cx="6683778" cy="580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86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4734" y="188641"/>
            <a:ext cx="8029699" cy="6331222"/>
          </a:xfrm>
        </p:spPr>
        <p:txBody>
          <a:bodyPr/>
          <a:lstStyle/>
          <a:p>
            <a:r>
              <a:rPr lang="en-US" sz="6000" dirty="0" err="1">
                <a:solidFill>
                  <a:srgbClr val="FF0000"/>
                </a:solidFill>
              </a:rPr>
              <a:t>FinTech</a:t>
            </a:r>
            <a:r>
              <a:rPr lang="en-US" sz="6000" dirty="0">
                <a:solidFill>
                  <a:schemeClr val="accent1"/>
                </a:solidFill>
              </a:rPr>
              <a:t>: </a:t>
            </a:r>
            <a:br>
              <a:rPr lang="en-US" sz="6000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Financial Services Innovation</a:t>
            </a:r>
            <a:br>
              <a:rPr lang="en-US" dirty="0">
                <a:solidFill>
                  <a:schemeClr val="accent1"/>
                </a:solidFill>
              </a:rPr>
            </a:b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1. Payments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2. Insurance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3. Deposits &amp; Lending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4. Capital Raising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5. Investment Management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6. Market Provisioning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809F5-A27F-4139-8A34-0456750D047B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2088486" y="6597353"/>
            <a:ext cx="80150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http://www3.weforum.org/docs/WEF_The_future__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of_financial_services.pdf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1999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09075" cy="73748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FinTech</a:t>
            </a:r>
            <a:r>
              <a:rPr lang="en-US" dirty="0">
                <a:solidFill>
                  <a:schemeClr val="accent1"/>
                </a:solidFill>
              </a:rPr>
              <a:t>: Investment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809F5-A27F-4139-8A34-0456750D047B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2088486" y="6597353"/>
            <a:ext cx="80150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http://www3.weforum.org/docs/WEF_The_future__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of_financial_services.pdf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4329" t="51031" r="49275" b="-1"/>
          <a:stretch/>
        </p:blipFill>
        <p:spPr>
          <a:xfrm>
            <a:off x="3791744" y="764704"/>
            <a:ext cx="4968552" cy="5806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1" y="-27384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460488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09075" cy="73748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FinTech</a:t>
            </a:r>
            <a:r>
              <a:rPr lang="en-US" dirty="0">
                <a:solidFill>
                  <a:schemeClr val="accent1"/>
                </a:solidFill>
              </a:rPr>
              <a:t>: Market Provisioning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809F5-A27F-4139-8A34-0456750D047B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2088486" y="6597353"/>
            <a:ext cx="80150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http://www3.weforum.org/docs/WEF_The_future__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of_financial_services.pdf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6389" r="49671" b="27449"/>
          <a:stretch/>
        </p:blipFill>
        <p:spPr>
          <a:xfrm>
            <a:off x="2567609" y="814976"/>
            <a:ext cx="7147061" cy="56942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1" y="-27384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126342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FE624-EE14-584A-9582-FFEB7627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512" y="116632"/>
            <a:ext cx="8712968" cy="1224136"/>
          </a:xfrm>
        </p:spPr>
        <p:txBody>
          <a:bodyPr/>
          <a:lstStyle/>
          <a:p>
            <a:r>
              <a:rPr lang="en-US" sz="4000" dirty="0">
                <a:solidFill>
                  <a:schemeClr val="accent1"/>
                </a:solidFill>
              </a:rPr>
              <a:t>Deep learning for financial applications: Topic-Model Heatmap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74012-12E0-A44A-8BBC-D1260C7F5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1E034C-1FED-664A-91FB-8B40952E1D86}"/>
              </a:ext>
            </a:extLst>
          </p:cNvPr>
          <p:cNvSpPr/>
          <p:nvPr/>
        </p:nvSpPr>
        <p:spPr>
          <a:xfrm>
            <a:off x="1820032" y="6457890"/>
            <a:ext cx="83084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Source: Ahmet Murat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</a:rPr>
              <a:t>Ozbayoglu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, Mehmet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</a:rPr>
              <a:t>Ugur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</a:rPr>
              <a:t>Gudelek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, and Omer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</a:rPr>
              <a:t>Berat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</a:rPr>
              <a:t>Sezer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 (2020). "Deep learning for financial applications: A survey." Applied Soft Computing (2020): 106384.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15517D-79AB-0C41-81CE-ACEF49E18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544" y="1371600"/>
            <a:ext cx="5360707" cy="505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135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FE624-EE14-584A-9582-FFEB7627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512" y="116632"/>
            <a:ext cx="8712968" cy="1224136"/>
          </a:xfrm>
        </p:spPr>
        <p:txBody>
          <a:bodyPr/>
          <a:lstStyle/>
          <a:p>
            <a:r>
              <a:rPr lang="en-US" sz="4000" dirty="0">
                <a:solidFill>
                  <a:schemeClr val="accent1"/>
                </a:solidFill>
              </a:rPr>
              <a:t>Deep learning for financial applications: Topic-Feature Heatmap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74012-12E0-A44A-8BBC-D1260C7F5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1E034C-1FED-664A-91FB-8B40952E1D86}"/>
              </a:ext>
            </a:extLst>
          </p:cNvPr>
          <p:cNvSpPr/>
          <p:nvPr/>
        </p:nvSpPr>
        <p:spPr>
          <a:xfrm>
            <a:off x="1820032" y="6457890"/>
            <a:ext cx="83084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Source: Ahmet Murat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</a:rPr>
              <a:t>Ozbayoglu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, Mehmet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</a:rPr>
              <a:t>Ugur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</a:rPr>
              <a:t>Gudelek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, and Omer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</a:rPr>
              <a:t>Berat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</a:rPr>
              <a:t>Sezer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 (2020). "Deep learning for financial applications: A survey." Applied Soft Computing (2020): 106384.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51FB39-5210-8749-9E79-D2FD7E021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611" y="1340769"/>
            <a:ext cx="8004901" cy="507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50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FE624-EE14-584A-9582-FFEB7627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512" y="116632"/>
            <a:ext cx="8712968" cy="1224136"/>
          </a:xfrm>
        </p:spPr>
        <p:txBody>
          <a:bodyPr/>
          <a:lstStyle/>
          <a:p>
            <a:r>
              <a:rPr lang="en-US" sz="4000" dirty="0">
                <a:solidFill>
                  <a:schemeClr val="accent1"/>
                </a:solidFill>
              </a:rPr>
              <a:t>Deep learning for financial applications: Topic-Dataset Heatmap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74012-12E0-A44A-8BBC-D1260C7F5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1E034C-1FED-664A-91FB-8B40952E1D86}"/>
              </a:ext>
            </a:extLst>
          </p:cNvPr>
          <p:cNvSpPr/>
          <p:nvPr/>
        </p:nvSpPr>
        <p:spPr>
          <a:xfrm>
            <a:off x="1820032" y="6457890"/>
            <a:ext cx="83084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Source: Ahmet Murat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</a:rPr>
              <a:t>Ozbayoglu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, Mehmet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</a:rPr>
              <a:t>Ugur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</a:rPr>
              <a:t>Gudelek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, and Omer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</a:rPr>
              <a:t>Berat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</a:rPr>
              <a:t>Sezer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 (2020). "Deep learning for financial applications: A survey." Applied Soft Computing (2020): 106384.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E82059-E69E-B946-AE36-4392ACCC6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074" y="1340769"/>
            <a:ext cx="6349286" cy="502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840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C4671-40E1-8E4F-B07F-1ECE77B3E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77809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Text Analytics and Text Mining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61B12-0185-F144-827D-0038BA85F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237F-23CD-E54D-BDBA-FE95A073E4E0}" type="slidenum">
              <a:rPr lang="zh-TW" altLang="en-US" smtClean="0"/>
              <a:pPr/>
              <a:t>38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87BBE14-362F-294E-AEA0-520D7EADC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249" y="6669940"/>
            <a:ext cx="834813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800" dirty="0">
                <a:solidFill>
                  <a:srgbClr val="A6A6A6"/>
                </a:solidFill>
              </a:rPr>
              <a:t>Source: Ramesh Sharda, </a:t>
            </a:r>
            <a:r>
              <a:rPr lang="en-US" altLang="zh-TW" sz="800" dirty="0" err="1">
                <a:solidFill>
                  <a:srgbClr val="A6A6A6"/>
                </a:solidFill>
              </a:rPr>
              <a:t>Dursun</a:t>
            </a:r>
            <a:r>
              <a:rPr lang="en-US" altLang="zh-TW" sz="800" dirty="0">
                <a:solidFill>
                  <a:srgbClr val="A6A6A6"/>
                </a:solidFill>
              </a:rPr>
              <a:t> </a:t>
            </a:r>
            <a:r>
              <a:rPr lang="en-US" altLang="zh-TW" sz="800" dirty="0" err="1">
                <a:solidFill>
                  <a:srgbClr val="A6A6A6"/>
                </a:solidFill>
              </a:rPr>
              <a:t>Delen</a:t>
            </a:r>
            <a:r>
              <a:rPr lang="en-US" altLang="zh-TW" sz="800" dirty="0">
                <a:solidFill>
                  <a:srgbClr val="A6A6A6"/>
                </a:solidFill>
              </a:rPr>
              <a:t>, and Efraim Turban (2017),  Business Intelligence, Analytics, and Data Science: A Managerial Perspective,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E45F35-0B27-5847-A87F-1E0B7A42F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48" y="764705"/>
            <a:ext cx="8453216" cy="585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086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ECC4B-DB9F-2C42-9CF5-0892B2F14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Agenda</a:t>
            </a:r>
            <a:endParaRPr lang="en-US" sz="72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87175-0F46-8F41-AE7A-D3A9FB2A4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0861" y="2226879"/>
            <a:ext cx="9871875" cy="41436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5000" b="1" dirty="0">
                <a:latin typeface="HEITI TC MEDIUM" pitchFamily="2" charset="-128"/>
                <a:ea typeface="HEITI TC MEDIUM" pitchFamily="2" charset="-128"/>
              </a:rPr>
              <a:t> </a:t>
            </a:r>
            <a:r>
              <a:rPr lang="en-US" sz="5000" b="1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NTPU AWS </a:t>
            </a:r>
            <a:r>
              <a:rPr lang="zh-TW" altLang="en-US" sz="5000" b="1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雲創學院跨領域學習</a:t>
            </a:r>
            <a:endParaRPr lang="en-US" altLang="zh-TW" sz="5000" b="1" dirty="0"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altLang="zh-TW" sz="5000" b="1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</a:t>
            </a:r>
            <a:r>
              <a:rPr lang="zh-TW" altLang="en-US" sz="5000" b="1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雲端、金融與數據科學</a:t>
            </a:r>
            <a:endParaRPr lang="en-US" altLang="zh-TW" sz="5000" b="1" dirty="0"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altLang="zh-TW" sz="5000" b="1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</a:t>
            </a:r>
            <a:r>
              <a:rPr lang="zh-TW" altLang="en-US" sz="5000" b="1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金融資料科學跨領域學習歷程</a:t>
            </a:r>
            <a:endParaRPr lang="en-US" sz="5000" b="1" dirty="0">
              <a:solidFill>
                <a:srgbClr val="C00000"/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9B99A-0788-B442-A1FB-077C89E37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39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7BB616-235D-2546-B471-DF29ED566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4120" y="941539"/>
            <a:ext cx="1960365" cy="8840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C8653D-7603-B248-9D7D-EE15ADBCF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64" y="1729374"/>
            <a:ext cx="1377870" cy="16713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21AFB2-068C-E04C-8530-9E5C360CD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33" y="5167671"/>
            <a:ext cx="1673132" cy="16731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34B1CF-E782-3449-9C0B-2CE3C33088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33" y="3462124"/>
            <a:ext cx="1673132" cy="16731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7F037C-EFA8-434E-BA15-7526B14F52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32" y="221752"/>
            <a:ext cx="1314378" cy="8479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DB8E8D-49E3-D648-9F83-255550515E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24" y="1144819"/>
            <a:ext cx="1317405" cy="3211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98A249-AF70-444E-857C-747EE6599F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43159" y="221752"/>
            <a:ext cx="2021326" cy="5120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C44C76-BADA-9F49-93A7-EB249877CB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5451" y="4932784"/>
            <a:ext cx="1702710" cy="170271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E83813C-9731-5640-9711-AB4410747469}"/>
              </a:ext>
            </a:extLst>
          </p:cNvPr>
          <p:cNvSpPr/>
          <p:nvPr/>
        </p:nvSpPr>
        <p:spPr>
          <a:xfrm>
            <a:off x="5474006" y="6556310"/>
            <a:ext cx="17027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>
                <a:hlinkClick r:id="rId10"/>
              </a:rPr>
              <a:t>https://app.sli.do/event/0wq99hvv/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644896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C4504-1ACC-CB42-BA71-6F553584E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867"/>
            <a:ext cx="10515600" cy="1029646"/>
          </a:xfrm>
        </p:spPr>
        <p:txBody>
          <a:bodyPr/>
          <a:lstStyle/>
          <a:p>
            <a:r>
              <a:rPr lang="zh-TW" altLang="en-US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國立臺北大學</a:t>
            </a:r>
            <a:r>
              <a:rPr lang="en-US" altLang="zh-TW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AWS </a:t>
            </a:r>
            <a:r>
              <a:rPr lang="zh-TW" altLang="en-US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雲創學院</a:t>
            </a:r>
            <a:endParaRPr lang="en-US" dirty="0"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335D2-EEEE-3449-9CD2-D66181309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16" y="1285610"/>
            <a:ext cx="11219543" cy="537332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b="1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Amazon Web Services (AWS)</a:t>
            </a:r>
            <a:endParaRPr lang="en-US" altLang="zh-TW" b="1" dirty="0"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zh-TW" altLang="en-US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全球廣泛採納的雲端平台，透過全球資料中心提供超過</a:t>
            </a:r>
            <a:r>
              <a:rPr lang="en-US" altLang="zh-TW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175</a:t>
            </a:r>
            <a:r>
              <a:rPr lang="zh-TW" altLang="en-US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項功能完整的服務，包含資料庫、運算分析、網路、開發人員工具、資訊安全和企業應用等，不但能在</a:t>
            </a:r>
            <a:r>
              <a:rPr lang="en-US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AWS</a:t>
            </a:r>
            <a:r>
              <a:rPr lang="zh-TW" altLang="en-US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上運行</a:t>
            </a:r>
            <a:r>
              <a:rPr lang="en-US" altLang="zh-TW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R, Python, C++ </a:t>
            </a:r>
            <a:r>
              <a:rPr lang="zh-TW" altLang="en-US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等程式語言，也可延伸至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AI</a:t>
            </a:r>
            <a:r>
              <a:rPr lang="zh-TW" altLang="en-US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與機器學習、區塊鏈、物聯網、資料湖</a:t>
            </a:r>
            <a:r>
              <a:rPr lang="en-US" altLang="zh-TW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(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Data Lake)、</a:t>
            </a:r>
            <a:r>
              <a:rPr lang="zh-TW" altLang="en-US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大數據分析、遊戲開發及電子商務</a:t>
            </a:r>
            <a:r>
              <a:rPr lang="zh-TW" altLang="en-US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等多樣化的應用情境中。</a:t>
            </a:r>
            <a:endParaRPr lang="en-US" altLang="zh-TW" dirty="0"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zh-TW" altLang="en-US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國立臺北大學推動</a:t>
            </a:r>
            <a:r>
              <a:rPr lang="en-US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AWS</a:t>
            </a:r>
            <a:r>
              <a:rPr lang="zh-TW" altLang="en-US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雲創學院發展</a:t>
            </a:r>
            <a:endParaRPr lang="en-US" altLang="zh-TW" dirty="0"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zh-TW" altLang="en-US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期望鼓勵全校各院系相關課程教師，</a:t>
            </a:r>
            <a:br>
              <a:rPr lang="en-US" altLang="zh-TW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zh-TW" altLang="en-US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於</a:t>
            </a:r>
            <a:r>
              <a:rPr lang="zh-TW" altLang="en-US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教學中導入雲端概念與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AWS</a:t>
            </a:r>
            <a:r>
              <a:rPr lang="zh-TW" altLang="en-US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應用</a:t>
            </a:r>
            <a:r>
              <a:rPr lang="zh-TW" altLang="en-US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，透過帶領學生實作練習，</a:t>
            </a:r>
            <a:br>
              <a:rPr lang="en-US" altLang="zh-TW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zh-TW" altLang="en-US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增進學生學習成效以及和產業接軌的機會。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2B27C-C8A2-9749-A0A6-06B3EA655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B2B686-491D-384B-81C7-A5871FD0D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50" y="249866"/>
            <a:ext cx="962066" cy="6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2E8289-0ED5-DE49-808C-53A2D5FBC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2" y="923543"/>
            <a:ext cx="964282" cy="2350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21AC47-5845-1C4B-90FA-BACBFDE2C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7986" y="321302"/>
            <a:ext cx="1208863" cy="72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979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FE3CA-DDC5-2A49-AE88-7F5BAEFA2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Heiti TC Medium" pitchFamily="2" charset="-128"/>
                <a:ea typeface="Heiti TC Medium" pitchFamily="2" charset="-128"/>
              </a:rPr>
              <a:t>金融資料科學跨領域學習歷程</a:t>
            </a:r>
            <a:endParaRPr lang="en-US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34814-1127-3245-95AF-00C86700D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95306"/>
          </a:xfrm>
        </p:spPr>
        <p:txBody>
          <a:bodyPr>
            <a:normAutofit/>
          </a:bodyPr>
          <a:lstStyle/>
          <a:p>
            <a:r>
              <a:rPr lang="en-US" altLang="zh-TW" sz="4400" dirty="0">
                <a:latin typeface="Calibri" panose="020F0502020204030204" pitchFamily="34" charset="0"/>
                <a:ea typeface="Heiti TC Medium" pitchFamily="2" charset="-128"/>
              </a:rPr>
              <a:t> </a:t>
            </a:r>
            <a:r>
              <a:rPr lang="zh-TW" altLang="en-US" sz="4400" dirty="0">
                <a:latin typeface="Calibri" panose="020F0502020204030204" pitchFamily="34" charset="0"/>
                <a:ea typeface="Heiti TC Medium" pitchFamily="2" charset="-128"/>
              </a:rPr>
              <a:t>對想踏入金融資料科學有興趣的高中生</a:t>
            </a:r>
            <a:br>
              <a:rPr lang="en-US" altLang="zh-TW" sz="4400" dirty="0">
                <a:latin typeface="Calibri" panose="020F0502020204030204" pitchFamily="34" charset="0"/>
                <a:ea typeface="Heiti TC Medium" pitchFamily="2" charset="-128"/>
              </a:rPr>
            </a:br>
            <a:r>
              <a:rPr lang="en-US" altLang="zh-TW" sz="4400" dirty="0">
                <a:latin typeface="Calibri" panose="020F0502020204030204" pitchFamily="34" charset="0"/>
                <a:ea typeface="Heiti TC Medium" pitchFamily="2" charset="-128"/>
              </a:rPr>
              <a:t> </a:t>
            </a:r>
            <a:r>
              <a:rPr lang="zh-TW" altLang="en-US" sz="4400" dirty="0">
                <a:latin typeface="Calibri" panose="020F0502020204030204" pitchFamily="34" charset="0"/>
                <a:ea typeface="Heiti TC Medium" pitchFamily="2" charset="-128"/>
              </a:rPr>
              <a:t>準備建議</a:t>
            </a:r>
            <a:endParaRPr lang="en-US" altLang="zh-TW" sz="4400" dirty="0">
              <a:latin typeface="Calibri" panose="020F0502020204030204" pitchFamily="34" charset="0"/>
              <a:ea typeface="Heiti TC Medium" pitchFamily="2" charset="-128"/>
            </a:endParaRPr>
          </a:p>
          <a:p>
            <a:pPr lvl="1"/>
            <a:r>
              <a:rPr lang="en-US" altLang="zh-TW" sz="4000" dirty="0">
                <a:latin typeface="Calibri" panose="020F0502020204030204" pitchFamily="34" charset="0"/>
                <a:ea typeface="Heiti TC Medium" pitchFamily="2" charset="-128"/>
              </a:rPr>
              <a:t> </a:t>
            </a:r>
            <a:r>
              <a:rPr lang="zh-TW" altLang="en-US" sz="4000" dirty="0">
                <a:latin typeface="Calibri" panose="020F0502020204030204" pitchFamily="34" charset="0"/>
                <a:ea typeface="Heiti TC Medium" pitchFamily="2" charset="-128"/>
              </a:rPr>
              <a:t>學習資源</a:t>
            </a:r>
            <a:endParaRPr lang="en-US" altLang="zh-TW" sz="4000" dirty="0">
              <a:latin typeface="Calibri" panose="020F0502020204030204" pitchFamily="34" charset="0"/>
              <a:ea typeface="Heiti TC Medium" pitchFamily="2" charset="-128"/>
            </a:endParaRPr>
          </a:p>
          <a:p>
            <a:pPr lvl="2"/>
            <a:r>
              <a:rPr lang="en-US" altLang="zh-TW" sz="3600" dirty="0">
                <a:latin typeface="Calibri" panose="020F0502020204030204" pitchFamily="34" charset="0"/>
                <a:ea typeface="Heiti TC Medium" pitchFamily="2" charset="-128"/>
                <a:hlinkClick r:id="rId2"/>
              </a:rPr>
              <a:t>AWS Educate</a:t>
            </a:r>
            <a:endParaRPr lang="en-US" altLang="zh-TW" sz="3600" dirty="0">
              <a:latin typeface="Calibri" panose="020F0502020204030204" pitchFamily="34" charset="0"/>
              <a:ea typeface="Heiti TC Medium" pitchFamily="2" charset="-128"/>
            </a:endParaRPr>
          </a:p>
          <a:p>
            <a:pPr lvl="1"/>
            <a:r>
              <a:rPr lang="en-US" altLang="zh-TW" sz="4000" dirty="0">
                <a:latin typeface="Calibri" panose="020F0502020204030204" pitchFamily="34" charset="0"/>
                <a:ea typeface="Heiti TC Medium" pitchFamily="2" charset="-128"/>
              </a:rPr>
              <a:t> </a:t>
            </a:r>
            <a:r>
              <a:rPr lang="zh-TW" altLang="en-US" sz="4000" dirty="0">
                <a:latin typeface="Calibri" panose="020F0502020204030204" pitchFamily="34" charset="0"/>
                <a:ea typeface="Heiti TC Medium" pitchFamily="2" charset="-128"/>
              </a:rPr>
              <a:t>活動參與</a:t>
            </a:r>
            <a:endParaRPr lang="en-US" altLang="zh-TW" sz="4000" dirty="0">
              <a:latin typeface="Calibri" panose="020F0502020204030204" pitchFamily="34" charset="0"/>
              <a:ea typeface="Heiti TC Medium" pitchFamily="2" charset="-128"/>
            </a:endParaRPr>
          </a:p>
          <a:p>
            <a:pPr lvl="2"/>
            <a:r>
              <a:rPr lang="en-US" altLang="zh-TW" sz="3600" dirty="0">
                <a:latin typeface="Calibri" panose="020F0502020204030204" pitchFamily="34" charset="0"/>
                <a:ea typeface="Heiti TC Medium" pitchFamily="2" charset="-128"/>
                <a:hlinkClick r:id="rId3"/>
              </a:rPr>
              <a:t>AWS Educate Ambassador in Taiwan</a:t>
            </a:r>
            <a:endParaRPr lang="en-US" altLang="zh-TW" sz="3600" dirty="0">
              <a:latin typeface="Calibri" panose="020F0502020204030204" pitchFamily="34" charset="0"/>
              <a:ea typeface="Heiti TC Medium" pitchFamily="2" charset="-128"/>
            </a:endParaRPr>
          </a:p>
          <a:p>
            <a:pPr lvl="1"/>
            <a:r>
              <a:rPr lang="en-US" altLang="zh-TW" sz="4400" dirty="0">
                <a:latin typeface="Calibri" panose="020F0502020204030204" pitchFamily="34" charset="0"/>
                <a:ea typeface="Heiti TC Medium" pitchFamily="2" charset="-128"/>
              </a:rPr>
              <a:t> </a:t>
            </a:r>
            <a:r>
              <a:rPr lang="zh-TW" altLang="en-US" sz="4400" dirty="0">
                <a:latin typeface="Calibri" panose="020F0502020204030204" pitchFamily="34" charset="0"/>
                <a:ea typeface="Heiti TC Medium" pitchFamily="2" charset="-128"/>
              </a:rPr>
              <a:t>學習歷程</a:t>
            </a:r>
            <a:endParaRPr lang="en-US" sz="4400" dirty="0">
              <a:latin typeface="Calibri" panose="020F0502020204030204" pitchFamily="34" charset="0"/>
              <a:ea typeface="Heiti TC Medium" pitchFamily="2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E3DFD-686A-7543-95B6-E6F5012F4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A4FA23-F606-7E41-BC88-3923C7556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7587" y="3016251"/>
            <a:ext cx="5417213" cy="11896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E17D45-7BD9-A44A-8B47-ACE89839B3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5297" y="49284"/>
            <a:ext cx="1960365" cy="8840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CE7B89-E486-8D46-95E3-D76939C214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2952" y="4653905"/>
            <a:ext cx="1702710" cy="170271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315E37D-B952-1440-89FE-3CFF6A785E73}"/>
              </a:ext>
            </a:extLst>
          </p:cNvPr>
          <p:cNvSpPr/>
          <p:nvPr/>
        </p:nvSpPr>
        <p:spPr>
          <a:xfrm>
            <a:off x="10421507" y="6277431"/>
            <a:ext cx="17027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>
                <a:hlinkClick r:id="rId7"/>
              </a:rPr>
              <a:t>https://app.sli.do/event/0wq99hvv/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552282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ECC4B-DB9F-2C42-9CF5-0892B2F14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atin typeface="+mn-lt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87175-0F46-8F41-AE7A-D3A9FB2A4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7880" y="2033341"/>
            <a:ext cx="9864856" cy="41436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5000" b="1" dirty="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NTPU AWS </a:t>
            </a:r>
            <a:r>
              <a:rPr lang="zh-TW" altLang="en-US" sz="5000" b="1" dirty="0">
                <a:latin typeface="HEITI TC MEDIUM" pitchFamily="2" charset="-128"/>
                <a:ea typeface="HEITI TC MEDIUM" pitchFamily="2" charset="-128"/>
              </a:rPr>
              <a:t>雲創學院跨領域學習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zh-TW" altLang="en-US" sz="5000" b="1" dirty="0">
                <a:latin typeface="HEITI TC MEDIUM" pitchFamily="2" charset="-128"/>
                <a:ea typeface="HEITI TC MEDIUM" pitchFamily="2" charset="-128"/>
              </a:rPr>
              <a:t> 雲端、金融與數據科學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zh-TW" altLang="en-US" sz="5000" b="1" dirty="0">
                <a:latin typeface="HEITI TC MEDIUM" pitchFamily="2" charset="-128"/>
                <a:ea typeface="HEITI TC MEDIUM" pitchFamily="2" charset="-128"/>
              </a:rPr>
              <a:t> 金融資料科學跨領域學習歷程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endParaRPr lang="zh-TW" altLang="en-US" sz="5000" b="1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9B99A-0788-B442-A1FB-077C89E37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7BB616-235D-2546-B471-DF29ED566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4120" y="941539"/>
            <a:ext cx="1960365" cy="8840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C8653D-7603-B248-9D7D-EE15ADBCF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64" y="1729374"/>
            <a:ext cx="1377870" cy="16713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21AFB2-068C-E04C-8530-9E5C360CD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33" y="5167671"/>
            <a:ext cx="1673132" cy="16731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34B1CF-E782-3449-9C0B-2CE3C33088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33" y="3462124"/>
            <a:ext cx="1673132" cy="16731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7F037C-EFA8-434E-BA15-7526B14F52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32" y="221752"/>
            <a:ext cx="1314378" cy="8479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DB8E8D-49E3-D648-9F83-255550515E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24" y="1144819"/>
            <a:ext cx="1317405" cy="3211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98A249-AF70-444E-857C-747EE6599F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43159" y="221752"/>
            <a:ext cx="2021326" cy="5120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3A75B5F-CC90-4D4A-B01A-4A7EA6139B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5451" y="4932784"/>
            <a:ext cx="1702710" cy="170271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35F0EBA-74F8-2941-BCDF-238E9855A641}"/>
              </a:ext>
            </a:extLst>
          </p:cNvPr>
          <p:cNvSpPr/>
          <p:nvPr/>
        </p:nvSpPr>
        <p:spPr>
          <a:xfrm>
            <a:off x="5474006" y="6556310"/>
            <a:ext cx="17027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>
                <a:hlinkClick r:id="rId10"/>
              </a:rPr>
              <a:t>https://app.sli.do/event/0wq99hvv/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780246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36C81-C6DF-794E-B1B9-5D7E4DDFDD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240"/>
            <a:ext cx="8869680" cy="733148"/>
          </a:xfrm>
        </p:spPr>
        <p:txBody>
          <a:bodyPr>
            <a:normAutofit/>
          </a:bodyPr>
          <a:lstStyle/>
          <a:p>
            <a:r>
              <a:rPr lang="en-US" altLang="zh-TW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AWS Educate </a:t>
            </a:r>
            <a:r>
              <a:rPr lang="zh-TW" alt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高中生雲端推廣線上講座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HEITI TC MEDIUM" pitchFamily="2" charset="-128"/>
              <a:cs typeface="Calibri" panose="020F0502020204030204" pitchFamily="34" charset="0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DEEC56E-2DB6-CF45-8A74-2B6B99DEE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9653" y="4192766"/>
            <a:ext cx="8440972" cy="2659848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zh-TW" altLang="en-US" sz="14400" b="1" dirty="0">
                <a:solidFill>
                  <a:srgbClr val="898989"/>
                </a:solidFill>
                <a:latin typeface="HEITI TC MEDIUM" pitchFamily="2" charset="-128"/>
                <a:ea typeface="HEITI TC MEDIUM" pitchFamily="2" charset="-128"/>
                <a:hlinkClick r:id="rId2"/>
              </a:rPr>
              <a:t>戴敏育</a:t>
            </a:r>
            <a:r>
              <a:rPr lang="en-US" altLang="zh-TW" sz="14400" b="1" dirty="0">
                <a:solidFill>
                  <a:srgbClr val="898989"/>
                </a:solidFill>
                <a:latin typeface="HEITI TC MEDIUM" pitchFamily="2" charset="-128"/>
                <a:ea typeface="HEITI TC MEDIUM" pitchFamily="2" charset="-128"/>
              </a:rPr>
              <a:t> </a:t>
            </a:r>
            <a:r>
              <a:rPr lang="zh-TW" altLang="en-US" sz="14400" dirty="0">
                <a:solidFill>
                  <a:schemeClr val="accent1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副教授</a:t>
            </a:r>
            <a:endParaRPr lang="en-US" altLang="zh-TW" sz="14400" dirty="0">
              <a:solidFill>
                <a:schemeClr val="accent1"/>
              </a:solidFill>
              <a:latin typeface="Heiti TC Medium" pitchFamily="2" charset="-128"/>
              <a:ea typeface="Heiti TC Medium" pitchFamily="2" charset="-128"/>
              <a:cs typeface="Calibri" panose="020F0502020204030204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altLang="zh-TW" sz="14400" b="1" dirty="0">
                <a:solidFill>
                  <a:srgbClr val="898989"/>
                </a:solidFill>
                <a:cs typeface="Calibri" panose="020F0502020204030204" pitchFamily="34" charset="0"/>
                <a:hlinkClick r:id="rId3"/>
              </a:rPr>
              <a:t>Min-Yuh Day</a:t>
            </a:r>
            <a:r>
              <a:rPr lang="en-US" altLang="zh-TW" sz="14400" b="1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Associate</a:t>
            </a:r>
            <a:r>
              <a:rPr lang="zh-TW" altLang="en-US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  <a:endParaRPr kumimoji="0" lang="en-US" altLang="zh-TW" sz="14400" dirty="0">
              <a:solidFill>
                <a:schemeClr val="accent1"/>
              </a:solidFill>
              <a:latin typeface="Calibri" panose="020F0502020204030204" pitchFamily="34" charset="0"/>
              <a:ea typeface="標楷體" pitchFamily="65" charset="-120"/>
              <a:cs typeface="Calibri" panose="020F0502020204030204" pitchFamily="34" charset="0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zh-TW" altLang="en-US" sz="14400" b="1" dirty="0"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  <a:hlinkClick r:id="rId4"/>
              </a:rPr>
              <a:t>國立臺北大學</a:t>
            </a:r>
            <a:r>
              <a:rPr lang="zh-TW" altLang="en-US" sz="14400" b="1" dirty="0"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</a:rPr>
              <a:t> </a:t>
            </a:r>
            <a:r>
              <a:rPr lang="zh-TW" altLang="en-US" sz="14400" b="1" dirty="0"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  <a:hlinkClick r:id="rId5"/>
              </a:rPr>
              <a:t>資訊管理研究所</a:t>
            </a:r>
            <a:endParaRPr lang="en-US" altLang="zh-TW" sz="14400" b="1" dirty="0">
              <a:latin typeface="HEITI TC MEDIUM" pitchFamily="2" charset="-128"/>
              <a:ea typeface="HEITI TC MEDIUM" pitchFamily="2" charset="-128"/>
              <a:cs typeface="DFKai-SB" panose="03000509000000000000" pitchFamily="49" charset="-120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8000" b="1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Institute of Information Management</a:t>
            </a:r>
            <a:r>
              <a:rPr lang="en-US" sz="8000" b="1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b="1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b="1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7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https://web.ntpu.edu.tw/~myday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altLang="zh-TW" sz="3700" dirty="0">
                <a:solidFill>
                  <a:srgbClr val="898989"/>
                </a:solidFill>
                <a:cs typeface="Times New Roman" pitchFamily="18" charset="0"/>
              </a:rPr>
              <a:t>2021-08-12</a:t>
            </a:r>
            <a:endParaRPr lang="en-US" sz="37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F163A0E-F971-CA41-94AF-C9CDBF56EA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50" y="249866"/>
            <a:ext cx="962066" cy="6206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DC3595-FCFE-CC45-82E9-10F77A9B34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2" y="923543"/>
            <a:ext cx="964282" cy="235043"/>
          </a:xfrm>
          <a:prstGeom prst="rect">
            <a:avLst/>
          </a:prstGeom>
        </p:spPr>
      </p:pic>
      <p:pic>
        <p:nvPicPr>
          <p:cNvPr id="24" name="Picture 4" descr="http://mail.tku.edu.tw/myday/images/Myday_Photo.jpg">
            <a:extLst>
              <a:ext uri="{FF2B5EF4-FFF2-40B4-BE49-F238E27FC236}">
                <a16:creationId xmlns:a16="http://schemas.microsoft.com/office/drawing/2014/main" id="{4DA496C0-0068-9A44-91F0-E869912B5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 l="10527" t="1544" r="10527" b="25148"/>
          <a:stretch>
            <a:fillRect/>
          </a:stretch>
        </p:blipFill>
        <p:spPr bwMode="auto">
          <a:xfrm>
            <a:off x="1377519" y="4449082"/>
            <a:ext cx="1353507" cy="1675770"/>
          </a:xfrm>
          <a:prstGeom prst="rect">
            <a:avLst/>
          </a:prstGeom>
          <a:noFill/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67E3147-F56B-4844-9E50-7A9887F964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304230" y="5928755"/>
            <a:ext cx="791692" cy="79169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BD8C922-0D4F-D241-A9F2-BFBFAAAC8AE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9547" y="5057504"/>
            <a:ext cx="421513" cy="51128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CD610C0-FB76-E54D-8149-3EFAA9C9A98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4532" y="5489820"/>
            <a:ext cx="511280" cy="5112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F1FF437-B34D-8247-A657-2BC5FDF5DF0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4727" y="5485126"/>
            <a:ext cx="511280" cy="51128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F13A76F-C8C0-D540-BCBD-E9C8F2F8D0C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2194" y="4535116"/>
            <a:ext cx="935665" cy="42196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5BA2995-7584-8D43-ACEB-D2B3A8E44A7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707986" y="321302"/>
            <a:ext cx="1208863" cy="723727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47FC44A1-12B4-FE4B-BF56-1F53545057A1}"/>
              </a:ext>
            </a:extLst>
          </p:cNvPr>
          <p:cNvSpPr txBox="1">
            <a:spLocks/>
          </p:cNvSpPr>
          <p:nvPr/>
        </p:nvSpPr>
        <p:spPr bwMode="auto">
          <a:xfrm>
            <a:off x="4679450" y="721082"/>
            <a:ext cx="2979467" cy="723727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1" lang="en-US" altLang="en-US" sz="6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Q &amp; A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F0390E2-73DA-9D49-A905-4402279B6EBC}"/>
              </a:ext>
            </a:extLst>
          </p:cNvPr>
          <p:cNvSpPr txBox="1">
            <a:spLocks/>
          </p:cNvSpPr>
          <p:nvPr/>
        </p:nvSpPr>
        <p:spPr>
          <a:xfrm>
            <a:off x="623287" y="1245354"/>
            <a:ext cx="11102135" cy="24231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TW" altLang="en-US" sz="9600" b="1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雲端、金融與數據科學：跨領域學習</a:t>
            </a:r>
            <a:r>
              <a:rPr lang="en-US" altLang="zh-TW" sz="9600" b="1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</a:t>
            </a:r>
            <a:br>
              <a:rPr lang="en-US" altLang="zh-TW" sz="9600" b="1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sz="10100" b="1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(Cloud, Finance, and Data Science: Interdisciplinary Learning)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EA237D7-7A30-7447-B766-C7773464C9C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02130" y="804555"/>
            <a:ext cx="2602395" cy="5715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B379E6-634C-D74E-BAFD-0279143B1006}"/>
              </a:ext>
            </a:extLst>
          </p:cNvPr>
          <p:cNvSpPr txBox="1"/>
          <p:nvPr/>
        </p:nvSpPr>
        <p:spPr>
          <a:xfrm>
            <a:off x="3047972" y="3715598"/>
            <a:ext cx="584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Time: 2021/8/12 (Thu) 18:30 - 20:30 pm (18:40-19:10 pm) </a:t>
            </a:r>
            <a:br>
              <a:rPr lang="en-US" altLang="zh-TW" sz="1400" dirty="0">
                <a:solidFill>
                  <a:schemeClr val="bg1">
                    <a:lumMod val="65000"/>
                  </a:schemeClr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400" dirty="0">
                <a:solidFill>
                  <a:schemeClr val="bg1">
                    <a:lumMod val="65000"/>
                  </a:schemeClr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Host: AWS Educate Ambassador in Taiwan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Heiti TC Medium" pitchFamily="2" charset="-128"/>
              <a:ea typeface="Heiti TC Medium" pitchFamily="2" charset="-128"/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D116F7-5B2C-7140-B46D-969D97CCFFC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444772" y="2915799"/>
            <a:ext cx="1702710" cy="170271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A1F8EBF-CCB5-F743-B58C-729E57987AB0}"/>
              </a:ext>
            </a:extLst>
          </p:cNvPr>
          <p:cNvSpPr/>
          <p:nvPr/>
        </p:nvSpPr>
        <p:spPr>
          <a:xfrm>
            <a:off x="10483327" y="4539325"/>
            <a:ext cx="17027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>
                <a:hlinkClick r:id="rId20"/>
              </a:rPr>
              <a:t>https://app.sli.do/event/0wq99hvv/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99822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95DC9D-E4DD-0B4D-836A-0DA495BB6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438" y="1317812"/>
            <a:ext cx="5014243" cy="1270275"/>
          </a:xfrm>
          <a:prstGeom prst="rect">
            <a:avLst/>
          </a:prstGeom>
        </p:spPr>
      </p:pic>
      <p:sp>
        <p:nvSpPr>
          <p:cNvPr id="9" name="Cross 8">
            <a:extLst>
              <a:ext uri="{FF2B5EF4-FFF2-40B4-BE49-F238E27FC236}">
                <a16:creationId xmlns:a16="http://schemas.microsoft.com/office/drawing/2014/main" id="{6343F973-F002-5348-A6DA-FBA96354AFF9}"/>
              </a:ext>
            </a:extLst>
          </p:cNvPr>
          <p:cNvSpPr/>
          <p:nvPr/>
        </p:nvSpPr>
        <p:spPr>
          <a:xfrm>
            <a:off x="5669453" y="1514115"/>
            <a:ext cx="601883" cy="612304"/>
          </a:xfrm>
          <a:prstGeom prst="plus">
            <a:avLst>
              <a:gd name="adj" fmla="val 36538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C26AB7-334B-7C43-BED3-A2D33ADA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AA8FB2-62C0-1D41-8256-59CB69119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725" y="2963718"/>
            <a:ext cx="1727588" cy="2095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E8BE38-17F7-DB42-B121-AF1205BF7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011" y="4612082"/>
            <a:ext cx="2095500" cy="2095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2589FC-264F-1A41-972F-00AEB49A2F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349" y="4612082"/>
            <a:ext cx="2095500" cy="2095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6E5ED1-37F6-FB4E-9395-5B97E19954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332" y="570491"/>
            <a:ext cx="2373048" cy="15309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D9027E-DF87-8847-8E9C-FDABE4367B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224" y="2206066"/>
            <a:ext cx="2378515" cy="5797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2AE521-23E3-294F-BF1D-98A6AEAB9F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4653" y="63787"/>
            <a:ext cx="5014243" cy="110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63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F5E1F-18BA-6C45-BEDD-6784A2C2D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35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  <a:latin typeface="Heiti TC Medium" pitchFamily="2" charset="-128"/>
                <a:ea typeface="Heiti TC Medium" pitchFamily="2" charset="-128"/>
              </a:rPr>
              <a:t>AWS</a:t>
            </a:r>
            <a:r>
              <a:rPr lang="zh-TW" altLang="en-US" dirty="0">
                <a:solidFill>
                  <a:schemeClr val="accent1"/>
                </a:solidFill>
                <a:latin typeface="Heiti TC Medium" pitchFamily="2" charset="-128"/>
                <a:ea typeface="Heiti TC Medium" pitchFamily="2" charset="-128"/>
              </a:rPr>
              <a:t>雲端應用導入教學</a:t>
            </a:r>
            <a:endParaRPr lang="en-US" dirty="0">
              <a:solidFill>
                <a:schemeClr val="accent1"/>
              </a:solidFill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828BF-56B8-E24F-A70E-26BDB7567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582057"/>
            <a:ext cx="11292113" cy="49108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zh-TW" altLang="en-US" b="1" dirty="0">
                <a:solidFill>
                  <a:srgbClr val="C00000"/>
                </a:solidFill>
                <a:latin typeface="Heiti TC Medium" pitchFamily="2" charset="-128"/>
                <a:ea typeface="Heiti TC Medium" pitchFamily="2" charset="-128"/>
              </a:rPr>
              <a:t>企業雲端運算入門 </a:t>
            </a:r>
            <a:r>
              <a:rPr lang="en-US" altLang="zh-TW" sz="2600" b="1" dirty="0">
                <a:solidFill>
                  <a:srgbClr val="C00000"/>
                </a:solidFill>
                <a:latin typeface="Heiti TC Medium" pitchFamily="2" charset="-128"/>
                <a:ea typeface="Heiti TC Medium" pitchFamily="2" charset="-128"/>
              </a:rPr>
              <a:t>(</a:t>
            </a:r>
            <a:r>
              <a:rPr lang="en-US" sz="2600" b="1" dirty="0">
                <a:solidFill>
                  <a:srgbClr val="C00000"/>
                </a:solidFill>
                <a:latin typeface="Heiti TC Medium" pitchFamily="2" charset="-128"/>
                <a:ea typeface="Heiti TC Medium" pitchFamily="2" charset="-128"/>
              </a:rPr>
              <a:t>Foundation of Business Cloud Computing)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400" dirty="0">
                <a:latin typeface="Heiti TC Medium" pitchFamily="2" charset="-128"/>
                <a:ea typeface="Heiti TC Medium" pitchFamily="2" charset="-128"/>
              </a:rPr>
              <a:t>(BA4, NTPU) (Spring 2021)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zh-TW" altLang="en-US" b="1" dirty="0">
                <a:solidFill>
                  <a:srgbClr val="C00000"/>
                </a:solidFill>
                <a:latin typeface="Heiti TC Medium" pitchFamily="2" charset="-128"/>
                <a:ea typeface="Heiti TC Medium" pitchFamily="2" charset="-128"/>
              </a:rPr>
              <a:t>大數據分析 </a:t>
            </a:r>
            <a:r>
              <a:rPr lang="en-US" altLang="zh-TW" sz="2400" b="1" dirty="0">
                <a:solidFill>
                  <a:srgbClr val="C00000"/>
                </a:solidFill>
                <a:latin typeface="Heiti TC Medium" pitchFamily="2" charset="-128"/>
                <a:ea typeface="Heiti TC Medium" pitchFamily="2" charset="-128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Heiti TC Medium" pitchFamily="2" charset="-128"/>
                <a:ea typeface="Heiti TC Medium" pitchFamily="2" charset="-128"/>
              </a:rPr>
              <a:t>Big Data Analytics)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400" dirty="0">
                <a:latin typeface="Heiti TC Medium" pitchFamily="2" charset="-128"/>
                <a:ea typeface="Heiti TC Medium" pitchFamily="2" charset="-128"/>
              </a:rPr>
              <a:t>(MBA, IM, NTPU) (Fall 2020)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zh-TW" altLang="en-US" b="1" dirty="0">
                <a:solidFill>
                  <a:srgbClr val="C00000"/>
                </a:solidFill>
                <a:latin typeface="Heiti TC Medium" pitchFamily="2" charset="-128"/>
                <a:ea typeface="Heiti TC Medium" pitchFamily="2" charset="-128"/>
              </a:rPr>
              <a:t>軟體工程 </a:t>
            </a:r>
            <a:r>
              <a:rPr lang="en-US" altLang="zh-TW" sz="2400" b="1" dirty="0">
                <a:solidFill>
                  <a:srgbClr val="C00000"/>
                </a:solidFill>
                <a:latin typeface="Heiti TC Medium" pitchFamily="2" charset="-128"/>
                <a:ea typeface="Heiti TC Medium" pitchFamily="2" charset="-128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Heiti TC Medium" pitchFamily="2" charset="-128"/>
                <a:ea typeface="Heiti TC Medium" pitchFamily="2" charset="-128"/>
              </a:rPr>
              <a:t>Software Engineering)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400" dirty="0">
                <a:latin typeface="Heiti TC Medium" pitchFamily="2" charset="-128"/>
                <a:ea typeface="Heiti TC Medium" pitchFamily="2" charset="-128"/>
              </a:rPr>
              <a:t>(MBA, IM, NTPU) (Fall 2020)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zh-TW" altLang="en-US" b="1" dirty="0">
                <a:solidFill>
                  <a:srgbClr val="C00000"/>
                </a:solidFill>
                <a:latin typeface="Heiti TC Medium" pitchFamily="2" charset="-128"/>
                <a:ea typeface="Heiti TC Medium" pitchFamily="2" charset="-128"/>
              </a:rPr>
              <a:t>雲端服務架構實務 </a:t>
            </a:r>
            <a:r>
              <a:rPr lang="en-US" altLang="zh-TW" sz="2400" b="1" dirty="0">
                <a:solidFill>
                  <a:srgbClr val="C00000"/>
                </a:solidFill>
                <a:latin typeface="Heiti TC Medium" pitchFamily="2" charset="-128"/>
                <a:ea typeface="Heiti TC Medium" pitchFamily="2" charset="-128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Heiti TC Medium" pitchFamily="2" charset="-128"/>
                <a:ea typeface="Heiti TC Medium" pitchFamily="2" charset="-128"/>
              </a:rPr>
              <a:t>Cloud Services Architecting Practices)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400" dirty="0">
                <a:latin typeface="Heiti TC Medium" pitchFamily="2" charset="-128"/>
                <a:ea typeface="Heiti TC Medium" pitchFamily="2" charset="-128"/>
              </a:rPr>
              <a:t>(MI4, TKU) (Spring 2021, Fall 2020, Spring 2020, Fall 2019)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D5E44-3B38-9C4F-B2D8-95F5F119A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2D5126-856E-8641-B4A7-D6347D1BC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401" y="345648"/>
            <a:ext cx="1905000" cy="482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C34D8F-18C3-7640-85A9-5C6313A62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50" y="249866"/>
            <a:ext cx="962066" cy="620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4504D6-33E0-734E-A30F-A37528CCC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2" y="923543"/>
            <a:ext cx="964282" cy="2350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C2E051C-BD89-D14E-B845-B89ED34E70FA}"/>
              </a:ext>
            </a:extLst>
          </p:cNvPr>
          <p:cNvSpPr/>
          <p:nvPr/>
        </p:nvSpPr>
        <p:spPr>
          <a:xfrm>
            <a:off x="1549400" y="6331112"/>
            <a:ext cx="86178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5"/>
              </a:rPr>
              <a:t>https://web.ntpu.edu.tw/~myday/teaching.htm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6544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F5E1F-18BA-6C45-BEDD-6784A2C2D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40"/>
            <a:ext cx="10515600" cy="1028246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accent1"/>
                </a:solidFill>
                <a:latin typeface="Heiti TC Medium" pitchFamily="2" charset="-128"/>
                <a:ea typeface="Heiti TC Medium" pitchFamily="2" charset="-128"/>
              </a:rPr>
              <a:t>課程理論中融入</a:t>
            </a:r>
            <a:r>
              <a:rPr lang="en-US" dirty="0">
                <a:solidFill>
                  <a:schemeClr val="accent1"/>
                </a:solidFill>
                <a:latin typeface="Heiti TC Medium" pitchFamily="2" charset="-128"/>
                <a:ea typeface="Heiti TC Medium" pitchFamily="2" charset="-128"/>
              </a:rPr>
              <a:t>AWS</a:t>
            </a:r>
            <a:r>
              <a:rPr lang="zh-TW" altLang="en-US" dirty="0">
                <a:solidFill>
                  <a:schemeClr val="accent1"/>
                </a:solidFill>
                <a:latin typeface="Heiti TC Medium" pitchFamily="2" charset="-128"/>
                <a:ea typeface="Heiti TC Medium" pitchFamily="2" charset="-128"/>
              </a:rPr>
              <a:t>概念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828BF-56B8-E24F-A70E-26BDB7567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291771"/>
            <a:ext cx="11292113" cy="520110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TW" altLang="en-US" sz="4600" dirty="0">
                <a:solidFill>
                  <a:srgbClr val="C00000"/>
                </a:solidFill>
                <a:latin typeface="Heiti TC Medium" pitchFamily="2" charset="-128"/>
                <a:ea typeface="Heiti TC Medium" pitchFamily="2" charset="-128"/>
              </a:rPr>
              <a:t>智慧金融量化分析 </a:t>
            </a:r>
            <a:r>
              <a:rPr lang="en-US" altLang="zh-TW" sz="3400" dirty="0">
                <a:solidFill>
                  <a:srgbClr val="C00000"/>
                </a:solidFill>
                <a:latin typeface="Heiti TC Medium" pitchFamily="2" charset="-128"/>
                <a:ea typeface="Heiti TC Medium" pitchFamily="2" charset="-128"/>
              </a:rPr>
              <a:t>(Artificial Intelligence in Finance and Quantitative)</a:t>
            </a:r>
            <a:endParaRPr lang="en-US" sz="3400" dirty="0">
              <a:solidFill>
                <a:srgbClr val="C00000"/>
              </a:solidFill>
              <a:latin typeface="Heiti TC Medium" pitchFamily="2" charset="-128"/>
              <a:ea typeface="Heiti TC Medium" pitchFamily="2" charset="-128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zh-TW" altLang="en-US" sz="4600" dirty="0">
                <a:latin typeface="Heiti TC Medium" pitchFamily="2" charset="-128"/>
                <a:ea typeface="Heiti TC Medium" pitchFamily="2" charset="-128"/>
              </a:rPr>
              <a:t>國立台北大學資管所碩士班</a:t>
            </a:r>
            <a:r>
              <a:rPr lang="en-US" altLang="zh-TW" sz="4600" dirty="0">
                <a:latin typeface="Heiti TC Medium" pitchFamily="2" charset="-128"/>
                <a:ea typeface="Heiti TC Medium" pitchFamily="2" charset="-128"/>
              </a:rPr>
              <a:t> </a:t>
            </a:r>
            <a:r>
              <a:rPr lang="en-US" sz="4600" dirty="0">
                <a:latin typeface="Heiti TC Medium" pitchFamily="2" charset="-128"/>
                <a:ea typeface="Heiti TC Medium" pitchFamily="2" charset="-128"/>
              </a:rPr>
              <a:t>(Fall 2021)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TW" altLang="en-US" sz="4600" dirty="0">
                <a:solidFill>
                  <a:srgbClr val="C00000"/>
                </a:solidFill>
                <a:latin typeface="Heiti TC Medium" pitchFamily="2" charset="-128"/>
                <a:ea typeface="Heiti TC Medium" pitchFamily="2" charset="-128"/>
              </a:rPr>
              <a:t>人工智慧文本分析 </a:t>
            </a:r>
            <a:r>
              <a:rPr lang="en-US" altLang="zh-TW" sz="4300" dirty="0">
                <a:solidFill>
                  <a:srgbClr val="C00000"/>
                </a:solidFill>
                <a:latin typeface="Heiti TC Medium" pitchFamily="2" charset="-128"/>
                <a:ea typeface="Heiti TC Medium" pitchFamily="2" charset="-128"/>
              </a:rPr>
              <a:t>(Artificial Intelligence for Text Analytics)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zh-TW" altLang="en-US" sz="4600" dirty="0">
                <a:latin typeface="Heiti TC Medium" pitchFamily="2" charset="-128"/>
                <a:ea typeface="Heiti TC Medium" pitchFamily="2" charset="-128"/>
              </a:rPr>
              <a:t>國立台北大學資管所碩士班</a:t>
            </a:r>
            <a:r>
              <a:rPr lang="en-US" altLang="zh-TW" sz="4600" dirty="0">
                <a:latin typeface="Heiti TC Medium" pitchFamily="2" charset="-128"/>
                <a:ea typeface="Heiti TC Medium" pitchFamily="2" charset="-128"/>
              </a:rPr>
              <a:t> </a:t>
            </a:r>
            <a:r>
              <a:rPr lang="en-US" sz="4600" dirty="0">
                <a:latin typeface="Heiti TC Medium" pitchFamily="2" charset="-128"/>
                <a:ea typeface="Heiti TC Medium" pitchFamily="2" charset="-128"/>
              </a:rPr>
              <a:t>(Spring 2022)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TW" altLang="en-US" sz="4600" dirty="0">
                <a:solidFill>
                  <a:srgbClr val="C00000"/>
                </a:solidFill>
                <a:latin typeface="Heiti TC Medium" pitchFamily="2" charset="-128"/>
                <a:ea typeface="Heiti TC Medium" pitchFamily="2" charset="-128"/>
              </a:rPr>
              <a:t>人工智慧 </a:t>
            </a:r>
            <a:r>
              <a:rPr lang="en-US" altLang="zh-TW" sz="4600" dirty="0">
                <a:solidFill>
                  <a:srgbClr val="C00000"/>
                </a:solidFill>
                <a:latin typeface="Heiti TC Medium" pitchFamily="2" charset="-128"/>
                <a:ea typeface="Heiti TC Medium" pitchFamily="2" charset="-128"/>
              </a:rPr>
              <a:t>(</a:t>
            </a:r>
            <a:r>
              <a:rPr lang="en-US" sz="4600" dirty="0">
                <a:solidFill>
                  <a:srgbClr val="C00000"/>
                </a:solidFill>
                <a:latin typeface="Heiti TC Medium" pitchFamily="2" charset="-128"/>
                <a:ea typeface="Heiti TC Medium" pitchFamily="2" charset="-128"/>
              </a:rPr>
              <a:t>Artificial Intelligence)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zh-TW" altLang="en-US" sz="4600" dirty="0">
                <a:latin typeface="Heiti TC Medium" pitchFamily="2" charset="-128"/>
                <a:ea typeface="Heiti TC Medium" pitchFamily="2" charset="-128"/>
              </a:rPr>
              <a:t>國立台北大學資管所碩士班</a:t>
            </a:r>
            <a:r>
              <a:rPr lang="en-US" altLang="zh-TW" sz="4600" dirty="0">
                <a:latin typeface="Heiti TC Medium" pitchFamily="2" charset="-128"/>
                <a:ea typeface="Heiti TC Medium" pitchFamily="2" charset="-128"/>
              </a:rPr>
              <a:t> </a:t>
            </a:r>
            <a:r>
              <a:rPr lang="en-US" sz="4600" dirty="0">
                <a:latin typeface="Heiti TC Medium" pitchFamily="2" charset="-128"/>
                <a:ea typeface="Heiti TC Medium" pitchFamily="2" charset="-128"/>
              </a:rPr>
              <a:t>(Spring 2021)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TW" altLang="en-US" sz="4600" dirty="0">
                <a:solidFill>
                  <a:srgbClr val="C00000"/>
                </a:solidFill>
                <a:latin typeface="Heiti TC Medium" pitchFamily="2" charset="-128"/>
                <a:ea typeface="Heiti TC Medium" pitchFamily="2" charset="-128"/>
              </a:rPr>
              <a:t>資料探勘 </a:t>
            </a:r>
            <a:r>
              <a:rPr lang="en-US" altLang="zh-TW" sz="4600" dirty="0">
                <a:solidFill>
                  <a:srgbClr val="C00000"/>
                </a:solidFill>
                <a:latin typeface="Heiti TC Medium" pitchFamily="2" charset="-128"/>
                <a:ea typeface="Heiti TC Medium" pitchFamily="2" charset="-128"/>
              </a:rPr>
              <a:t>(</a:t>
            </a:r>
            <a:r>
              <a:rPr lang="en-US" sz="4600" dirty="0">
                <a:solidFill>
                  <a:srgbClr val="C00000"/>
                </a:solidFill>
                <a:latin typeface="Heiti TC Medium" pitchFamily="2" charset="-128"/>
                <a:ea typeface="Heiti TC Medium" pitchFamily="2" charset="-128"/>
              </a:rPr>
              <a:t>Data Mining)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zh-TW" altLang="en-US" sz="4600" dirty="0">
                <a:latin typeface="Heiti TC Medium" pitchFamily="2" charset="-128"/>
                <a:ea typeface="Heiti TC Medium" pitchFamily="2" charset="-128"/>
              </a:rPr>
              <a:t>國立台北大學資管所碩士班</a:t>
            </a:r>
            <a:r>
              <a:rPr lang="en-US" altLang="zh-TW" sz="4600" dirty="0">
                <a:latin typeface="Heiti TC Medium" pitchFamily="2" charset="-128"/>
                <a:ea typeface="Heiti TC Medium" pitchFamily="2" charset="-128"/>
              </a:rPr>
              <a:t> </a:t>
            </a:r>
            <a:r>
              <a:rPr lang="en-US" sz="4600" dirty="0">
                <a:latin typeface="Heiti TC Medium" pitchFamily="2" charset="-128"/>
                <a:ea typeface="Heiti TC Medium" pitchFamily="2" charset="-128"/>
              </a:rPr>
              <a:t>(Spring 2021)</a:t>
            </a:r>
            <a:r>
              <a:rPr lang="en-US" altLang="zh-TW" sz="4600" dirty="0">
                <a:latin typeface="Heiti TC Medium" pitchFamily="2" charset="-128"/>
                <a:ea typeface="Heiti TC Medium" pitchFamily="2" charset="-128"/>
              </a:rPr>
              <a:t> </a:t>
            </a:r>
            <a:br>
              <a:rPr lang="en-US" altLang="zh-TW" sz="4600" dirty="0">
                <a:latin typeface="Heiti TC Medium" pitchFamily="2" charset="-128"/>
                <a:ea typeface="Heiti TC Medium" pitchFamily="2" charset="-128"/>
              </a:rPr>
            </a:br>
            <a:r>
              <a:rPr lang="en-US" sz="4600" dirty="0">
                <a:latin typeface="Heiti TC Medium" pitchFamily="2" charset="-128"/>
                <a:ea typeface="Heiti TC Medium" pitchFamily="2" charset="-128"/>
              </a:rPr>
              <a:t>(</a:t>
            </a:r>
            <a:r>
              <a:rPr lang="zh-TW" altLang="en-US" sz="4600" dirty="0">
                <a:latin typeface="Heiti TC Medium" pitchFamily="2" charset="-128"/>
                <a:ea typeface="Heiti TC Medium" pitchFamily="2" charset="-128"/>
              </a:rPr>
              <a:t>電子商務碩士學分學程</a:t>
            </a:r>
            <a:r>
              <a:rPr lang="en-US" altLang="zh-TW" sz="4600" dirty="0">
                <a:latin typeface="Heiti TC Medium" pitchFamily="2" charset="-128"/>
                <a:ea typeface="Heiti TC Medium" pitchFamily="2" charset="-128"/>
              </a:rPr>
              <a:t>)</a:t>
            </a:r>
            <a:endParaRPr lang="en-US" sz="4600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D5E44-3B38-9C4F-B2D8-95F5F119A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2BC985-D6FC-AE4B-BD66-E443BD8BF1D5}"/>
              </a:ext>
            </a:extLst>
          </p:cNvPr>
          <p:cNvSpPr/>
          <p:nvPr/>
        </p:nvSpPr>
        <p:spPr>
          <a:xfrm>
            <a:off x="1549400" y="6360140"/>
            <a:ext cx="86178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2"/>
              </a:rPr>
              <a:t>https://web.ntpu.edu.tw/~myday/teaching.htm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E1059A-ED9A-9D4A-A383-3D75F715C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50" y="249866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95595D-82A1-1044-A370-0DC27F9F0E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2" y="923543"/>
            <a:ext cx="964282" cy="2350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256423-4CDE-174B-876F-61BA3C6264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7986" y="321302"/>
            <a:ext cx="1208863" cy="72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8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36C81-C6DF-794E-B1B9-5D7E4DDFDD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8586" y="64644"/>
            <a:ext cx="9325168" cy="1546946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企業雲端運算入門 </a:t>
            </a:r>
            <a:br>
              <a:rPr lang="en-US" altLang="zh-TW" sz="4400" b="1" dirty="0">
                <a:solidFill>
                  <a:schemeClr val="accent1">
                    <a:lumMod val="75000"/>
                  </a:schemeClr>
                </a:solidFill>
                <a:latin typeface="Heiti TC Medium" pitchFamily="2" charset="-128"/>
                <a:ea typeface="Heiti TC Medium" pitchFamily="2" charset="-128"/>
              </a:rPr>
            </a:br>
            <a:r>
              <a:rPr lang="en-US" altLang="zh-TW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(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Foundation of Business Cloud Computing)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30FC8-3DC0-AE40-9768-D0432E5DB8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5760" y="4493127"/>
            <a:ext cx="9916337" cy="235948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en-US" sz="6000" b="1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  <a:hlinkClick r:id="rId2"/>
              </a:rPr>
              <a:t>謝榮桂</a:t>
            </a:r>
            <a:r>
              <a:rPr lang="en-US" altLang="zh-TW" sz="4000" b="1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en-US" altLang="zh-TW" sz="40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(</a:t>
            </a:r>
            <a:r>
              <a:rPr lang="en-US" altLang="zh-TW" sz="40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  <a:hlinkClick r:id="rId3"/>
              </a:rPr>
              <a:t>Jung-Kuei Hsieh</a:t>
            </a:r>
            <a:r>
              <a:rPr lang="en-US" altLang="zh-TW" sz="40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)</a:t>
            </a:r>
            <a:r>
              <a:rPr lang="en-US" altLang="zh-TW" sz="42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zh-TW" altLang="en-US" sz="6000" b="1" dirty="0">
                <a:solidFill>
                  <a:srgbClr val="898989"/>
                </a:solidFill>
                <a:latin typeface="標楷體" pitchFamily="65" charset="-120"/>
                <a:ea typeface="標楷體" pitchFamily="65" charset="-120"/>
                <a:hlinkClick r:id="rId4"/>
              </a:rPr>
              <a:t>戴敏育</a:t>
            </a:r>
            <a:r>
              <a:rPr lang="en-US" altLang="zh-TW" sz="4000" b="1" dirty="0">
                <a:solidFill>
                  <a:srgbClr val="898989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40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(</a:t>
            </a:r>
            <a:r>
              <a:rPr lang="en-US" altLang="zh-TW" sz="4000" dirty="0">
                <a:solidFill>
                  <a:srgbClr val="898989"/>
                </a:solidFill>
                <a:cs typeface="Calibri" panose="020F0502020204030204" pitchFamily="34" charset="0"/>
                <a:hlinkClick r:id="rId5"/>
              </a:rPr>
              <a:t>Min-Yuh Day</a:t>
            </a:r>
            <a:r>
              <a:rPr lang="en-US" altLang="zh-TW" sz="40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)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National Taipei University</a:t>
            </a:r>
            <a:endParaRPr lang="en-US" altLang="zh-TW" sz="5400" b="1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TW" altLang="en-US" sz="6000" b="1" dirty="0"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  <a:hlinkClick r:id="rId6"/>
              </a:rPr>
              <a:t>國立臺北大學</a:t>
            </a:r>
            <a:r>
              <a:rPr lang="zh-TW" altLang="en-US" sz="6000" b="1" dirty="0"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</a:rPr>
              <a:t> </a:t>
            </a:r>
            <a:endParaRPr lang="en-US" altLang="zh-TW" sz="6000" b="1" dirty="0">
              <a:solidFill>
                <a:srgbClr val="898989"/>
              </a:solidFill>
              <a:cs typeface="Times New Roman" pitchFamily="18" charset="0"/>
              <a:hlinkClick r:id="rId7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TW" sz="2300" dirty="0">
                <a:solidFill>
                  <a:srgbClr val="898989"/>
                </a:solidFill>
                <a:cs typeface="Times New Roman" pitchFamily="18" charset="0"/>
              </a:rPr>
              <a:t>2021-02-24</a:t>
            </a:r>
            <a:endParaRPr lang="en-US" sz="23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18DFDCF-180E-DF4D-B1ED-5CE418CE85D0}"/>
              </a:ext>
            </a:extLst>
          </p:cNvPr>
          <p:cNvSpPr txBox="1">
            <a:spLocks/>
          </p:cNvSpPr>
          <p:nvPr/>
        </p:nvSpPr>
        <p:spPr>
          <a:xfrm>
            <a:off x="528010" y="1587451"/>
            <a:ext cx="11121655" cy="16490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rgbClr val="C00000"/>
                </a:solidFill>
                <a:latin typeface="Calibri" panose="020F0502020204030204" pitchFamily="34" charset="0"/>
                <a:ea typeface="DFKai-SB" panose="03000509000000000000" pitchFamily="49" charset="-120"/>
                <a:cs typeface="Calibri" panose="020F0502020204030204" pitchFamily="34" charset="0"/>
              </a:rPr>
              <a:t>雲端概念概述 </a:t>
            </a:r>
            <a:br>
              <a:rPr lang="en-US" altLang="zh-TW" b="1" dirty="0">
                <a:solidFill>
                  <a:srgbClr val="C00000"/>
                </a:solidFill>
                <a:latin typeface="Calibri" panose="020F0502020204030204" pitchFamily="34" charset="0"/>
                <a:ea typeface="DFKai-SB" panose="03000509000000000000" pitchFamily="49" charset="-120"/>
                <a:cs typeface="Calibri" panose="020F0502020204030204" pitchFamily="34" charset="0"/>
              </a:rPr>
            </a:br>
            <a:r>
              <a:rPr lang="en-US" altLang="zh-TW" b="1" dirty="0">
                <a:solidFill>
                  <a:srgbClr val="C00000"/>
                </a:solidFill>
                <a:latin typeface="Calibri" panose="020F0502020204030204" pitchFamily="34" charset="0"/>
                <a:ea typeface="DFKai-SB" panose="03000509000000000000" pitchFamily="49" charset="-120"/>
                <a:cs typeface="Calibri" panose="020F0502020204030204" pitchFamily="34" charset="0"/>
              </a:rPr>
              <a:t>(Cloud Concepts Overview)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4" descr="http://mail.tku.edu.tw/myday/images/Myday_Photo.jpg">
            <a:extLst>
              <a:ext uri="{FF2B5EF4-FFF2-40B4-BE49-F238E27FC236}">
                <a16:creationId xmlns:a16="http://schemas.microsoft.com/office/drawing/2014/main" id="{C5F3A0B8-A157-3A40-8D33-267FAB01F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l="10527" t="1544" r="10527" b="25148"/>
          <a:stretch>
            <a:fillRect/>
          </a:stretch>
        </p:blipFill>
        <p:spPr bwMode="auto">
          <a:xfrm>
            <a:off x="10895632" y="4572072"/>
            <a:ext cx="935665" cy="1158442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164F77B-7BED-9A40-90C5-A4191570079F}"/>
              </a:ext>
            </a:extLst>
          </p:cNvPr>
          <p:cNvSpPr/>
          <p:nvPr/>
        </p:nvSpPr>
        <p:spPr>
          <a:xfrm>
            <a:off x="1838097" y="3250838"/>
            <a:ext cx="879104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Heiti TC Medium" pitchFamily="2" charset="-128"/>
                <a:ea typeface="Heiti TC Medium" pitchFamily="2" charset="-128"/>
                <a:cs typeface="Arial" panose="020B0604020202020204" pitchFamily="34" charset="0"/>
              </a:rPr>
              <a:t>企業雲端運算入門 </a:t>
            </a: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iti TC Medium" pitchFamily="2" charset="-128"/>
                <a:ea typeface="Heiti TC Medium" pitchFamily="2" charset="-128"/>
                <a:cs typeface="Arial" panose="020B0604020202020204" pitchFamily="34" charset="0"/>
              </a:rPr>
              <a:t>(Foundation of Business Cloud Computing) (BA4, NTPU) (Spring 2021)</a:t>
            </a:r>
          </a:p>
          <a:p>
            <a:pPr algn="ctr"/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iti TC Medium" pitchFamily="2" charset="-128"/>
                <a:ea typeface="Heiti TC Medium" pitchFamily="2" charset="-128"/>
                <a:cs typeface="Arial" panose="020B0604020202020204" pitchFamily="34" charset="0"/>
              </a:rPr>
              <a:t>(AWS Academy Cloud Foundations; ACF) (AWS Certified Cloud Practitioner)</a:t>
            </a:r>
          </a:p>
          <a:p>
            <a:pPr algn="ctr"/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iti TC Medium" pitchFamily="2" charset="-128"/>
                <a:ea typeface="Heiti TC Medium" pitchFamily="2" charset="-128"/>
                <a:cs typeface="Arial" panose="020B0604020202020204" pitchFamily="34" charset="0"/>
              </a:rPr>
              <a:t>(BA4, NTPU) (3 Credits, Elective) (U4010) (</a:t>
            </a: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Heiti TC Medium" pitchFamily="2" charset="-128"/>
                <a:ea typeface="Heiti TC Medium" pitchFamily="2" charset="-128"/>
                <a:cs typeface="Arial" panose="020B0604020202020204" pitchFamily="34" charset="0"/>
              </a:rPr>
              <a:t>自主學習課程</a:t>
            </a: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iti TC Medium" pitchFamily="2" charset="-128"/>
                <a:ea typeface="Heiti TC Medium" pitchFamily="2" charset="-128"/>
                <a:cs typeface="Arial" panose="020B0604020202020204" pitchFamily="34" charset="0"/>
              </a:rPr>
              <a:t>)(</a:t>
            </a: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Heiti TC Medium" pitchFamily="2" charset="-128"/>
                <a:ea typeface="Heiti TC Medium" pitchFamily="2" charset="-128"/>
                <a:cs typeface="Arial" panose="020B0604020202020204" pitchFamily="34" charset="0"/>
              </a:rPr>
              <a:t>商業智慧與大數據分析學士學分學程</a:t>
            </a: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iti TC Medium" pitchFamily="2" charset="-128"/>
                <a:ea typeface="Heiti TC Medium" pitchFamily="2" charset="-128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iti TC Medium" pitchFamily="2" charset="-128"/>
                <a:ea typeface="Heiti TC Medium" pitchFamily="2" charset="-128"/>
                <a:cs typeface="Arial" panose="020B0604020202020204" pitchFamily="34" charset="0"/>
              </a:rPr>
              <a:t>(1092) (</a:t>
            </a: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Heiti TC Medium" pitchFamily="2" charset="-128"/>
                <a:ea typeface="Heiti TC Medium" pitchFamily="2" charset="-128"/>
                <a:cs typeface="Arial" panose="020B0604020202020204" pitchFamily="34" charset="0"/>
              </a:rPr>
              <a:t>國立台北大學企管系</a:t>
            </a: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iti TC Medium" pitchFamily="2" charset="-128"/>
                <a:ea typeface="Heiti TC Medium" pitchFamily="2" charset="-128"/>
                <a:cs typeface="Arial" panose="020B0604020202020204" pitchFamily="34" charset="0"/>
              </a:rPr>
              <a:t>4A, 4B) (</a:t>
            </a: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Heiti TC Medium" pitchFamily="2" charset="-128"/>
                <a:ea typeface="Heiti TC Medium" pitchFamily="2" charset="-128"/>
                <a:cs typeface="Arial" panose="020B0604020202020204" pitchFamily="34" charset="0"/>
              </a:rPr>
              <a:t>選修</a:t>
            </a: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iti TC Medium" pitchFamily="2" charset="-128"/>
                <a:ea typeface="Heiti TC Medium" pitchFamily="2" charset="-128"/>
                <a:cs typeface="Arial" panose="020B0604020202020204" pitchFamily="34" charset="0"/>
              </a:rPr>
              <a:t>3</a:t>
            </a: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Heiti TC Medium" pitchFamily="2" charset="-128"/>
                <a:ea typeface="Heiti TC Medium" pitchFamily="2" charset="-128"/>
                <a:cs typeface="Arial" panose="020B0604020202020204" pitchFamily="34" charset="0"/>
              </a:rPr>
              <a:t>學分</a:t>
            </a: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iti TC Medium" pitchFamily="2" charset="-128"/>
                <a:ea typeface="Heiti TC Medium" pitchFamily="2" charset="-128"/>
                <a:cs typeface="Arial" panose="020B0604020202020204" pitchFamily="34" charset="0"/>
              </a:rPr>
              <a:t>) (</a:t>
            </a: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Heiti TC Medium" pitchFamily="2" charset="-128"/>
                <a:ea typeface="Heiti TC Medium" pitchFamily="2" charset="-128"/>
                <a:cs typeface="Arial" panose="020B0604020202020204" pitchFamily="34" charset="0"/>
              </a:rPr>
              <a:t>授課教師：謝榮桂，戴敏育</a:t>
            </a: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iti TC Medium" pitchFamily="2" charset="-128"/>
                <a:ea typeface="Heiti TC Medium" pitchFamily="2" charset="-128"/>
                <a:cs typeface="Arial" panose="020B0604020202020204" pitchFamily="34" charset="0"/>
              </a:rPr>
              <a:t>) (2021.02 - 2021.06)</a:t>
            </a:r>
          </a:p>
          <a:p>
            <a:pPr algn="ctr"/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iti TC Medium" pitchFamily="2" charset="-128"/>
                <a:ea typeface="Heiti TC Medium" pitchFamily="2" charset="-128"/>
                <a:cs typeface="Arial" panose="020B0604020202020204" pitchFamily="34" charset="0"/>
              </a:rPr>
              <a:t>(</a:t>
            </a: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Heiti TC Medium" pitchFamily="2" charset="-128"/>
                <a:ea typeface="Heiti TC Medium" pitchFamily="2" charset="-128"/>
                <a:cs typeface="Arial" panose="020B0604020202020204" pitchFamily="34" charset="0"/>
              </a:rPr>
              <a:t>週三 </a:t>
            </a: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iti TC Medium" pitchFamily="2" charset="-128"/>
                <a:ea typeface="Heiti TC Medium" pitchFamily="2" charset="-128"/>
                <a:cs typeface="Arial" panose="020B0604020202020204" pitchFamily="34" charset="0"/>
              </a:rPr>
              <a:t>Wed, 6, 7, 8, 14:10-17:00) (</a:t>
            </a: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Heiti TC Medium" pitchFamily="2" charset="-128"/>
                <a:ea typeface="Heiti TC Medium" pitchFamily="2" charset="-128"/>
                <a:cs typeface="Arial" panose="020B0604020202020204" pitchFamily="34" charset="0"/>
              </a:rPr>
              <a:t>台北大學三峽校區 文</a:t>
            </a: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Heiti TC Medium" pitchFamily="2" charset="-128"/>
                <a:ea typeface="Heiti TC Medium" pitchFamily="2" charset="-128"/>
                <a:cs typeface="Arial" panose="020B0604020202020204" pitchFamily="34" charset="0"/>
              </a:rPr>
              <a:t>3F10_L)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Heiti TC Medium" pitchFamily="2" charset="-128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B8F418B-A75B-F546-809F-04AEEDDB02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60401" y="345648"/>
            <a:ext cx="1905000" cy="482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163A0E-F971-CA41-94AF-C9CDBF56EA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50" y="249866"/>
            <a:ext cx="962066" cy="6206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DC3595-FCFE-CC45-82E9-10F77A9B34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2" y="923543"/>
            <a:ext cx="964282" cy="23504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222C346-8680-CC49-B8D3-EFEFEDBC232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54522" y="5819766"/>
            <a:ext cx="421513" cy="5112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C97FFC4-5467-D94C-AC6A-B6E51E3C6A3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59507" y="6252082"/>
            <a:ext cx="511280" cy="5112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6BFAE10-E69F-8B46-A889-CF8A48EB800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359702" y="6247388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F52415-800A-A04B-B255-D463B029188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8643" y="4595503"/>
            <a:ext cx="1000026" cy="100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54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EFF7A3-B29A-B349-BE71-F9C15AB4C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885" y="852696"/>
            <a:ext cx="10207174" cy="57558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CD61A5C-8CC8-4848-90EE-3EC3822EB43E}"/>
              </a:ext>
            </a:extLst>
          </p:cNvPr>
          <p:cNvSpPr/>
          <p:nvPr/>
        </p:nvSpPr>
        <p:spPr>
          <a:xfrm>
            <a:off x="4118599" y="6511350"/>
            <a:ext cx="3817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https://aws.amazon.com/certification/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45CC0C4-9C7E-7341-8BF1-BEFCCEE9799A}"/>
              </a:ext>
            </a:extLst>
          </p:cNvPr>
          <p:cNvSpPr/>
          <p:nvPr/>
        </p:nvSpPr>
        <p:spPr>
          <a:xfrm>
            <a:off x="957941" y="4847769"/>
            <a:ext cx="7271659" cy="1617281"/>
          </a:xfrm>
          <a:prstGeom prst="roundRect">
            <a:avLst>
              <a:gd name="adj" fmla="val 738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F370BEE-58E4-3240-AC8A-90B8806F39B1}"/>
              </a:ext>
            </a:extLst>
          </p:cNvPr>
          <p:cNvSpPr/>
          <p:nvPr/>
        </p:nvSpPr>
        <p:spPr>
          <a:xfrm>
            <a:off x="957941" y="2728686"/>
            <a:ext cx="4034973" cy="2072784"/>
          </a:xfrm>
          <a:prstGeom prst="roundRect">
            <a:avLst>
              <a:gd name="adj" fmla="val 738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8324FF-6D98-F049-86C5-14CABEAD292D}"/>
              </a:ext>
            </a:extLst>
          </p:cNvPr>
          <p:cNvSpPr txBox="1"/>
          <p:nvPr/>
        </p:nvSpPr>
        <p:spPr>
          <a:xfrm>
            <a:off x="2214818" y="3942129"/>
            <a:ext cx="958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SAA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2618DF-6368-F641-945B-411FA2FA79C7}"/>
              </a:ext>
            </a:extLst>
          </p:cNvPr>
          <p:cNvSpPr txBox="1"/>
          <p:nvPr/>
        </p:nvSpPr>
        <p:spPr>
          <a:xfrm>
            <a:off x="2275778" y="5809605"/>
            <a:ext cx="835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CLF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B679E7-D0D0-4845-BF2C-08E832AE7A6E}"/>
              </a:ext>
            </a:extLst>
          </p:cNvPr>
          <p:cNvSpPr txBox="1"/>
          <p:nvPr/>
        </p:nvSpPr>
        <p:spPr>
          <a:xfrm>
            <a:off x="246744" y="5142138"/>
            <a:ext cx="6957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EFA240-1C0A-654F-BE1F-6607EFFCB053}"/>
              </a:ext>
            </a:extLst>
          </p:cNvPr>
          <p:cNvSpPr txBox="1"/>
          <p:nvPr/>
        </p:nvSpPr>
        <p:spPr>
          <a:xfrm>
            <a:off x="206988" y="3388131"/>
            <a:ext cx="6957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7CC42F2-E28D-5546-B74E-9D3EB6EF4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865" y="-10508"/>
            <a:ext cx="10352194" cy="883118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Certification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E64799CB-9305-A942-B96C-A9846E081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0626" y="6480313"/>
            <a:ext cx="2743200" cy="274302"/>
          </a:xfrm>
        </p:spPr>
        <p:txBody>
          <a:bodyPr/>
          <a:lstStyle/>
          <a:p>
            <a:fld id="{5D6FF71F-CF6A-4C46-8F9B-61D49EEA70E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33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1244</TotalTime>
  <Words>2352</Words>
  <Application>Microsoft Macintosh PowerPoint</Application>
  <PresentationFormat>Widescreen</PresentationFormat>
  <Paragraphs>317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DFKai-SB</vt:lpstr>
      <vt:lpstr>DFKai-SB</vt:lpstr>
      <vt:lpstr>Heiti TC Medium</vt:lpstr>
      <vt:lpstr>Heiti TC Medium</vt:lpstr>
      <vt:lpstr>Arial</vt:lpstr>
      <vt:lpstr>Calibri</vt:lpstr>
      <vt:lpstr>Helvetica Neue LT Std 65 Medium</vt:lpstr>
      <vt:lpstr>Office Theme</vt:lpstr>
      <vt:lpstr>AWS Educate 高中生雲端推廣線上講座</vt:lpstr>
      <vt:lpstr>戴敏育 博士  (Min-Yuh Day, Ph.D.)</vt:lpstr>
      <vt:lpstr>Agenda</vt:lpstr>
      <vt:lpstr>國立臺北大學 AWS 雲創學院</vt:lpstr>
      <vt:lpstr>PowerPoint Presentation</vt:lpstr>
      <vt:lpstr>AWS雲端應用導入教學</vt:lpstr>
      <vt:lpstr>課程理論中融入AWS概念</vt:lpstr>
      <vt:lpstr>企業雲端運算入門  (Foundation of Business Cloud Computing)</vt:lpstr>
      <vt:lpstr>AWS Certification</vt:lpstr>
      <vt:lpstr>AWS Certified Cloud Practitioner  (CLF-C01) </vt:lpstr>
      <vt:lpstr>AWS Certified Solutions Architect –  Associate (SAA-C02) </vt:lpstr>
      <vt:lpstr>Agenda</vt:lpstr>
      <vt:lpstr>FinTech ABCD</vt:lpstr>
      <vt:lpstr>FinTech</vt:lpstr>
      <vt:lpstr>Financial Technology FinTech</vt:lpstr>
      <vt:lpstr>Financial Services</vt:lpstr>
      <vt:lpstr>Financial Services</vt:lpstr>
      <vt:lpstr>AI, Big Data, Cloud Computing Evolution of Decision Support, Business Intelligence, and Analytics</vt:lpstr>
      <vt:lpstr>AI, ML, DL</vt:lpstr>
      <vt:lpstr>Value Creation by Big Data Analytics (Grover et al., 2018)</vt:lpstr>
      <vt:lpstr>Architecture of Big Data Analytics</vt:lpstr>
      <vt:lpstr>Data Science and  Business Intelligence</vt:lpstr>
      <vt:lpstr>Data Science and  Business Intelligence</vt:lpstr>
      <vt:lpstr>Data Science and  Business Intelligence</vt:lpstr>
      <vt:lpstr>Profile of a Data Scientist</vt:lpstr>
      <vt:lpstr>Data Scientist Profile</vt:lpstr>
      <vt:lpstr>Framework for BD and BI Research</vt:lpstr>
      <vt:lpstr>Business Intelligence and Big Data analytics</vt:lpstr>
      <vt:lpstr>FinBrain: when Finance meets AI 2.0 (Zheng et al., 2019)</vt:lpstr>
      <vt:lpstr>Technology-driven  Financial Industry Development</vt:lpstr>
      <vt:lpstr> FinTech: Financial Services Innovation</vt:lpstr>
      <vt:lpstr>FinTech:  Financial Services Innovation  1. Payments 2. Insurance 3. Deposits &amp; Lending 4. Capital Raising 5. Investment Management 6. Market Provisioning</vt:lpstr>
      <vt:lpstr> FinTech: Investment Management</vt:lpstr>
      <vt:lpstr> FinTech: Market Provisioning</vt:lpstr>
      <vt:lpstr>Deep learning for financial applications: Topic-Model Heatmap</vt:lpstr>
      <vt:lpstr>Deep learning for financial applications: Topic-Feature Heatmap</vt:lpstr>
      <vt:lpstr>Deep learning for financial applications: Topic-Dataset Heatmap</vt:lpstr>
      <vt:lpstr>Text Analytics and Text Mining</vt:lpstr>
      <vt:lpstr>Agenda</vt:lpstr>
      <vt:lpstr>金融資料科學跨領域學習歷程</vt:lpstr>
      <vt:lpstr>Summary</vt:lpstr>
      <vt:lpstr>AWS Educate 高中生雲端推廣線上講座</vt:lpstr>
    </vt:vector>
  </TitlesOfParts>
  <Manager/>
  <Company>NTPU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Cloud, Finance, and Data Science: Interdisciplinary Learning (雲端、金融與數據科學：跨領域學習)</dc:title>
  <dc:subject/>
  <dc:creator>MYDAY</dc:creator>
  <cp:keywords>Cloud, Finance, Data Science, Interdisciplinary Learning, 雲端, 金融, 數據科學, 跨領域學習</cp:keywords>
  <dc:description>Cloud, Finance, and Data Science: Interdisciplinary Learning
(雲端、金融與數據科學：跨領域學習)</dc:description>
  <cp:lastModifiedBy>imyday@gmail.com</cp:lastModifiedBy>
  <cp:revision>219</cp:revision>
  <cp:lastPrinted>2020-12-23T14:44:17Z</cp:lastPrinted>
  <dcterms:created xsi:type="dcterms:W3CDTF">2019-09-12T03:09:52Z</dcterms:created>
  <dcterms:modified xsi:type="dcterms:W3CDTF">2021-08-11T16:28:46Z</dcterms:modified>
  <cp:category/>
</cp:coreProperties>
</file>