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029" r:id="rId2"/>
    <p:sldId id="2027" r:id="rId3"/>
    <p:sldId id="3107" r:id="rId4"/>
    <p:sldId id="3108" r:id="rId5"/>
    <p:sldId id="1679" r:id="rId6"/>
    <p:sldId id="3090" r:id="rId7"/>
    <p:sldId id="3091" r:id="rId8"/>
    <p:sldId id="3092" r:id="rId9"/>
    <p:sldId id="3123" r:id="rId10"/>
    <p:sldId id="3122" r:id="rId11"/>
    <p:sldId id="3109" r:id="rId12"/>
    <p:sldId id="3110" r:id="rId13"/>
    <p:sldId id="3111" r:id="rId14"/>
    <p:sldId id="3112" r:id="rId15"/>
    <p:sldId id="3113" r:id="rId16"/>
    <p:sldId id="3114" r:id="rId17"/>
    <p:sldId id="3115" r:id="rId18"/>
    <p:sldId id="1074" r:id="rId19"/>
    <p:sldId id="1073" r:id="rId20"/>
    <p:sldId id="1075" r:id="rId21"/>
    <p:sldId id="2860" r:id="rId22"/>
    <p:sldId id="2986" r:id="rId23"/>
    <p:sldId id="2988" r:id="rId24"/>
    <p:sldId id="2989" r:id="rId25"/>
    <p:sldId id="2990" r:id="rId26"/>
    <p:sldId id="2991" r:id="rId27"/>
    <p:sldId id="2994" r:id="rId28"/>
    <p:sldId id="3004" r:id="rId29"/>
    <p:sldId id="3116" r:id="rId30"/>
    <p:sldId id="3117" r:id="rId31"/>
    <p:sldId id="2993" r:id="rId32"/>
    <p:sldId id="3118" r:id="rId33"/>
    <p:sldId id="3119" r:id="rId34"/>
    <p:sldId id="3120" r:id="rId35"/>
    <p:sldId id="3121" r:id="rId36"/>
  </p:sldIdLst>
  <p:sldSz cx="9144000" cy="6858000" type="screen4x3"/>
  <p:notesSz cx="7315200" cy="96012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1893"/>
    <a:srgbClr val="96969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51" autoAdjust="0"/>
    <p:restoredTop sz="92903"/>
  </p:normalViewPr>
  <p:slideViewPr>
    <p:cSldViewPr>
      <p:cViewPr varScale="1">
        <p:scale>
          <a:sx n="85" d="100"/>
          <a:sy n="85" d="100"/>
        </p:scale>
        <p:origin x="184" y="4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78" y="14448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48" d="100"/>
          <a:sy n="48" d="100"/>
        </p:scale>
        <p:origin x="-1368" y="-102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C72C0129-022D-401F-A52D-1F9820E15368}" type="datetimeFigureOut">
              <a:rPr lang="zh-TW" altLang="en-US"/>
              <a:pPr>
                <a:defRPr/>
              </a:pPr>
              <a:t>2020/6/12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D96E8DF6-B054-4FFE-89D0-5CFE4CCCCF6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828650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fld id="{398B6CEF-DEA6-4B03-93E6-02F71F0913F2}" type="datetimeFigureOut">
              <a:rPr lang="zh-TW" altLang="en-US"/>
              <a:pPr>
                <a:defRPr/>
              </a:pPr>
              <a:t>2020/6/12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6661" tIns="48331" rIns="96661" bIns="48331" numCol="1" anchor="ctr" anchorCtr="0" compatLnSpc="1">
            <a:prstTxWarp prst="textNoShape">
              <a:avLst/>
            </a:prstTxWarp>
          </a:bodyPr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fld id="{CC37BE81-25FA-464E-A2F0-A651BAE83B6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444363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68854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AAEB525A-1002-724B-B51B-6A7D3AF73486}" type="slidenum">
              <a:rPr kumimoji="0" lang="en-US" altLang="zh-TW" sz="1300">
                <a:latin typeface="Calibri" charset="0"/>
                <a:ea typeface="MS PGothic" charset="-128"/>
              </a:rPr>
              <a:pPr eaLnBrk="1" hangingPunct="1"/>
              <a:t>4</a:t>
            </a:fld>
            <a:endParaRPr kumimoji="0" lang="en-US" altLang="zh-TW" sz="1300">
              <a:latin typeface="Calibri" charset="0"/>
              <a:ea typeface="MS PGothic" charset="-128"/>
            </a:endParaRPr>
          </a:p>
        </p:txBody>
      </p:sp>
      <p:sp>
        <p:nvSpPr>
          <p:cNvPr id="14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425400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860064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71314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AAEB525A-1002-724B-B51B-6A7D3AF73486}" type="slidenum">
              <a:rPr kumimoji="0" lang="en-US" altLang="zh-TW" sz="1300">
                <a:latin typeface="Calibri" charset="0"/>
                <a:ea typeface="MS PGothic" charset="-128"/>
              </a:rPr>
              <a:pPr eaLnBrk="1" hangingPunct="1"/>
              <a:t>33</a:t>
            </a:fld>
            <a:endParaRPr kumimoji="0" lang="en-US" altLang="zh-TW" sz="1300">
              <a:latin typeface="Calibri" charset="0"/>
              <a:ea typeface="MS PGothic" charset="-128"/>
            </a:endParaRPr>
          </a:p>
        </p:txBody>
      </p:sp>
      <p:sp>
        <p:nvSpPr>
          <p:cNvPr id="14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645890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05956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 baseline="0">
                <a:latin typeface="Calibri" pitchFamily="34" charset="0"/>
                <a:ea typeface="標楷體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 baseline="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標楷體" pitchFamily="65" charset="-12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-36513" y="6519863"/>
            <a:ext cx="213360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A174DE-7399-4FAF-8713-5B9736F2F8B2}" type="datetime1">
              <a:rPr lang="zh-TW" altLang="en-US"/>
              <a:pPr>
                <a:defRPr/>
              </a:pPr>
              <a:t>2020/6/12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2987675" y="6519863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75475" y="6519863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32B402-6D6A-4C9A-A75A-FDAD2E780D6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6387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B8974-7798-42B3-A1B4-27D4BF8EA247}" type="datetime1">
              <a:rPr lang="zh-TW" altLang="en-US"/>
              <a:pPr>
                <a:defRPr/>
              </a:pPr>
              <a:t>2020/6/12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CEEE9-7387-4C83-BCC0-B99AD344B48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086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49D65A-E779-4EBC-8F20-05FD1E789EF8}" type="datetime1">
              <a:rPr lang="zh-TW" altLang="en-US"/>
              <a:pPr>
                <a:defRPr/>
              </a:pPr>
              <a:t>2020/6/12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3180FC-6B0B-4AD0-8BCE-15C0005B9CF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25692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baseline="0">
                <a:latin typeface="Calibri" pitchFamily="34" charset="0"/>
                <a:ea typeface="標楷體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latin typeface="Calibri" pitchFamily="34" charset="0"/>
                <a:ea typeface="標楷體" pitchFamily="65" charset="-120"/>
              </a:defRPr>
            </a:lvl1pPr>
            <a:lvl2pPr>
              <a:defRPr baseline="0">
                <a:latin typeface="Calibri" pitchFamily="34" charset="0"/>
                <a:ea typeface="標楷體" pitchFamily="65" charset="-120"/>
              </a:defRPr>
            </a:lvl2pPr>
            <a:lvl3pPr>
              <a:defRPr baseline="0">
                <a:latin typeface="Calibri" pitchFamily="34" charset="0"/>
                <a:ea typeface="標楷體" pitchFamily="65" charset="-120"/>
              </a:defRPr>
            </a:lvl3pPr>
            <a:lvl4pPr>
              <a:defRPr baseline="0">
                <a:latin typeface="Calibri" pitchFamily="34" charset="0"/>
                <a:ea typeface="標楷體" pitchFamily="65" charset="-120"/>
              </a:defRPr>
            </a:lvl4pPr>
            <a:lvl5pPr>
              <a:defRPr baseline="0">
                <a:latin typeface="Calibri" pitchFamily="34" charset="0"/>
                <a:ea typeface="標楷體" pitchFamily="65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-36513" y="6519863"/>
            <a:ext cx="213360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7A8117-F5CA-49B3-9AE8-B66B796AEA97}" type="datetime1">
              <a:rPr lang="zh-TW" altLang="en-US"/>
              <a:pPr>
                <a:defRPr/>
              </a:pPr>
              <a:t>2020/6/12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519863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75475" y="6519863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8C9E75-97FD-45D9-8ED3-955348887BB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0704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F01D57-3C38-485F-A5BA-38A4154D1BBF}" type="datetime1">
              <a:rPr lang="zh-TW" altLang="en-US"/>
              <a:pPr>
                <a:defRPr/>
              </a:pPr>
              <a:t>2020/6/12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24E28-1ACB-44F7-99BA-BF1B88651E9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52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077019-D080-4302-A620-8874F806370A}" type="datetime1">
              <a:rPr lang="zh-TW" altLang="en-US"/>
              <a:pPr>
                <a:defRPr/>
              </a:pPr>
              <a:t>2020/6/12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7A9801-FC0E-4D88-8A6C-29F1315C865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39223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75603B-203C-40CF-AAE0-1F27196C21BF}" type="datetime1">
              <a:rPr lang="zh-TW" altLang="en-US"/>
              <a:pPr>
                <a:defRPr/>
              </a:pPr>
              <a:t>2020/6/12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27CFAE-FA54-4E36-B923-24FFDDA53C1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6945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77DD28-F6B9-4809-9190-7B5EF78560CB}" type="datetime1">
              <a:rPr lang="zh-TW" altLang="en-US"/>
              <a:pPr>
                <a:defRPr/>
              </a:pPr>
              <a:t>2020/6/12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302B54-F380-403C-8C88-31ABACEBE62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8518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A7CADA-511E-469A-AB85-F561DD59866F}" type="datetime1">
              <a:rPr lang="zh-TW" altLang="en-US"/>
              <a:pPr>
                <a:defRPr/>
              </a:pPr>
              <a:t>2020/6/12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42FA49-737E-41E5-B3D8-A9D9B250719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85003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143870-5F10-4D76-8D8B-89AAD8A00E82}" type="datetime1">
              <a:rPr lang="zh-TW" altLang="en-US"/>
              <a:pPr>
                <a:defRPr/>
              </a:pPr>
              <a:t>2020/6/12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414FB1-0410-4AE1-B822-F1FE73B2D14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1690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B351BE-0651-4439-A96D-A8AF55668BF6}" type="datetime1">
              <a:rPr lang="zh-TW" altLang="en-US"/>
              <a:pPr>
                <a:defRPr/>
              </a:pPr>
              <a:t>2020/6/12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7D47A4-EEE4-40D9-B3F4-E20BDA7A7E1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63583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kumimoji="0"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3CBE6FA7-69AA-4937-824A-EE5F3C7CC30D}" type="datetime1">
              <a:rPr lang="zh-TW" altLang="en-US"/>
              <a:pPr>
                <a:defRPr/>
              </a:pPr>
              <a:t>2020/6/12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kumimoji="0"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kumimoji="0"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35A37E67-E9F5-4A38-925D-82CDC951CBA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12" r:id="rId1"/>
    <p:sldLayoutId id="2147484413" r:id="rId2"/>
    <p:sldLayoutId id="2147484403" r:id="rId3"/>
    <p:sldLayoutId id="2147484404" r:id="rId4"/>
    <p:sldLayoutId id="2147484405" r:id="rId5"/>
    <p:sldLayoutId id="2147484406" r:id="rId6"/>
    <p:sldLayoutId id="2147484407" r:id="rId7"/>
    <p:sldLayoutId id="2147484408" r:id="rId8"/>
    <p:sldLayoutId id="2147484409" r:id="rId9"/>
    <p:sldLayoutId id="2147484410" r:id="rId10"/>
    <p:sldLayoutId id="214748441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新細明體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新細明體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新細明體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新細明體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english.tku.edu.tw/index.asp" TargetMode="External"/><Relationship Id="rId13" Type="http://schemas.openxmlformats.org/officeDocument/2006/relationships/image" Target="../media/image4.png"/><Relationship Id="rId3" Type="http://schemas.openxmlformats.org/officeDocument/2006/relationships/image" Target="../media/image1.jpeg"/><Relationship Id="rId7" Type="http://schemas.openxmlformats.org/officeDocument/2006/relationships/hyperlink" Target="http://www.im.tku.edu.tw/en_index.html" TargetMode="External"/><Relationship Id="rId12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mail.tku.edu.tw/myday/cindex.htm" TargetMode="External"/><Relationship Id="rId11" Type="http://schemas.openxmlformats.org/officeDocument/2006/relationships/hyperlink" Target="http://mail.im.tku.edu.tw/~myday/" TargetMode="External"/><Relationship Id="rId5" Type="http://schemas.openxmlformats.org/officeDocument/2006/relationships/hyperlink" Target="http://mail.tku.edu.tw/myday/" TargetMode="External"/><Relationship Id="rId10" Type="http://schemas.openxmlformats.org/officeDocument/2006/relationships/hyperlink" Target="http://www.im.tku.edu.tw/" TargetMode="External"/><Relationship Id="rId4" Type="http://schemas.openxmlformats.org/officeDocument/2006/relationships/image" Target="../media/image2.jpeg"/><Relationship Id="rId9" Type="http://schemas.openxmlformats.org/officeDocument/2006/relationships/hyperlink" Target="http://www.tku.edu.tw/" TargetMode="External"/><Relationship Id="rId14" Type="http://schemas.openxmlformats.org/officeDocument/2006/relationships/image" Target="../media/image5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FEG6DnGvwfUbeo4zJ1zTunjMqf2RkCrT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hyperlink" Target="https://tinyurl.com/imtkupython101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FEG6DnGvwfUbeo4zJ1zTunjMqf2RkCrT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hyperlink" Target="https://tinyurl.com/imtkupython101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thunlp/PLMpapers" TargetMode="External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crosoft.com/en-us/research/blog/turing-nlg-a-17-billion-parameter-language-model-by-microsoft/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huggingface/transformers" TargetMode="External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reilly.com/library/view/applied-text-analysis/9781491963036/" TargetMode="External"/><Relationship Id="rId2" Type="http://schemas.openxmlformats.org/officeDocument/2006/relationships/hyperlink" Target="https://github.com/Apress/text-analytics-w-python-2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inyurl.com/imtkupython101" TargetMode="External"/><Relationship Id="rId5" Type="http://schemas.openxmlformats.org/officeDocument/2006/relationships/hyperlink" Target="https://notebooks.quantumstat.com/" TargetMode="External"/><Relationship Id="rId4" Type="http://schemas.openxmlformats.org/officeDocument/2006/relationships/hyperlink" Target="https://huggingface.co/transformers/notebooks.html" TargetMode="Externa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://english.tku.edu.tw/index.asp" TargetMode="External"/><Relationship Id="rId13" Type="http://schemas.openxmlformats.org/officeDocument/2006/relationships/image" Target="../media/image4.png"/><Relationship Id="rId3" Type="http://schemas.openxmlformats.org/officeDocument/2006/relationships/image" Target="../media/image1.jpeg"/><Relationship Id="rId7" Type="http://schemas.openxmlformats.org/officeDocument/2006/relationships/hyperlink" Target="http://www.im.tku.edu.tw/en_index.html" TargetMode="External"/><Relationship Id="rId12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mail.tku.edu.tw/myday/cindex.htm" TargetMode="External"/><Relationship Id="rId11" Type="http://schemas.openxmlformats.org/officeDocument/2006/relationships/hyperlink" Target="http://mail.im.tku.edu.tw/~myday/" TargetMode="External"/><Relationship Id="rId5" Type="http://schemas.openxmlformats.org/officeDocument/2006/relationships/hyperlink" Target="http://mail.tku.edu.tw/myday/" TargetMode="External"/><Relationship Id="rId10" Type="http://schemas.openxmlformats.org/officeDocument/2006/relationships/hyperlink" Target="http://www.im.tku.edu.tw/" TargetMode="External"/><Relationship Id="rId4" Type="http://schemas.openxmlformats.org/officeDocument/2006/relationships/image" Target="../media/image2.jpeg"/><Relationship Id="rId9" Type="http://schemas.openxmlformats.org/officeDocument/2006/relationships/hyperlink" Target="http://www.tku.edu.tw/" TargetMode="External"/><Relationship Id="rId14" Type="http://schemas.openxmlformats.org/officeDocument/2006/relationships/image" Target="../media/image5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tfhub.dev/google/universal-sentence-encoder/4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tfhub.dev/google/universal-sentence-encoder/4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tfhub.dev/google/universal-sentence-encoder/4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標題 1"/>
          <p:cNvSpPr txBox="1">
            <a:spLocks/>
          </p:cNvSpPr>
          <p:nvPr/>
        </p:nvSpPr>
        <p:spPr bwMode="auto">
          <a:xfrm>
            <a:off x="179512" y="1116084"/>
            <a:ext cx="8784976" cy="2024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5000" b="1" dirty="0">
                <a:solidFill>
                  <a:srgbClr val="C00000"/>
                </a:solidFill>
                <a:ea typeface="標楷體" pitchFamily="65" charset="-120"/>
              </a:rPr>
              <a:t>深度學習和通用句子嵌入模型 </a:t>
            </a:r>
            <a:r>
              <a:rPr lang="en-US" altLang="zh-TW" sz="3600" b="1" dirty="0">
                <a:solidFill>
                  <a:srgbClr val="C00000"/>
                </a:solidFill>
                <a:ea typeface="標楷體" pitchFamily="65" charset="-120"/>
              </a:rPr>
              <a:t>(Deep Learning and </a:t>
            </a:r>
            <a:br>
              <a:rPr lang="en-US" altLang="zh-TW" sz="3600" b="1" dirty="0">
                <a:solidFill>
                  <a:srgbClr val="C00000"/>
                </a:solidFill>
                <a:ea typeface="標楷體" pitchFamily="65" charset="-120"/>
              </a:rPr>
            </a:br>
            <a:r>
              <a:rPr lang="en-US" altLang="zh-TW" sz="3600" b="1" dirty="0">
                <a:solidFill>
                  <a:srgbClr val="C00000"/>
                </a:solidFill>
                <a:ea typeface="標楷體" pitchFamily="65" charset="-120"/>
              </a:rPr>
              <a:t>Universal Sentence-Embedding Models)</a:t>
            </a:r>
          </a:p>
        </p:txBody>
      </p:sp>
      <p:pic>
        <p:nvPicPr>
          <p:cNvPr id="4104" name="Picture 5" descr="C:\Users\myday\Downloads\TKU-logo-12c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7425" y="26988"/>
            <a:ext cx="633413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5" name="文字方塊 14"/>
          <p:cNvSpPr txBox="1">
            <a:spLocks noChangeArrowheads="1"/>
          </p:cNvSpPr>
          <p:nvPr/>
        </p:nvSpPr>
        <p:spPr bwMode="auto">
          <a:xfrm>
            <a:off x="7970838" y="-1588"/>
            <a:ext cx="11541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TW" sz="1800" b="1" dirty="0" err="1">
                <a:solidFill>
                  <a:srgbClr val="FF0000"/>
                </a:solidFill>
              </a:rPr>
              <a:t>Tamkang</a:t>
            </a:r>
            <a:r>
              <a:rPr kumimoji="0" lang="en-US" altLang="zh-TW" sz="1800" b="1" dirty="0">
                <a:solidFill>
                  <a:srgbClr val="FF0000"/>
                </a:solidFill>
              </a:rPr>
              <a:t> </a:t>
            </a:r>
            <a:br>
              <a:rPr kumimoji="0" lang="en-US" altLang="zh-TW" sz="1800" b="1" dirty="0">
                <a:solidFill>
                  <a:srgbClr val="FF0000"/>
                </a:solidFill>
              </a:rPr>
            </a:br>
            <a:r>
              <a:rPr kumimoji="0" lang="en-US" altLang="zh-TW" sz="1800" b="1" dirty="0">
                <a:solidFill>
                  <a:srgbClr val="FF0000"/>
                </a:solidFill>
              </a:rPr>
              <a:t>University</a:t>
            </a:r>
            <a:endParaRPr kumimoji="0" lang="zh-TW" altLang="en-US" sz="1800" b="1" dirty="0">
              <a:solidFill>
                <a:srgbClr val="FF0000"/>
              </a:solidFill>
            </a:endParaRPr>
          </a:p>
        </p:txBody>
      </p:sp>
      <p:pic>
        <p:nvPicPr>
          <p:cNvPr id="4107" name="Picture 6" descr="C:\Users\myday\Downloads\TKU-title15c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620713"/>
            <a:ext cx="1039812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投影片編號版面配置區 4"/>
          <p:cNvSpPr>
            <a:spLocks noGrp="1"/>
          </p:cNvSpPr>
          <p:nvPr>
            <p:ph type="sldNum" sz="quarter" idx="12"/>
          </p:nvPr>
        </p:nvSpPr>
        <p:spPr bwMode="auto">
          <a:xfrm>
            <a:off x="6975475" y="65198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2B16B09-038F-44F4-8EB4-975A60D8103E}" type="slidenum">
              <a:rPr lang="zh-TW" altLang="en-US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13" name="副標題 2"/>
          <p:cNvSpPr txBox="1">
            <a:spLocks/>
          </p:cNvSpPr>
          <p:nvPr/>
        </p:nvSpPr>
        <p:spPr bwMode="auto">
          <a:xfrm>
            <a:off x="468313" y="4176713"/>
            <a:ext cx="8207375" cy="263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en-US" altLang="zh-TW" sz="2400" b="1" dirty="0">
                <a:solidFill>
                  <a:srgbClr val="898989"/>
                </a:solidFill>
                <a:cs typeface="Calibri" panose="020F0502020204030204" pitchFamily="34" charset="0"/>
                <a:hlinkClick r:id="rId5"/>
              </a:rPr>
              <a:t>Min-</a:t>
            </a:r>
            <a:r>
              <a:rPr kumimoji="0" lang="en-US" altLang="zh-TW" sz="2400" b="1" dirty="0" err="1">
                <a:solidFill>
                  <a:srgbClr val="898989"/>
                </a:solidFill>
                <a:cs typeface="Calibri" panose="020F0502020204030204" pitchFamily="34" charset="0"/>
                <a:hlinkClick r:id="rId5"/>
              </a:rPr>
              <a:t>Yuh</a:t>
            </a:r>
            <a:r>
              <a:rPr kumimoji="0" lang="en-US" altLang="zh-TW" sz="2400" b="1" dirty="0">
                <a:solidFill>
                  <a:srgbClr val="898989"/>
                </a:solidFill>
                <a:cs typeface="Calibri" panose="020F0502020204030204" pitchFamily="34" charset="0"/>
                <a:hlinkClick r:id="rId5"/>
              </a:rPr>
              <a:t> Day</a:t>
            </a:r>
            <a:endParaRPr kumimoji="0" lang="en-US" altLang="zh-TW" sz="2400" b="1" dirty="0">
              <a:solidFill>
                <a:srgbClr val="898989"/>
              </a:solidFill>
              <a:cs typeface="Calibri" panose="020F0502020204030204" pitchFamily="34" charset="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b="1" dirty="0">
                <a:solidFill>
                  <a:srgbClr val="898989"/>
                </a:solidFill>
                <a:latin typeface="標楷體" pitchFamily="65" charset="-120"/>
                <a:ea typeface="標楷體" pitchFamily="65" charset="-120"/>
                <a:hlinkClick r:id="rId6"/>
              </a:rPr>
              <a:t>戴敏育</a:t>
            </a:r>
            <a:endParaRPr kumimoji="0" lang="en-US" altLang="zh-TW" sz="2400" b="1" dirty="0">
              <a:latin typeface="標楷體" pitchFamily="65" charset="-12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kumimoji="0" lang="en-US" altLang="zh-TW" sz="2400" b="1" dirty="0">
                <a:solidFill>
                  <a:schemeClr val="tx2"/>
                </a:solidFill>
                <a:cs typeface="Calibri" panose="020F0502020204030204" pitchFamily="34" charset="0"/>
              </a:rPr>
              <a:t>Associate Professor</a:t>
            </a: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b="1" dirty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副教授</a:t>
            </a:r>
            <a:endParaRPr kumimoji="0" lang="en-US" altLang="zh-TW" sz="2400" b="1" dirty="0">
              <a:solidFill>
                <a:schemeClr val="tx2"/>
              </a:solidFill>
              <a:latin typeface="標楷體" pitchFamily="65" charset="-12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b="1" dirty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kumimoji="0" lang="en-US" altLang="zh-TW" sz="2400" b="1" dirty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  <a:hlinkClick r:id="rId7"/>
              </a:rPr>
              <a:t>Dept. of Information Management</a:t>
            </a:r>
            <a:r>
              <a:rPr kumimoji="0" lang="en-US" altLang="zh-TW" sz="2400" b="1" dirty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altLang="zh-TW" sz="2400" b="1" dirty="0" err="1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  <a:hlinkClick r:id="rId8"/>
              </a:rPr>
              <a:t>Tamkang</a:t>
            </a:r>
            <a:r>
              <a:rPr kumimoji="0" lang="en-US" altLang="zh-TW" sz="2400" b="1" dirty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  <a:hlinkClick r:id="rId8"/>
              </a:rPr>
              <a:t> University</a:t>
            </a:r>
            <a:endParaRPr kumimoji="0" lang="en-US" altLang="zh-TW" sz="2400" b="1" dirty="0">
              <a:solidFill>
                <a:srgbClr val="89898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b="1" dirty="0">
                <a:solidFill>
                  <a:srgbClr val="898989"/>
                </a:solidFill>
                <a:latin typeface="Times New Roman" pitchFamily="18" charset="0"/>
                <a:ea typeface="標楷體" pitchFamily="65" charset="-120"/>
                <a:hlinkClick r:id="rId9"/>
              </a:rPr>
              <a:t>淡江大學</a:t>
            </a:r>
            <a:r>
              <a:rPr kumimoji="0" lang="zh-TW" altLang="en-US" sz="2400" b="1" dirty="0">
                <a:solidFill>
                  <a:srgbClr val="898989"/>
                </a:solidFill>
                <a:latin typeface="Times New Roman" pitchFamily="18" charset="0"/>
                <a:ea typeface="標楷體" pitchFamily="65" charset="-120"/>
              </a:rPr>
              <a:t> </a:t>
            </a:r>
            <a:r>
              <a:rPr kumimoji="0" lang="zh-TW" altLang="en-US" sz="2400" b="1" dirty="0">
                <a:solidFill>
                  <a:srgbClr val="898989"/>
                </a:solidFill>
                <a:latin typeface="Times New Roman" pitchFamily="18" charset="0"/>
                <a:ea typeface="標楷體" pitchFamily="65" charset="-120"/>
                <a:hlinkClick r:id="rId10"/>
              </a:rPr>
              <a:t>資訊管理學系</a:t>
            </a:r>
            <a:endParaRPr kumimoji="0" lang="en-US" altLang="zh-TW" sz="2400" b="1" dirty="0">
              <a:solidFill>
                <a:srgbClr val="89898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endParaRPr kumimoji="0" lang="en-US" altLang="zh-TW" sz="900" b="1" dirty="0">
              <a:solidFill>
                <a:srgbClr val="898989"/>
              </a:solidFill>
              <a:cs typeface="Times New Roman" pitchFamily="18" charset="0"/>
              <a:hlinkClick r:id="rId11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en-US" altLang="zh-TW" sz="1200" b="1" dirty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http://mail. tku.edu.tw/</a:t>
            </a:r>
            <a:r>
              <a:rPr kumimoji="0" lang="en-US" altLang="zh-TW" sz="1200" b="1" dirty="0" err="1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myday</a:t>
            </a:r>
            <a:r>
              <a:rPr kumimoji="0" lang="en-US" altLang="zh-TW" sz="1200" b="1" dirty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/</a:t>
            </a:r>
            <a:endParaRPr kumimoji="0" lang="en-US" altLang="zh-TW" sz="1200" b="1" dirty="0">
              <a:solidFill>
                <a:srgbClr val="89898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en-US" altLang="zh-TW" sz="1200" b="1" dirty="0">
                <a:solidFill>
                  <a:srgbClr val="898989"/>
                </a:solidFill>
                <a:cs typeface="Times New Roman" pitchFamily="18" charset="0"/>
              </a:rPr>
              <a:t>2020-06-12</a:t>
            </a:r>
            <a:endParaRPr kumimoji="0" lang="zh-TW" altLang="en-US" sz="2500" b="1" dirty="0">
              <a:solidFill>
                <a:srgbClr val="898989"/>
              </a:solidFill>
              <a:ea typeface="標楷體" pitchFamily="65" charset="-120"/>
            </a:endParaRPr>
          </a:p>
        </p:txBody>
      </p:sp>
      <p:pic>
        <p:nvPicPr>
          <p:cNvPr id="14" name="Picture 4" descr="http://mail.tku.edu.tw/myday/images/Myday_Photo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7" t="1544" r="10527" b="25148"/>
          <a:stretch>
            <a:fillRect/>
          </a:stretch>
        </p:blipFill>
        <p:spPr bwMode="auto">
          <a:xfrm>
            <a:off x="2051050" y="4221163"/>
            <a:ext cx="1135063" cy="140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9" descr="qrcode.myday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6021388"/>
            <a:ext cx="836612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文字方塊 5"/>
          <p:cNvSpPr txBox="1">
            <a:spLocks noChangeArrowheads="1"/>
          </p:cNvSpPr>
          <p:nvPr/>
        </p:nvSpPr>
        <p:spPr bwMode="auto">
          <a:xfrm>
            <a:off x="1187624" y="3225800"/>
            <a:ext cx="712928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kumimoji="0" lang="mr-IN" altLang="zh-TW" sz="1800" dirty="0">
                <a:solidFill>
                  <a:srgbClr val="7F7F7F"/>
                </a:solidFill>
                <a:latin typeface="Heiti TC Light" charset="-120"/>
                <a:ea typeface="Heiti TC Light" charset="-120"/>
                <a:cs typeface="Heiti TC Light" charset="-120"/>
              </a:rPr>
              <a:t>Time: 20</a:t>
            </a:r>
            <a:r>
              <a:rPr kumimoji="0" lang="en-US" altLang="zh-TW" sz="1800" dirty="0">
                <a:solidFill>
                  <a:srgbClr val="7F7F7F"/>
                </a:solidFill>
                <a:latin typeface="Heiti TC Light" charset="-120"/>
                <a:ea typeface="Heiti TC Light" charset="-120"/>
                <a:cs typeface="Heiti TC Light" charset="-120"/>
              </a:rPr>
              <a:t>20</a:t>
            </a:r>
            <a:r>
              <a:rPr kumimoji="0" lang="mr-IN" altLang="zh-TW" sz="1800" dirty="0">
                <a:solidFill>
                  <a:srgbClr val="7F7F7F"/>
                </a:solidFill>
                <a:latin typeface="Heiti TC Light" charset="-120"/>
                <a:ea typeface="Heiti TC Light" charset="-120"/>
                <a:cs typeface="Heiti TC Light" charset="-120"/>
              </a:rPr>
              <a:t>/</a:t>
            </a:r>
            <a:r>
              <a:rPr kumimoji="0" lang="en-US" altLang="zh-TW" sz="1800" dirty="0">
                <a:solidFill>
                  <a:srgbClr val="7F7F7F"/>
                </a:solidFill>
                <a:latin typeface="Heiti TC Light" charset="-120"/>
                <a:ea typeface="Heiti TC Light" charset="-120"/>
                <a:cs typeface="Heiti TC Light" charset="-120"/>
              </a:rPr>
              <a:t>06</a:t>
            </a:r>
            <a:r>
              <a:rPr kumimoji="0" lang="mr-IN" altLang="zh-TW" sz="1800" dirty="0">
                <a:solidFill>
                  <a:srgbClr val="7F7F7F"/>
                </a:solidFill>
                <a:latin typeface="Heiti TC Light" charset="-120"/>
                <a:ea typeface="Heiti TC Light" charset="-120"/>
                <a:cs typeface="Heiti TC Light" charset="-120"/>
              </a:rPr>
              <a:t>/</a:t>
            </a:r>
            <a:r>
              <a:rPr kumimoji="0" lang="en-US" altLang="zh-TW" sz="1800" dirty="0">
                <a:solidFill>
                  <a:srgbClr val="7F7F7F"/>
                </a:solidFill>
                <a:latin typeface="Heiti TC Light" charset="-120"/>
                <a:ea typeface="Heiti TC Light" charset="-120"/>
                <a:cs typeface="Heiti TC Light" charset="-120"/>
              </a:rPr>
              <a:t>12</a:t>
            </a:r>
            <a:r>
              <a:rPr kumimoji="0" lang="mr-IN" altLang="zh-TW" sz="1800" dirty="0">
                <a:solidFill>
                  <a:srgbClr val="7F7F7F"/>
                </a:solidFill>
                <a:latin typeface="Heiti TC Light" charset="-120"/>
                <a:ea typeface="Heiti TC Light" charset="-120"/>
                <a:cs typeface="Heiti TC Light" charset="-120"/>
              </a:rPr>
              <a:t> (</a:t>
            </a:r>
            <a:r>
              <a:rPr kumimoji="0" lang="en-US" altLang="zh-TW" sz="1800" dirty="0">
                <a:solidFill>
                  <a:srgbClr val="7F7F7F"/>
                </a:solidFill>
                <a:latin typeface="Heiti TC Light" charset="-120"/>
                <a:ea typeface="Heiti TC Light" charset="-120"/>
                <a:cs typeface="Heiti TC Light" charset="-120"/>
              </a:rPr>
              <a:t>Fri</a:t>
            </a:r>
            <a:r>
              <a:rPr kumimoji="0" lang="mr-IN" altLang="zh-TW" sz="1800" dirty="0">
                <a:solidFill>
                  <a:srgbClr val="7F7F7F"/>
                </a:solidFill>
                <a:latin typeface="Heiti TC Light" charset="-120"/>
                <a:ea typeface="Heiti TC Light" charset="-120"/>
                <a:cs typeface="Heiti TC Light" charset="-120"/>
              </a:rPr>
              <a:t>) (</a:t>
            </a:r>
            <a:r>
              <a:rPr kumimoji="0" lang="en-US" altLang="zh-TW" sz="1800" dirty="0">
                <a:solidFill>
                  <a:srgbClr val="7F7F7F"/>
                </a:solidFill>
                <a:latin typeface="Heiti TC Light" charset="-120"/>
                <a:ea typeface="Heiti TC Light" charset="-120"/>
                <a:cs typeface="Heiti TC Light" charset="-120"/>
              </a:rPr>
              <a:t>9</a:t>
            </a:r>
            <a:r>
              <a:rPr kumimoji="0" lang="mr-IN" altLang="zh-TW" sz="1800" dirty="0">
                <a:solidFill>
                  <a:srgbClr val="7F7F7F"/>
                </a:solidFill>
                <a:latin typeface="Heiti TC Light" charset="-120"/>
                <a:ea typeface="Heiti TC Light" charset="-120"/>
                <a:cs typeface="Heiti TC Light" charset="-120"/>
              </a:rPr>
              <a:t>:</a:t>
            </a:r>
            <a:r>
              <a:rPr kumimoji="0" lang="en-US" altLang="zh-TW" sz="1800" dirty="0">
                <a:solidFill>
                  <a:srgbClr val="7F7F7F"/>
                </a:solidFill>
                <a:latin typeface="Heiti TC Light" charset="-120"/>
                <a:ea typeface="Heiti TC Light" charset="-120"/>
                <a:cs typeface="Heiti TC Light" charset="-120"/>
              </a:rPr>
              <a:t>10 </a:t>
            </a:r>
            <a:r>
              <a:rPr kumimoji="0" lang="mr-IN" altLang="zh-TW" sz="1800" dirty="0">
                <a:solidFill>
                  <a:srgbClr val="7F7F7F"/>
                </a:solidFill>
                <a:latin typeface="Heiti TC Light" charset="-120"/>
                <a:ea typeface="Heiti TC Light" charset="-120"/>
                <a:cs typeface="Heiti TC Light" charset="-120"/>
              </a:rPr>
              <a:t>-1</a:t>
            </a:r>
            <a:r>
              <a:rPr kumimoji="0" lang="en-US" altLang="zh-TW" sz="1800" dirty="0">
                <a:solidFill>
                  <a:srgbClr val="7F7F7F"/>
                </a:solidFill>
                <a:latin typeface="Heiti TC Light" charset="-120"/>
                <a:ea typeface="Heiti TC Light" charset="-120"/>
                <a:cs typeface="Heiti TC Light" charset="-120"/>
              </a:rPr>
              <a:t>2</a:t>
            </a:r>
            <a:r>
              <a:rPr kumimoji="0" lang="mr-IN" altLang="zh-TW" sz="1800" dirty="0">
                <a:solidFill>
                  <a:srgbClr val="7F7F7F"/>
                </a:solidFill>
                <a:latin typeface="Heiti TC Light" charset="-120"/>
                <a:ea typeface="Heiti TC Light" charset="-120"/>
                <a:cs typeface="Heiti TC Light" charset="-120"/>
              </a:rPr>
              <a:t>:</a:t>
            </a:r>
            <a:r>
              <a:rPr kumimoji="0" lang="en-US" altLang="zh-TW" sz="1800" dirty="0">
                <a:solidFill>
                  <a:srgbClr val="7F7F7F"/>
                </a:solidFill>
                <a:latin typeface="Heiti TC Light" charset="-120"/>
                <a:ea typeface="Heiti TC Light" charset="-120"/>
                <a:cs typeface="Heiti TC Light" charset="-120"/>
              </a:rPr>
              <a:t>0</a:t>
            </a:r>
            <a:r>
              <a:rPr kumimoji="0" lang="mr-IN" altLang="zh-TW" sz="1800" dirty="0">
                <a:solidFill>
                  <a:srgbClr val="7F7F7F"/>
                </a:solidFill>
                <a:latin typeface="Heiti TC Light" charset="-120"/>
                <a:ea typeface="Heiti TC Light" charset="-120"/>
                <a:cs typeface="Heiti TC Light" charset="-120"/>
              </a:rPr>
              <a:t>0)  </a:t>
            </a:r>
            <a:br>
              <a:rPr kumimoji="0" lang="mr-IN" altLang="zh-TW" sz="1800" dirty="0">
                <a:solidFill>
                  <a:srgbClr val="7F7F7F"/>
                </a:solidFill>
                <a:latin typeface="Heiti TC Light" charset="-120"/>
                <a:ea typeface="Heiti TC Light" charset="-120"/>
                <a:cs typeface="Heiti TC Light" charset="-120"/>
              </a:rPr>
            </a:br>
            <a:r>
              <a:rPr kumimoji="0" lang="mr-IN" altLang="zh-TW" sz="1800" dirty="0" err="1">
                <a:solidFill>
                  <a:srgbClr val="7F7F7F"/>
                </a:solidFill>
                <a:latin typeface="Heiti TC Light" charset="-120"/>
                <a:ea typeface="Heiti TC Light" charset="-120"/>
                <a:cs typeface="Heiti TC Light" charset="-120"/>
              </a:rPr>
              <a:t>Place</a:t>
            </a:r>
            <a:r>
              <a:rPr kumimoji="0" lang="mr-IN" altLang="zh-TW" sz="1800" dirty="0">
                <a:solidFill>
                  <a:srgbClr val="7F7F7F"/>
                </a:solidFill>
                <a:latin typeface="Heiti TC Light" charset="-120"/>
                <a:ea typeface="Heiti TC Light" charset="-120"/>
                <a:cs typeface="Heiti TC Light" charset="-120"/>
              </a:rPr>
              <a:t>: </a:t>
            </a:r>
            <a:r>
              <a:rPr kumimoji="0" lang="zh-TW" altLang="en-US" sz="1800" dirty="0">
                <a:solidFill>
                  <a:srgbClr val="7F7F7F"/>
                </a:solidFill>
                <a:latin typeface="Heiti TC Light" charset="-120"/>
                <a:ea typeface="Heiti TC Light" charset="-120"/>
                <a:cs typeface="Heiti TC Light" charset="-120"/>
              </a:rPr>
              <a:t>國立臺北護理健康大學</a:t>
            </a:r>
            <a:r>
              <a:rPr kumimoji="0" lang="en-US" altLang="zh-TW" sz="1800" dirty="0">
                <a:solidFill>
                  <a:srgbClr val="7F7F7F"/>
                </a:solidFill>
                <a:latin typeface="Heiti TC Light" charset="-120"/>
                <a:ea typeface="Heiti TC Light" charset="-120"/>
                <a:cs typeface="Heiti TC Light" charset="-120"/>
              </a:rPr>
              <a:t> (</a:t>
            </a:r>
            <a:r>
              <a:rPr kumimoji="0" lang="zh-TW" altLang="en-US" sz="1800" dirty="0">
                <a:solidFill>
                  <a:srgbClr val="7F7F7F"/>
                </a:solidFill>
                <a:latin typeface="Heiti TC Light" charset="-120"/>
                <a:ea typeface="Heiti TC Light" charset="-120"/>
                <a:cs typeface="Heiti TC Light" charset="-120"/>
              </a:rPr>
              <a:t>台北市明德路</a:t>
            </a:r>
            <a:r>
              <a:rPr kumimoji="0" lang="en-US" altLang="zh-TW" sz="1800" dirty="0">
                <a:solidFill>
                  <a:srgbClr val="7F7F7F"/>
                </a:solidFill>
                <a:latin typeface="Heiti TC Light" charset="-120"/>
                <a:ea typeface="Heiti TC Light" charset="-120"/>
                <a:cs typeface="Heiti TC Light" charset="-120"/>
              </a:rPr>
              <a:t>365</a:t>
            </a:r>
            <a:r>
              <a:rPr kumimoji="0" lang="zh-TW" altLang="en-US" sz="1800" dirty="0">
                <a:solidFill>
                  <a:srgbClr val="7F7F7F"/>
                </a:solidFill>
                <a:latin typeface="Heiti TC Light" charset="-120"/>
                <a:ea typeface="Heiti TC Light" charset="-120"/>
                <a:cs typeface="Heiti TC Light" charset="-120"/>
              </a:rPr>
              <a:t>號</a:t>
            </a:r>
            <a:r>
              <a:rPr kumimoji="0" lang="en-US" altLang="zh-TW" sz="1800" dirty="0">
                <a:solidFill>
                  <a:srgbClr val="7F7F7F"/>
                </a:solidFill>
                <a:latin typeface="Heiti TC Light" charset="-120"/>
                <a:ea typeface="Heiti TC Light" charset="-120"/>
                <a:cs typeface="Heiti TC Light" charset="-120"/>
              </a:rPr>
              <a:t>) G210</a:t>
            </a:r>
            <a:br>
              <a:rPr kumimoji="0" lang="en-US" altLang="zh-TW" sz="1800" dirty="0">
                <a:solidFill>
                  <a:srgbClr val="7F7F7F"/>
                </a:solidFill>
                <a:latin typeface="Heiti TC Light" charset="-120"/>
                <a:ea typeface="Heiti TC Light" charset="-120"/>
                <a:cs typeface="Heiti TC Light" charset="-120"/>
              </a:rPr>
            </a:br>
            <a:r>
              <a:rPr kumimoji="0" lang="mr-IN" altLang="zh-TW" sz="1800" dirty="0" err="1">
                <a:solidFill>
                  <a:srgbClr val="7F7F7F"/>
                </a:solidFill>
                <a:latin typeface="Heiti TC Light" charset="-120"/>
                <a:ea typeface="Heiti TC Light" charset="-120"/>
                <a:cs typeface="Heiti TC Light" charset="-120"/>
              </a:rPr>
              <a:t>Host</a:t>
            </a:r>
            <a:r>
              <a:rPr kumimoji="0" lang="mr-IN" altLang="zh-TW" sz="1800" dirty="0">
                <a:solidFill>
                  <a:srgbClr val="7F7F7F"/>
                </a:solidFill>
                <a:latin typeface="Heiti TC Light" charset="-120"/>
                <a:ea typeface="Heiti TC Light" charset="-120"/>
                <a:cs typeface="Heiti TC Light" charset="-120"/>
              </a:rPr>
              <a:t>: </a:t>
            </a:r>
            <a:r>
              <a:rPr kumimoji="0" lang="zh-TW" altLang="en-US" sz="1800" dirty="0">
                <a:solidFill>
                  <a:srgbClr val="7F7F7F"/>
                </a:solidFill>
                <a:latin typeface="Heiti TC Light" charset="-120"/>
                <a:ea typeface="Heiti TC Light" charset="-120"/>
                <a:cs typeface="Heiti TC Light" charset="-120"/>
              </a:rPr>
              <a:t>祝國忠 院長 </a:t>
            </a:r>
            <a:r>
              <a:rPr kumimoji="0" lang="mr-IN" altLang="zh-TW" sz="1800" dirty="0">
                <a:solidFill>
                  <a:srgbClr val="7F7F7F"/>
                </a:solidFill>
                <a:latin typeface="Heiti TC Light" charset="-120"/>
                <a:ea typeface="Heiti TC Light" charset="-120"/>
                <a:cs typeface="Heiti TC Light" charset="-120"/>
              </a:rPr>
              <a:t>(</a:t>
            </a:r>
            <a:r>
              <a:rPr kumimoji="0" lang="zh-TW" altLang="en-US" sz="1800" dirty="0">
                <a:solidFill>
                  <a:srgbClr val="7F7F7F"/>
                </a:solidFill>
                <a:latin typeface="Heiti TC Light" charset="-120"/>
                <a:ea typeface="Heiti TC Light" charset="-120"/>
                <a:cs typeface="Heiti TC Light" charset="-120"/>
              </a:rPr>
              <a:t>健康科技學院院長</a:t>
            </a:r>
            <a:r>
              <a:rPr kumimoji="0" lang="mr-IN" altLang="zh-TW" sz="1800" dirty="0">
                <a:solidFill>
                  <a:srgbClr val="7F7F7F"/>
                </a:solidFill>
                <a:latin typeface="Heiti TC Light" charset="-120"/>
                <a:ea typeface="Heiti TC Light" charset="-120"/>
                <a:cs typeface="Heiti TC Light" charset="-120"/>
              </a:rPr>
              <a:t>)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931" y="116632"/>
            <a:ext cx="1964120" cy="316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5044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D4B6F-CAEC-D844-AE7C-8875C764E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21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Multilingual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Universal Sentence Encoder (MUSE)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0BB391-9243-4E4D-838E-02ECD8264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</a:t>
            </a:fld>
            <a:endParaRPr lang="zh-TW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2B9F27-259C-B744-8956-31EB96544A4C}"/>
              </a:ext>
            </a:extLst>
          </p:cNvPr>
          <p:cNvSpPr txBox="1"/>
          <p:nvPr/>
        </p:nvSpPr>
        <p:spPr>
          <a:xfrm>
            <a:off x="948426" y="6457890"/>
            <a:ext cx="72471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Yinfei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Yang, Daniel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Amin Ahmad, Mandy Guo,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Jax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Law, Noah Constant, Gustavo Hernandez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Abrego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, Steve Yuan, Chris Tar, Yun-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hsuan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Sung, Ray Kurzweil. Multilingual Universal Sentence Encoder for Semantic Retrieval. July 2019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CF5611-DDC5-9A42-BE4A-9A4D7997FD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97" y="2457835"/>
            <a:ext cx="8897205" cy="3707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090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/>
          <a:lstStyle/>
          <a:p>
            <a:r>
              <a:rPr lang="en-US" altLang="zh-TW" dirty="0">
                <a:solidFill>
                  <a:schemeClr val="accent1"/>
                </a:solidFill>
              </a:rPr>
              <a:t>NLP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11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817" y="677738"/>
            <a:ext cx="7958365" cy="597153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86000" y="6638767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zh-TW" sz="1000">
                <a:solidFill>
                  <a:schemeClr val="bg1">
                    <a:lumMod val="75000"/>
                  </a:schemeClr>
                </a:solidFill>
                <a:ea typeface="Arial" charset="0"/>
                <a:cs typeface="Arial" charset="0"/>
              </a:rPr>
              <a:t>Source: </a:t>
            </a:r>
            <a:r>
              <a:rPr lang="en-US" sz="1000">
                <a:solidFill>
                  <a:schemeClr val="bg1">
                    <a:lumMod val="75000"/>
                  </a:schemeClr>
                </a:solidFill>
                <a:ea typeface="Arial" charset="0"/>
                <a:cs typeface="Arial" charset="0"/>
              </a:rPr>
              <a:t>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Arial" charset="0"/>
                <a:cs typeface="Arial" charset="0"/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Arial" charset="0"/>
                <a:cs typeface="Arial" charset="0"/>
              </a:rPr>
              <a:t>blog.aylien.com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Arial" charset="0"/>
                <a:cs typeface="Arial" charset="0"/>
              </a:rPr>
              <a:t>/leveraging-deep-learning-for-multilingual/</a:t>
            </a:r>
          </a:p>
        </p:txBody>
      </p:sp>
    </p:spTree>
    <p:extLst>
      <p:ext uri="{BB962C8B-B14F-4D97-AF65-F5344CB8AC3E}">
        <p14:creationId xmlns:p14="http://schemas.microsoft.com/office/powerpoint/2010/main" val="2449989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12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268760" y="6628591"/>
            <a:ext cx="660648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github.com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fortiema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/talks/blob/master/opendata2016sh/pragmatic-nlp-opendata2016sh.pdf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" y="670293"/>
            <a:ext cx="9144000" cy="5999067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Modern NLP Pipeline</a:t>
            </a:r>
          </a:p>
        </p:txBody>
      </p:sp>
    </p:spTree>
    <p:extLst>
      <p:ext uri="{BB962C8B-B14F-4D97-AF65-F5344CB8AC3E}">
        <p14:creationId xmlns:p14="http://schemas.microsoft.com/office/powerpoint/2010/main" val="2388332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Modern NLP Pipeline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13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48880"/>
            <a:ext cx="9144000" cy="305597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96237" y="6611779"/>
            <a:ext cx="676875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mattfortier.me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/2017/01/31/nlp-intro-pt-1-overview/</a:t>
            </a:r>
          </a:p>
        </p:txBody>
      </p:sp>
    </p:spTree>
    <p:extLst>
      <p:ext uri="{BB962C8B-B14F-4D97-AF65-F5344CB8AC3E}">
        <p14:creationId xmlns:p14="http://schemas.microsoft.com/office/powerpoint/2010/main" val="19713777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Deep Learning NLP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14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93951"/>
            <a:ext cx="9144000" cy="327009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96237" y="6611779"/>
            <a:ext cx="676875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mattfortier.me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/2017/01/31/nlp-intro-pt-1-overview/</a:t>
            </a:r>
          </a:p>
        </p:txBody>
      </p:sp>
    </p:spTree>
    <p:extLst>
      <p:ext uri="{BB962C8B-B14F-4D97-AF65-F5344CB8AC3E}">
        <p14:creationId xmlns:p14="http://schemas.microsoft.com/office/powerpoint/2010/main" val="30929691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12524"/>
            <a:ext cx="8229600" cy="115456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Natural Language Processing (NLP) and Text Mining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15</a:t>
            </a:fld>
            <a:endParaRPr lang="zh-TW" altLang="en-US"/>
          </a:p>
        </p:txBody>
      </p:sp>
      <p:sp>
        <p:nvSpPr>
          <p:cNvPr id="7" name="圓角矩形 6"/>
          <p:cNvSpPr/>
          <p:nvPr/>
        </p:nvSpPr>
        <p:spPr>
          <a:xfrm>
            <a:off x="467544" y="1340768"/>
            <a:ext cx="4114800" cy="457200"/>
          </a:xfrm>
          <a:prstGeom prst="roundRect">
            <a:avLst>
              <a:gd name="adj" fmla="val 4171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tx1"/>
                </a:solidFill>
              </a:rPr>
              <a:t>Raw text</a:t>
            </a:r>
          </a:p>
        </p:txBody>
      </p:sp>
      <p:sp>
        <p:nvSpPr>
          <p:cNvPr id="8" name="圓角矩形 6"/>
          <p:cNvSpPr/>
          <p:nvPr/>
        </p:nvSpPr>
        <p:spPr>
          <a:xfrm>
            <a:off x="467544" y="2712020"/>
            <a:ext cx="4114800" cy="457200"/>
          </a:xfrm>
          <a:prstGeom prst="roundRect">
            <a:avLst>
              <a:gd name="adj" fmla="val 4171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tx1"/>
                </a:solidFill>
              </a:rPr>
              <a:t>Tokenization</a:t>
            </a:r>
          </a:p>
        </p:txBody>
      </p:sp>
      <p:sp>
        <p:nvSpPr>
          <p:cNvPr id="9" name="圓角矩形 6"/>
          <p:cNvSpPr/>
          <p:nvPr/>
        </p:nvSpPr>
        <p:spPr>
          <a:xfrm>
            <a:off x="486544" y="4083272"/>
            <a:ext cx="4114800" cy="457200"/>
          </a:xfrm>
          <a:prstGeom prst="roundRect">
            <a:avLst>
              <a:gd name="adj" fmla="val 4171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tx1"/>
                </a:solidFill>
              </a:rPr>
              <a:t>Stop word removal</a:t>
            </a:r>
          </a:p>
        </p:txBody>
      </p:sp>
      <p:sp>
        <p:nvSpPr>
          <p:cNvPr id="10" name="圓角矩形 6"/>
          <p:cNvSpPr/>
          <p:nvPr/>
        </p:nvSpPr>
        <p:spPr>
          <a:xfrm>
            <a:off x="490899" y="4768898"/>
            <a:ext cx="4114800" cy="457200"/>
          </a:xfrm>
          <a:prstGeom prst="roundRect">
            <a:avLst>
              <a:gd name="adj" fmla="val 4171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accent4">
                    <a:lumMod val="75000"/>
                  </a:schemeClr>
                </a:solidFill>
              </a:rPr>
              <a:t>Stemming</a:t>
            </a:r>
            <a:r>
              <a:rPr lang="en-US" altLang="zh-TW" sz="2400" b="1" dirty="0">
                <a:solidFill>
                  <a:schemeClr val="tx1"/>
                </a:solidFill>
              </a:rPr>
              <a:t> / </a:t>
            </a:r>
            <a:r>
              <a:rPr lang="en-US" altLang="zh-TW" sz="2400" b="1" dirty="0">
                <a:solidFill>
                  <a:schemeClr val="accent6">
                    <a:lumMod val="50000"/>
                  </a:schemeClr>
                </a:solidFill>
              </a:rPr>
              <a:t>Lemmatization</a:t>
            </a:r>
          </a:p>
        </p:txBody>
      </p:sp>
      <p:sp>
        <p:nvSpPr>
          <p:cNvPr id="11" name="圓角矩形 6"/>
          <p:cNvSpPr/>
          <p:nvPr/>
        </p:nvSpPr>
        <p:spPr>
          <a:xfrm>
            <a:off x="467544" y="3397646"/>
            <a:ext cx="4114800" cy="457200"/>
          </a:xfrm>
          <a:prstGeom prst="roundRect">
            <a:avLst>
              <a:gd name="adj" fmla="val 4171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>
                <a:solidFill>
                  <a:schemeClr val="tx1"/>
                </a:solidFill>
              </a:rPr>
              <a:t>Part-of-Speech </a:t>
            </a:r>
            <a:r>
              <a:rPr lang="en-US" altLang="zh-TW" sz="2400" b="1" dirty="0">
                <a:solidFill>
                  <a:schemeClr val="tx1"/>
                </a:solidFill>
              </a:rPr>
              <a:t>(</a:t>
            </a:r>
            <a:r>
              <a:rPr lang="en-US" altLang="zh-TW" sz="2400" b="1">
                <a:solidFill>
                  <a:schemeClr val="tx1"/>
                </a:solidFill>
              </a:rPr>
              <a:t>POS)</a:t>
            </a:r>
            <a:endParaRPr lang="en-US" altLang="zh-TW" sz="2400" b="1" dirty="0">
              <a:solidFill>
                <a:schemeClr val="tx1"/>
              </a:solidFill>
            </a:endParaRPr>
          </a:p>
        </p:txBody>
      </p:sp>
      <p:sp>
        <p:nvSpPr>
          <p:cNvPr id="12" name="圓角矩形 6"/>
          <p:cNvSpPr/>
          <p:nvPr/>
        </p:nvSpPr>
        <p:spPr>
          <a:xfrm>
            <a:off x="492315" y="5454524"/>
            <a:ext cx="4114800" cy="457200"/>
          </a:xfrm>
          <a:prstGeom prst="roundRect">
            <a:avLst>
              <a:gd name="adj" fmla="val 4171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tx1"/>
                </a:solidFill>
              </a:rPr>
              <a:t>Dependency Parser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224508" y="6616820"/>
            <a:ext cx="687588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Nitin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Hardeniya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(2015), NLTK Essentials,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Packt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Publishing; Florian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Leitner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(2015), Text mining - from Bayes rule to dependency parsing</a:t>
            </a:r>
          </a:p>
        </p:txBody>
      </p:sp>
      <p:sp>
        <p:nvSpPr>
          <p:cNvPr id="14" name="圓角矩形 6"/>
          <p:cNvSpPr/>
          <p:nvPr/>
        </p:nvSpPr>
        <p:spPr>
          <a:xfrm>
            <a:off x="490899" y="2026394"/>
            <a:ext cx="4114800" cy="457200"/>
          </a:xfrm>
          <a:prstGeom prst="roundRect">
            <a:avLst>
              <a:gd name="adj" fmla="val 4171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tx1"/>
                </a:solidFill>
              </a:rPr>
              <a:t>Sentence Segmentation</a:t>
            </a:r>
          </a:p>
        </p:txBody>
      </p:sp>
      <p:sp>
        <p:nvSpPr>
          <p:cNvPr id="15" name="圓角矩形 6"/>
          <p:cNvSpPr/>
          <p:nvPr/>
        </p:nvSpPr>
        <p:spPr>
          <a:xfrm>
            <a:off x="512240" y="6140152"/>
            <a:ext cx="4114800" cy="457200"/>
          </a:xfrm>
          <a:prstGeom prst="roundRect">
            <a:avLst>
              <a:gd name="adj" fmla="val 4171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tx1"/>
                </a:solidFill>
              </a:rPr>
              <a:t>String Metrics &amp; Matching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750611" y="4253985"/>
            <a:ext cx="20617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word’s stem</a:t>
            </a:r>
          </a:p>
          <a:p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am 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sym typeface="Wingdings"/>
              </a:rPr>
              <a:t> am</a:t>
            </a:r>
          </a:p>
          <a:p>
            <a:r>
              <a:rPr lang="en-US" sz="2400" dirty="0">
                <a:solidFill>
                  <a:schemeClr val="accent4">
                    <a:lumMod val="75000"/>
                  </a:schemeClr>
                </a:solidFill>
                <a:sym typeface="Wingdings"/>
              </a:rPr>
              <a:t>having 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sym typeface="Wingdings"/>
              </a:rPr>
              <a:t>hav</a:t>
            </a:r>
            <a:endParaRPr lang="en-US" sz="24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03192" y="4253985"/>
            <a:ext cx="22333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word’s lemma</a:t>
            </a:r>
          </a:p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am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sym typeface="Wingdings"/>
              </a:rPr>
              <a:t> be</a:t>
            </a:r>
          </a:p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  <a:sym typeface="Wingdings"/>
              </a:rPr>
              <a:t>having  have</a:t>
            </a: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5772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16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4B9879A-8D87-474F-8AC1-298DCFDC2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6284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Python in Google </a:t>
            </a:r>
            <a:r>
              <a:rPr lang="en-US" b="1" dirty="0" err="1">
                <a:solidFill>
                  <a:schemeClr val="accent1"/>
                </a:solidFill>
              </a:rPr>
              <a:t>Colab</a:t>
            </a:r>
            <a:r>
              <a:rPr lang="en-US" b="1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3442E7-C01F-2842-8023-FB5950B04B95}"/>
              </a:ext>
            </a:extLst>
          </p:cNvPr>
          <p:cNvSpPr/>
          <p:nvPr/>
        </p:nvSpPr>
        <p:spPr>
          <a:xfrm>
            <a:off x="107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DA61A5A-E1D8-CB49-B701-5136F6F581B8}"/>
              </a:ext>
            </a:extLst>
          </p:cNvPr>
          <p:cNvSpPr/>
          <p:nvPr/>
        </p:nvSpPr>
        <p:spPr>
          <a:xfrm>
            <a:off x="2729188" y="6488668"/>
            <a:ext cx="36856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https://tinyurl.com/imtkupython101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B0BA86-462D-B24B-838C-66BDFEC191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760"/>
            <a:ext cx="9144000" cy="511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6820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17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4B9879A-8D87-474F-8AC1-298DCFDC2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6284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Python in Google </a:t>
            </a:r>
            <a:r>
              <a:rPr lang="en-US" b="1" dirty="0" err="1">
                <a:solidFill>
                  <a:schemeClr val="accent1"/>
                </a:solidFill>
              </a:rPr>
              <a:t>Colab</a:t>
            </a:r>
            <a:r>
              <a:rPr lang="en-US" b="1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3442E7-C01F-2842-8023-FB5950B04B95}"/>
              </a:ext>
            </a:extLst>
          </p:cNvPr>
          <p:cNvSpPr/>
          <p:nvPr/>
        </p:nvSpPr>
        <p:spPr>
          <a:xfrm>
            <a:off x="107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DA61A5A-E1D8-CB49-B701-5136F6F581B8}"/>
              </a:ext>
            </a:extLst>
          </p:cNvPr>
          <p:cNvSpPr/>
          <p:nvPr/>
        </p:nvSpPr>
        <p:spPr>
          <a:xfrm>
            <a:off x="2729188" y="6488668"/>
            <a:ext cx="36856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https://tinyurl.com/imtkupython101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05E5C7-E460-0C4C-97FE-660D5C4945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007" y="1120462"/>
            <a:ext cx="6868962" cy="539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3360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91563-29DE-8746-8DA1-972BEDABF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One-hot encoding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EFB0D7-A45A-854F-9013-D36A6ABB3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18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2A34D8-A9C0-0A49-BB29-2465631AFE22}"/>
              </a:ext>
            </a:extLst>
          </p:cNvPr>
          <p:cNvSpPr/>
          <p:nvPr/>
        </p:nvSpPr>
        <p:spPr>
          <a:xfrm>
            <a:off x="1763038" y="6641872"/>
            <a:ext cx="561792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developers.google.com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/machine-learning/guides/text-classification/step-3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98857BE-5896-9D41-B016-4194A369127C}"/>
              </a:ext>
            </a:extLst>
          </p:cNvPr>
          <p:cNvSpPr/>
          <p:nvPr/>
        </p:nvSpPr>
        <p:spPr>
          <a:xfrm>
            <a:off x="2408522" y="1762214"/>
            <a:ext cx="588155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'The mouse ran up the clock’ = </a:t>
            </a:r>
          </a:p>
          <a:p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[ [0, 1, 0, 0, 0, 0, 0], 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  [0, 0, 1, 0, 0, 0, 0],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  [0, 0, 0, 1, 0, 0, 0],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  [0, 0, 0, 0, 1, 0, 0],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  [0, 1, 0, 0, 0, 0, 0],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  [0, 0, 0, 0, 0, 1, 0] ]</a:t>
            </a:r>
          </a:p>
          <a:p>
            <a:endParaRPr lang="en-US" sz="2400" dirty="0">
              <a:latin typeface="Courier" pitchFamily="2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8D2F42-FF16-364B-B02E-1580A96579DD}"/>
              </a:ext>
            </a:extLst>
          </p:cNvPr>
          <p:cNvSpPr/>
          <p:nvPr/>
        </p:nvSpPr>
        <p:spPr>
          <a:xfrm>
            <a:off x="2756600" y="5198458"/>
            <a:ext cx="44157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[0, 1, 2, 3, 4, 5, 6]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948463D-68FC-9A46-B8C6-7811361EC3A2}"/>
              </a:ext>
            </a:extLst>
          </p:cNvPr>
          <p:cNvSpPr/>
          <p:nvPr/>
        </p:nvSpPr>
        <p:spPr>
          <a:xfrm>
            <a:off x="172899" y="2545558"/>
            <a:ext cx="687414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The 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mouse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ran 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up 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the 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clock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0481B8-BEFE-7C40-B12B-7B4C9419C737}"/>
              </a:ext>
            </a:extLst>
          </p:cNvPr>
          <p:cNvSpPr/>
          <p:nvPr/>
        </p:nvSpPr>
        <p:spPr>
          <a:xfrm>
            <a:off x="1763038" y="2545558"/>
            <a:ext cx="44053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1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2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3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4</a:t>
            </a:r>
          </a:p>
          <a:p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1</a:t>
            </a:r>
          </a:p>
          <a:p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3966377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91563-29DE-8746-8DA1-972BEDABF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Word embeddings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EFB0D7-A45A-854F-9013-D36A6ABB3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19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2A34D8-A9C0-0A49-BB29-2465631AFE22}"/>
              </a:ext>
            </a:extLst>
          </p:cNvPr>
          <p:cNvSpPr/>
          <p:nvPr/>
        </p:nvSpPr>
        <p:spPr>
          <a:xfrm>
            <a:off x="1763038" y="6641872"/>
            <a:ext cx="561792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developers.google.com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/machine-learning/guides/text-classification/step-3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087624-061F-4141-80BF-9D59AFCC95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85160"/>
            <a:ext cx="9144000" cy="3514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916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5521D-28ED-5A42-A5F9-33DD09AF1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363" y="0"/>
            <a:ext cx="8229600" cy="1052736"/>
          </a:xfrm>
        </p:spPr>
        <p:txBody>
          <a:bodyPr/>
          <a:lstStyle/>
          <a:p>
            <a:r>
              <a:rPr lang="en-US" sz="5400" dirty="0">
                <a:solidFill>
                  <a:schemeClr val="accent1"/>
                </a:solidFill>
              </a:rPr>
              <a:t>Topics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9FE07F-8A1D-B441-81F6-1F57F07874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363" y="1052736"/>
            <a:ext cx="8385109" cy="5544616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zh-TW" altLang="en-US" b="1" dirty="0"/>
              <a:t>自然語言處理核心技術與文字探勘 </a:t>
            </a:r>
            <a:br>
              <a:rPr lang="en-US" altLang="zh-TW" sz="2400" dirty="0"/>
            </a:br>
            <a:r>
              <a:rPr lang="en-US" altLang="zh-TW" sz="2000" dirty="0"/>
              <a:t>(</a:t>
            </a:r>
            <a:r>
              <a:rPr lang="en-US" sz="2000" dirty="0"/>
              <a:t>Core Technologies of Natural Language Processing and Text Mining)</a:t>
            </a:r>
          </a:p>
          <a:p>
            <a:pPr marL="457200" indent="-457200">
              <a:buFont typeface="+mj-lt"/>
              <a:buAutoNum type="arabicPeriod"/>
            </a:pPr>
            <a:r>
              <a:rPr lang="zh-TW" altLang="en-US" b="1" dirty="0"/>
              <a:t>人工智慧文本分析基礎與應用 </a:t>
            </a:r>
            <a:br>
              <a:rPr lang="en-US" altLang="zh-TW" sz="2400" b="1" dirty="0"/>
            </a:br>
            <a:r>
              <a:rPr lang="en-US" altLang="zh-TW" sz="2000" b="1" dirty="0"/>
              <a:t>(</a:t>
            </a:r>
            <a:r>
              <a:rPr lang="en-US" sz="2000" b="1" dirty="0"/>
              <a:t>Artificial Intelligence for Text Analytics: Foundations and Applications)</a:t>
            </a:r>
          </a:p>
          <a:p>
            <a:pPr marL="457200" indent="-457200">
              <a:buFont typeface="+mj-lt"/>
              <a:buAutoNum type="arabicPeriod"/>
            </a:pPr>
            <a:r>
              <a:rPr lang="zh-TW" altLang="en-US" b="1" dirty="0"/>
              <a:t>文本表達特徵工程 </a:t>
            </a:r>
            <a:br>
              <a:rPr lang="en-US" altLang="zh-TW" sz="2400" b="1" dirty="0"/>
            </a:br>
            <a:r>
              <a:rPr lang="en-US" altLang="zh-TW" sz="2400" b="1" dirty="0"/>
              <a:t>(</a:t>
            </a:r>
            <a:r>
              <a:rPr lang="en-US" sz="2400" b="1" dirty="0"/>
              <a:t>Feature Engineering for Text Representation)</a:t>
            </a:r>
          </a:p>
          <a:p>
            <a:pPr marL="457200" indent="-457200">
              <a:buFont typeface="+mj-lt"/>
              <a:buAutoNum type="arabicPeriod"/>
            </a:pPr>
            <a:r>
              <a:rPr lang="zh-TW" altLang="en-US" b="1" dirty="0"/>
              <a:t>語意分析和命名實體識別 </a:t>
            </a:r>
            <a:br>
              <a:rPr lang="en-US" altLang="zh-TW" sz="2400" b="1" dirty="0"/>
            </a:br>
            <a:r>
              <a:rPr lang="en-US" altLang="zh-TW" sz="2400" b="1" dirty="0"/>
              <a:t>(</a:t>
            </a:r>
            <a:r>
              <a:rPr lang="en-US" sz="2400" b="1" dirty="0"/>
              <a:t>Semantic Analysis and Named Entity Recognition; NER)</a:t>
            </a:r>
          </a:p>
          <a:p>
            <a:pPr marL="457200" indent="-457200">
              <a:buFont typeface="+mj-lt"/>
              <a:buAutoNum type="arabicPeriod"/>
            </a:pPr>
            <a:r>
              <a:rPr lang="zh-TW" altLang="en-US" b="1" dirty="0">
                <a:solidFill>
                  <a:srgbClr val="C00000"/>
                </a:solidFill>
              </a:rPr>
              <a:t>深度學習和通用句子嵌入模型 </a:t>
            </a:r>
            <a:br>
              <a:rPr lang="en-US" altLang="zh-TW" sz="2400" b="1" dirty="0">
                <a:solidFill>
                  <a:srgbClr val="C00000"/>
                </a:solidFill>
              </a:rPr>
            </a:br>
            <a:r>
              <a:rPr lang="en-US" altLang="zh-TW" sz="2400" b="1" dirty="0">
                <a:solidFill>
                  <a:srgbClr val="C00000"/>
                </a:solidFill>
              </a:rPr>
              <a:t>(</a:t>
            </a:r>
            <a:r>
              <a:rPr lang="en-US" sz="2400" b="1" dirty="0">
                <a:solidFill>
                  <a:srgbClr val="C00000"/>
                </a:solidFill>
              </a:rPr>
              <a:t>Deep Learning and Universal Sentence-Embedding Models)</a:t>
            </a:r>
          </a:p>
          <a:p>
            <a:pPr marL="457200" indent="-457200">
              <a:buFont typeface="+mj-lt"/>
              <a:buAutoNum type="arabicPeriod"/>
            </a:pPr>
            <a:r>
              <a:rPr lang="zh-TW" altLang="en-US" dirty="0"/>
              <a:t>問答系統與對話系統 </a:t>
            </a:r>
            <a:br>
              <a:rPr lang="en-US" altLang="zh-TW" sz="2400" dirty="0"/>
            </a:br>
            <a:r>
              <a:rPr lang="en-US" altLang="zh-TW" sz="2400" dirty="0"/>
              <a:t>(</a:t>
            </a:r>
            <a:r>
              <a:rPr lang="en-US" sz="2400" dirty="0"/>
              <a:t>Question Answering and Dialogue Systems)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D775C5-B377-0D40-B8E3-A0BEE2113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035188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91563-29DE-8746-8DA1-972BEDABF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Word embeddings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EFB0D7-A45A-854F-9013-D36A6ABB3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20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2A34D8-A9C0-0A49-BB29-2465631AFE22}"/>
              </a:ext>
            </a:extLst>
          </p:cNvPr>
          <p:cNvSpPr/>
          <p:nvPr/>
        </p:nvSpPr>
        <p:spPr>
          <a:xfrm>
            <a:off x="1763038" y="6641872"/>
            <a:ext cx="561792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developers.google.com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/machine-learning/guides/text-classification/step-3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215AF2-8EA1-6E45-8DAC-109774E54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156" y="2185989"/>
            <a:ext cx="8801875" cy="3800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0824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Sequence to Sequence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(Seq2Seq)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21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2915816" y="6581001"/>
            <a:ext cx="296587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google.github.io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/seq2seq/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925" y="1772816"/>
            <a:ext cx="9144000" cy="465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2391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E6EBB-669D-B74B-B604-33E43217F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317" y="44394"/>
            <a:ext cx="8723711" cy="107986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Transformer (Attention is All You Need)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(Vaswani et al., 2017)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C479B0-F51A-B74A-8DB8-1939B42C9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E4B079-2DDB-8840-B13B-C6B2D4A7BD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7745" y="1204270"/>
            <a:ext cx="3699424" cy="532197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E8A619C-FF34-9541-ABA4-2BE3EDA9175D}"/>
              </a:ext>
            </a:extLst>
          </p:cNvPr>
          <p:cNvSpPr/>
          <p:nvPr/>
        </p:nvSpPr>
        <p:spPr>
          <a:xfrm>
            <a:off x="382317" y="6468475"/>
            <a:ext cx="82902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Source: Vaswani, Ashish, Noam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Shazeer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, Niki Parmar, Jakob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Uszkoreit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Llion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 Jones, Aidan N. Gomez,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Łukasz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 Kaiser,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Illia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Polosukhin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. "Attention is all you need." In 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Advances in neural information processing systems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, pp. 5998-6008. 2017.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9195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F90E4-F245-3D45-83E0-66645720E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21" y="139727"/>
            <a:ext cx="8386997" cy="11430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BERT: Pre-training of Deep Bidirectional Transformers for Language Understanding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AAC1D-703F-B74B-8981-34EDBCB5D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23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691934-0DA3-1149-AF7B-2DDB66BA8F88}"/>
              </a:ext>
            </a:extLst>
          </p:cNvPr>
          <p:cNvSpPr/>
          <p:nvPr/>
        </p:nvSpPr>
        <p:spPr>
          <a:xfrm>
            <a:off x="534896" y="6457890"/>
            <a:ext cx="807420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Devlin, Jacob, Ming-Wei Chang, Kenton Lee, and Kristina Toutanova (2018).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"Bert: Pre-training of deep bidirectional transformers for language understanding."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arXiv:1810.04805.</a:t>
            </a:r>
          </a:p>
          <a:p>
            <a:pPr algn="ctr"/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83E92F-1063-6145-ADA8-6281153D640A}"/>
              </a:ext>
            </a:extLst>
          </p:cNvPr>
          <p:cNvSpPr/>
          <p:nvPr/>
        </p:nvSpPr>
        <p:spPr>
          <a:xfrm>
            <a:off x="644577" y="1311151"/>
            <a:ext cx="81741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BERT (Bidirectional Encoder Representations from Transformers)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03180C-EF58-7345-9ED4-E0EC4CB70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803" y="2572836"/>
            <a:ext cx="8806226" cy="35717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A105C0F-8F9C-8547-9100-914A071D2750}"/>
              </a:ext>
            </a:extLst>
          </p:cNvPr>
          <p:cNvSpPr/>
          <p:nvPr/>
        </p:nvSpPr>
        <p:spPr>
          <a:xfrm>
            <a:off x="900410" y="1779414"/>
            <a:ext cx="74496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Overall pre-training and fine-tuning procedures for BERT</a:t>
            </a:r>
          </a:p>
        </p:txBody>
      </p:sp>
    </p:spTree>
    <p:extLst>
      <p:ext uri="{BB962C8B-B14F-4D97-AF65-F5344CB8AC3E}">
        <p14:creationId xmlns:p14="http://schemas.microsoft.com/office/powerpoint/2010/main" val="15768725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F90E4-F245-3D45-83E0-66645720E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21" y="139727"/>
            <a:ext cx="8386997" cy="11430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BERT: Pre-training of Deep Bidirectional Transformers for Language Understanding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AAC1D-703F-B74B-8981-34EDBCB5D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691934-0DA3-1149-AF7B-2DDB66BA8F88}"/>
              </a:ext>
            </a:extLst>
          </p:cNvPr>
          <p:cNvSpPr/>
          <p:nvPr/>
        </p:nvSpPr>
        <p:spPr>
          <a:xfrm>
            <a:off x="534896" y="6457890"/>
            <a:ext cx="807420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Devlin, Jacob, Ming-Wei Chang, Kenton Lee, and Kristina Toutanova (2018).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"Bert: Pre-training of deep bidirectional transformers for language understanding."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arXiv:1810.04805.</a:t>
            </a:r>
          </a:p>
          <a:p>
            <a:pPr algn="ctr"/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83E92F-1063-6145-ADA8-6281153D640A}"/>
              </a:ext>
            </a:extLst>
          </p:cNvPr>
          <p:cNvSpPr/>
          <p:nvPr/>
        </p:nvSpPr>
        <p:spPr>
          <a:xfrm>
            <a:off x="179513" y="1383159"/>
            <a:ext cx="87849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BERT (Bidirectional Encoder Representations from Transformers)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085B22-25FE-E447-B270-A8B58C826D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236" y="2728040"/>
            <a:ext cx="8594005" cy="25978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3ACC94C-7986-214B-B721-49D1FB15D353}"/>
              </a:ext>
            </a:extLst>
          </p:cNvPr>
          <p:cNvSpPr/>
          <p:nvPr/>
        </p:nvSpPr>
        <p:spPr>
          <a:xfrm>
            <a:off x="1006838" y="1922917"/>
            <a:ext cx="74496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BERT input representation</a:t>
            </a:r>
          </a:p>
        </p:txBody>
      </p:sp>
    </p:spTree>
    <p:extLst>
      <p:ext uri="{BB962C8B-B14F-4D97-AF65-F5344CB8AC3E}">
        <p14:creationId xmlns:p14="http://schemas.microsoft.com/office/powerpoint/2010/main" val="1717510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F90E4-F245-3D45-83E0-66645720E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21" y="139727"/>
            <a:ext cx="8386997" cy="114300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BERT, </a:t>
            </a:r>
            <a:r>
              <a:rPr lang="en-US" dirty="0" err="1">
                <a:solidFill>
                  <a:schemeClr val="accent1"/>
                </a:solidFill>
              </a:rPr>
              <a:t>OpenAI</a:t>
            </a:r>
            <a:r>
              <a:rPr lang="en-US" dirty="0">
                <a:solidFill>
                  <a:schemeClr val="accent1"/>
                </a:solidFill>
              </a:rPr>
              <a:t> GPT, </a:t>
            </a:r>
            <a:r>
              <a:rPr lang="en-US" dirty="0" err="1">
                <a:solidFill>
                  <a:schemeClr val="accent1"/>
                </a:solidFill>
              </a:rPr>
              <a:t>ELMo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AAC1D-703F-B74B-8981-34EDBCB5D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25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691934-0DA3-1149-AF7B-2DDB66BA8F88}"/>
              </a:ext>
            </a:extLst>
          </p:cNvPr>
          <p:cNvSpPr/>
          <p:nvPr/>
        </p:nvSpPr>
        <p:spPr>
          <a:xfrm>
            <a:off x="534896" y="6457890"/>
            <a:ext cx="807420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Devlin, Jacob, Ming-Wei Chang, Kenton Lee, and Kristina Toutanova (2018).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"Bert: Pre-training of deep bidirectional transformers for language understanding."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arXiv:1810.04805.</a:t>
            </a:r>
          </a:p>
          <a:p>
            <a:pPr algn="ctr"/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F34A25-E2F5-E741-8AA3-3122C6951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29" y="2653209"/>
            <a:ext cx="9017000" cy="212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0815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AAC1D-703F-B74B-8981-34EDBCB5D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26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691934-0DA3-1149-AF7B-2DDB66BA8F88}"/>
              </a:ext>
            </a:extLst>
          </p:cNvPr>
          <p:cNvSpPr/>
          <p:nvPr/>
        </p:nvSpPr>
        <p:spPr>
          <a:xfrm>
            <a:off x="534896" y="6457890"/>
            <a:ext cx="807420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Devlin, Jacob, Ming-Wei Chang, Kenton Lee, and Kristina Toutanova (2018).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"Bert: Pre-training of deep bidirectional transformers for language understanding."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arXiv:1810.04805.</a:t>
            </a:r>
          </a:p>
          <a:p>
            <a:pPr algn="ctr"/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C58931-CE87-CE4E-8AE8-2FF8B6B87C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6742" y="790259"/>
            <a:ext cx="5774385" cy="566763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31093D5-1F1F-7E4D-AD9E-2B700EBD7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859" y="122627"/>
            <a:ext cx="8674308" cy="667632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Fine-tuning BERT on Different Tasks</a:t>
            </a:r>
          </a:p>
        </p:txBody>
      </p:sp>
    </p:spTree>
    <p:extLst>
      <p:ext uri="{BB962C8B-B14F-4D97-AF65-F5344CB8AC3E}">
        <p14:creationId xmlns:p14="http://schemas.microsoft.com/office/powerpoint/2010/main" val="13695832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E51C1B-A0CA-1345-8D00-5A5DB5BA0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63277"/>
            <a:ext cx="8467283" cy="114300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Pre-trained Language Model (PLM)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AE9AC7-7542-584E-AE51-D42213CE2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27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D7F805-014B-B04B-B681-CD85C304C7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84784"/>
            <a:ext cx="8704966" cy="48965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478BA94-A7E8-894B-8815-494975920A0D}"/>
              </a:ext>
            </a:extLst>
          </p:cNvPr>
          <p:cNvSpPr txBox="1"/>
          <p:nvPr/>
        </p:nvSpPr>
        <p:spPr>
          <a:xfrm>
            <a:off x="2695525" y="6550343"/>
            <a:ext cx="32576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hlinkClick r:id="rId3"/>
              </a:rPr>
              <a:t>https://github.com/thunlp/PLMpapers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52319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66EE2-23DB-8847-BAAB-EBC698CE5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368" y="116632"/>
            <a:ext cx="8738120" cy="114300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Turing Natural Language Generation (T-NLG)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01E80D-0FDE-9C4E-A53B-B703F745D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28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D80E04-7A64-9041-BB20-B062D8544B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12776"/>
            <a:ext cx="8861648" cy="49878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56FDD40-8C4D-7544-AEFC-6BAF56277E72}"/>
              </a:ext>
            </a:extLst>
          </p:cNvPr>
          <p:cNvSpPr txBox="1"/>
          <p:nvPr/>
        </p:nvSpPr>
        <p:spPr>
          <a:xfrm>
            <a:off x="1081324" y="6597352"/>
            <a:ext cx="69076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hlinkClick r:id="rId3"/>
              </a:rPr>
              <a:t>https://www.microsoft.com/en-us/research/blog/turing-nlg-a-17-billion-parameter-language-model-by-microsoft/</a:t>
            </a:r>
            <a:endParaRPr lang="en-US" sz="1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DE7569-03B2-C84B-B1D9-4C0DE95F60A4}"/>
              </a:ext>
            </a:extLst>
          </p:cNvPr>
          <p:cNvSpPr txBox="1"/>
          <p:nvPr/>
        </p:nvSpPr>
        <p:spPr>
          <a:xfrm>
            <a:off x="2699792" y="4725144"/>
            <a:ext cx="13077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BERT-Large</a:t>
            </a:r>
          </a:p>
          <a:p>
            <a:pPr algn="ctr"/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340m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0ED7AC-AD88-234E-9476-0002BE54B8C8}"/>
              </a:ext>
            </a:extLst>
          </p:cNvPr>
          <p:cNvSpPr txBox="1"/>
          <p:nvPr/>
        </p:nvSpPr>
        <p:spPr>
          <a:xfrm>
            <a:off x="683568" y="6262201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0C8432B-8D9A-754C-8FEE-AC36D3524E5A}"/>
              </a:ext>
            </a:extLst>
          </p:cNvPr>
          <p:cNvSpPr txBox="1"/>
          <p:nvPr/>
        </p:nvSpPr>
        <p:spPr>
          <a:xfrm>
            <a:off x="3850683" y="6262201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0517E7-9AEA-0E49-A375-09767C58BE9E}"/>
              </a:ext>
            </a:extLst>
          </p:cNvPr>
          <p:cNvSpPr txBox="1"/>
          <p:nvPr/>
        </p:nvSpPr>
        <p:spPr>
          <a:xfrm>
            <a:off x="7415284" y="6254931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801E867-3D4D-EF4F-BD7A-C0F0E775AC4E}"/>
              </a:ext>
            </a:extLst>
          </p:cNvPr>
          <p:cNvSpPr txBox="1"/>
          <p:nvPr/>
        </p:nvSpPr>
        <p:spPr>
          <a:xfrm>
            <a:off x="4205724" y="4365104"/>
            <a:ext cx="7776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GPT-2</a:t>
            </a:r>
          </a:p>
          <a:p>
            <a:pPr algn="ctr"/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1.5b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16A68D-7CC3-E14C-BCC8-F6D1C33AA089}"/>
              </a:ext>
            </a:extLst>
          </p:cNvPr>
          <p:cNvSpPr txBox="1"/>
          <p:nvPr/>
        </p:nvSpPr>
        <p:spPr>
          <a:xfrm>
            <a:off x="5868144" y="4716433"/>
            <a:ext cx="10783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RoBERTa</a:t>
            </a:r>
            <a:endParaRPr 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355m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7F32030-DF4D-1840-9799-94CEB3819DA8}"/>
              </a:ext>
            </a:extLst>
          </p:cNvPr>
          <p:cNvSpPr txBox="1"/>
          <p:nvPr/>
        </p:nvSpPr>
        <p:spPr>
          <a:xfrm>
            <a:off x="6715970" y="5053360"/>
            <a:ext cx="11683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DistilBERT</a:t>
            </a:r>
            <a:endParaRPr 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66m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3BF2FB0-7BBE-8745-A1C5-DB45BA000114}"/>
              </a:ext>
            </a:extLst>
          </p:cNvPr>
          <p:cNvSpPr txBox="1"/>
          <p:nvPr/>
        </p:nvSpPr>
        <p:spPr>
          <a:xfrm>
            <a:off x="5732373" y="3132257"/>
            <a:ext cx="13372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MegatronLM</a:t>
            </a:r>
            <a:endParaRPr lang="en-US" sz="1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8.3b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E54D9C-99AB-8341-B8D8-CF6504698272}"/>
              </a:ext>
            </a:extLst>
          </p:cNvPr>
          <p:cNvSpPr txBox="1"/>
          <p:nvPr/>
        </p:nvSpPr>
        <p:spPr>
          <a:xfrm>
            <a:off x="7167506" y="1412776"/>
            <a:ext cx="788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T-NLG</a:t>
            </a:r>
          </a:p>
          <a:p>
            <a:pPr algn="ctr"/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17b</a:t>
            </a:r>
          </a:p>
        </p:txBody>
      </p:sp>
    </p:spTree>
    <p:extLst>
      <p:ext uri="{BB962C8B-B14F-4D97-AF65-F5344CB8AC3E}">
        <p14:creationId xmlns:p14="http://schemas.microsoft.com/office/powerpoint/2010/main" val="1418295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37578-0ED1-D948-B38F-D78F14A52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5024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Pre-trained Models (PTM)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2C5418-15B3-2E4F-94DD-C3B6636BA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29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061743-ADDB-C045-862E-00B310596A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06" y="835024"/>
            <a:ext cx="7349988" cy="56848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AC975E8-9CEF-654C-877C-9CB151E30E1C}"/>
              </a:ext>
            </a:extLst>
          </p:cNvPr>
          <p:cNvSpPr txBox="1"/>
          <p:nvPr/>
        </p:nvSpPr>
        <p:spPr>
          <a:xfrm>
            <a:off x="323528" y="6525344"/>
            <a:ext cx="820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Qiu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Xipeng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Tianxiang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Sun,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Yige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Xu,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Yunfan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Shao, Ning Dai, and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Xuanjing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Huang. "Pre-trained Models for Natural Language Processing: A Survey."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preprint arXiv:2003.08271 (2020).</a:t>
            </a:r>
          </a:p>
        </p:txBody>
      </p:sp>
    </p:spTree>
    <p:extLst>
      <p:ext uri="{BB962C8B-B14F-4D97-AF65-F5344CB8AC3E}">
        <p14:creationId xmlns:p14="http://schemas.microsoft.com/office/powerpoint/2010/main" val="41193310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34087"/>
          </a:xfrm>
        </p:spPr>
        <p:txBody>
          <a:bodyPr/>
          <a:lstStyle/>
          <a:p>
            <a:r>
              <a:rPr lang="en-US" altLang="zh-TW" sz="70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Deep Learning </a:t>
            </a:r>
            <a:br>
              <a:rPr lang="en-US" altLang="zh-TW" sz="7000" dirty="0">
                <a:solidFill>
                  <a:srgbClr val="C00000"/>
                </a:solidFill>
                <a:latin typeface="Calibri" charset="0"/>
                <a:ea typeface="標楷體" charset="-120"/>
              </a:rPr>
            </a:br>
            <a:r>
              <a:rPr lang="en-US" altLang="zh-TW" sz="70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and </a:t>
            </a:r>
            <a:br>
              <a:rPr lang="en-US" altLang="zh-TW" sz="7000" dirty="0">
                <a:solidFill>
                  <a:srgbClr val="C00000"/>
                </a:solidFill>
                <a:latin typeface="Calibri" charset="0"/>
                <a:ea typeface="標楷體" charset="-120"/>
              </a:rPr>
            </a:br>
            <a:r>
              <a:rPr lang="en-US" altLang="zh-TW" sz="70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Universal </a:t>
            </a:r>
            <a:br>
              <a:rPr lang="en-US" altLang="zh-TW" sz="7000" dirty="0">
                <a:solidFill>
                  <a:srgbClr val="C00000"/>
                </a:solidFill>
                <a:latin typeface="Calibri" charset="0"/>
                <a:ea typeface="標楷體" charset="-120"/>
              </a:rPr>
            </a:br>
            <a:r>
              <a:rPr lang="en-US" altLang="zh-TW" sz="70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Sentence-Embedding Models</a:t>
            </a:r>
            <a:endParaRPr lang="en-US" altLang="en-US" sz="7000" dirty="0">
              <a:solidFill>
                <a:srgbClr val="C00000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15360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C08EAB8C-93D2-2144-9253-06580194A94E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3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29628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9648CB-850D-8641-9A6E-DCA5D0F53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30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559B01-3AD1-594F-9317-80400EC3A7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882352"/>
            <a:ext cx="8305800" cy="5715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B0A8986-8592-344F-834A-AB2E673F7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5024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Pre-trained Models (PTM)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18D36A-0654-A341-9962-36553415780E}"/>
              </a:ext>
            </a:extLst>
          </p:cNvPr>
          <p:cNvSpPr txBox="1"/>
          <p:nvPr/>
        </p:nvSpPr>
        <p:spPr>
          <a:xfrm>
            <a:off x="323528" y="6525344"/>
            <a:ext cx="820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Qiu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Xipeng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Tianxiang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Sun,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Yige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Xu,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Yunfan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Shao, Ning Dai, and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Xuanjing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Huang. "Pre-trained Models for Natural Language Processing: A Survey."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preprint arXiv:2003.08271 (2020).</a:t>
            </a:r>
          </a:p>
        </p:txBody>
      </p:sp>
    </p:spTree>
    <p:extLst>
      <p:ext uri="{BB962C8B-B14F-4D97-AF65-F5344CB8AC3E}">
        <p14:creationId xmlns:p14="http://schemas.microsoft.com/office/powerpoint/2010/main" val="31389082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C49342-6DBF-8041-B494-5C3D7F6007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42293"/>
            <a:ext cx="8229600" cy="4855059"/>
          </a:xfrm>
        </p:spPr>
        <p:txBody>
          <a:bodyPr/>
          <a:lstStyle/>
          <a:p>
            <a:r>
              <a:rPr lang="en-US" sz="2400" dirty="0"/>
              <a:t>Transformers</a:t>
            </a:r>
          </a:p>
          <a:p>
            <a:pPr lvl="1"/>
            <a:r>
              <a:rPr lang="en-US" sz="2400" dirty="0" err="1"/>
              <a:t>pytorch</a:t>
            </a:r>
            <a:r>
              <a:rPr lang="en-US" sz="2400" dirty="0"/>
              <a:t>-transformers </a:t>
            </a:r>
          </a:p>
          <a:p>
            <a:pPr lvl="1"/>
            <a:r>
              <a:rPr lang="en-US" sz="2400" dirty="0" err="1"/>
              <a:t>pytorch</a:t>
            </a:r>
            <a:r>
              <a:rPr lang="en-US" sz="2400" dirty="0"/>
              <a:t>-pretrained-</a:t>
            </a:r>
            <a:r>
              <a:rPr lang="en-US" sz="2400" dirty="0" err="1"/>
              <a:t>bert</a:t>
            </a:r>
            <a:endParaRPr lang="en-US" sz="2400" dirty="0"/>
          </a:p>
          <a:p>
            <a:r>
              <a:rPr lang="en-US" sz="2400" dirty="0"/>
              <a:t>provides state-of-the-art general-purpose architectures </a:t>
            </a:r>
          </a:p>
          <a:p>
            <a:pPr lvl="1"/>
            <a:r>
              <a:rPr lang="en-US" sz="2400" dirty="0"/>
              <a:t>(BERT, GPT-2, </a:t>
            </a:r>
            <a:r>
              <a:rPr lang="en-US" sz="2400" dirty="0" err="1"/>
              <a:t>RoBERTa</a:t>
            </a:r>
            <a:r>
              <a:rPr lang="en-US" sz="2400" dirty="0"/>
              <a:t>, XLM, </a:t>
            </a:r>
            <a:r>
              <a:rPr lang="en-US" sz="2400" dirty="0" err="1"/>
              <a:t>DistilBert</a:t>
            </a:r>
            <a:r>
              <a:rPr lang="en-US" sz="2400" dirty="0"/>
              <a:t>, </a:t>
            </a:r>
            <a:r>
              <a:rPr lang="en-US" sz="2400" dirty="0" err="1"/>
              <a:t>XLNet</a:t>
            </a:r>
            <a:r>
              <a:rPr lang="en-US" sz="2400" dirty="0"/>
              <a:t>, CTRL...) </a:t>
            </a:r>
          </a:p>
          <a:p>
            <a:pPr lvl="1"/>
            <a:r>
              <a:rPr lang="en-US" sz="2400" dirty="0"/>
              <a:t>for Natural Language Understanding (NLU) and </a:t>
            </a:r>
            <a:br>
              <a:rPr lang="en-US" sz="2400" dirty="0"/>
            </a:br>
            <a:r>
              <a:rPr lang="en-US" sz="2400" dirty="0"/>
              <a:t>Natural Language Generation (NLG) </a:t>
            </a:r>
            <a:br>
              <a:rPr lang="en-US" sz="2400" dirty="0"/>
            </a:br>
            <a:r>
              <a:rPr lang="en-US" sz="2400" dirty="0"/>
              <a:t>with over 32+ pretrained models </a:t>
            </a:r>
            <a:br>
              <a:rPr lang="en-US" sz="2400" dirty="0"/>
            </a:br>
            <a:r>
              <a:rPr lang="en-US" sz="2400" dirty="0"/>
              <a:t>in 100+ languages </a:t>
            </a:r>
            <a:br>
              <a:rPr lang="en-US" sz="2400" dirty="0"/>
            </a:br>
            <a:r>
              <a:rPr lang="en-US" sz="2400" dirty="0"/>
              <a:t>and deep interoperability between </a:t>
            </a:r>
            <a:br>
              <a:rPr lang="en-US" sz="2400" dirty="0"/>
            </a:br>
            <a:r>
              <a:rPr lang="en-US" sz="2400" dirty="0"/>
              <a:t>TensorFlow 2.0 and </a:t>
            </a:r>
            <a:br>
              <a:rPr lang="en-US" sz="2400" dirty="0"/>
            </a:br>
            <a:r>
              <a:rPr lang="en-US" sz="2400" dirty="0" err="1"/>
              <a:t>PyTorch</a:t>
            </a:r>
            <a:r>
              <a:rPr lang="en-US" sz="2400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22ECF-BED0-294A-87F8-114209502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31</a:t>
            </a:fld>
            <a:endParaRPr lang="zh-TW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ECAA3D3-4707-3F40-B59D-7F218192A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57018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Transformers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State-of-the-art Natural Language Processing for TensorFlow 2.0 and </a:t>
            </a:r>
            <a:r>
              <a:rPr lang="en-US" sz="3200" dirty="0" err="1">
                <a:solidFill>
                  <a:schemeClr val="accent1"/>
                </a:solidFill>
              </a:rPr>
              <a:t>PyTorch</a:t>
            </a:r>
            <a:endParaRPr lang="en-US" sz="3200" dirty="0">
              <a:solidFill>
                <a:schemeClr val="accent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013E47-F9E5-2F4D-9763-21A4F32FF7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3" y="94618"/>
            <a:ext cx="2673921" cy="4540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3C629D2-FD48-F145-89A9-2741C5C47D2D}"/>
              </a:ext>
            </a:extLst>
          </p:cNvPr>
          <p:cNvSpPr txBox="1"/>
          <p:nvPr/>
        </p:nvSpPr>
        <p:spPr>
          <a:xfrm>
            <a:off x="2695525" y="6550343"/>
            <a:ext cx="37529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hlinkClick r:id="rId3"/>
              </a:rPr>
              <a:t>https://github.com/huggingface/transformers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135608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25D55-61BD-7F43-BE7F-07597689D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0622"/>
            <a:ext cx="8229600" cy="634082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NLP Benchmark Datasets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7DF114-6B22-B44D-AC12-C46522A83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32</a:t>
            </a:fld>
            <a:endParaRPr lang="zh-TW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5AF656-FFB8-6241-8A64-4BBACBC37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795104"/>
            <a:ext cx="7956376" cy="573024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B56BAE8-8D36-304E-BB70-31D4CA18944C}"/>
              </a:ext>
            </a:extLst>
          </p:cNvPr>
          <p:cNvSpPr/>
          <p:nvPr/>
        </p:nvSpPr>
        <p:spPr>
          <a:xfrm>
            <a:off x="557951" y="6516708"/>
            <a:ext cx="80280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Source: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Amirsina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Torfi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,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Rouzbeh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 A.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Shirvani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,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Yaser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Keneshloo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, Nader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Tavvaf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, and Edward A. Fox  (2020). </a:t>
            </a:r>
            <a:b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</a:b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"Natural Language Processing Advancements By Deep Learning: A Survey."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arXiv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 preprint arXiv:2003.01200.</a:t>
            </a:r>
          </a:p>
        </p:txBody>
      </p:sp>
    </p:spTree>
    <p:extLst>
      <p:ext uri="{BB962C8B-B14F-4D97-AF65-F5344CB8AC3E}">
        <p14:creationId xmlns:p14="http://schemas.microsoft.com/office/powerpoint/2010/main" val="26694212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624"/>
            <a:ext cx="8229600" cy="850900"/>
          </a:xfrm>
        </p:spPr>
        <p:txBody>
          <a:bodyPr/>
          <a:lstStyle/>
          <a:p>
            <a:pPr eaLnBrk="1" hangingPunct="1"/>
            <a:r>
              <a:rPr lang="en-US" altLang="zh-TW" sz="7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Summary</a:t>
            </a:r>
          </a:p>
        </p:txBody>
      </p:sp>
      <p:sp>
        <p:nvSpPr>
          <p:cNvPr id="142338" name="投影片編號版面配置區 5"/>
          <p:cNvSpPr>
            <a:spLocks noGrp="1"/>
          </p:cNvSpPr>
          <p:nvPr>
            <p:ph type="sldNum" sz="quarter" idx="12"/>
          </p:nvPr>
        </p:nvSpPr>
        <p:spPr bwMode="auto">
          <a:xfrm>
            <a:off x="8101013" y="6597650"/>
            <a:ext cx="1008062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6D96C178-6047-CA48-ABEA-383FDC994EFD}" type="slidenum">
              <a:rPr kumimoji="0" lang="en-US" altLang="zh-TW" sz="1200">
                <a:solidFill>
                  <a:srgbClr val="898989"/>
                </a:solidFill>
                <a:latin typeface="Calibri" charset="0"/>
                <a:ea typeface="MS PGothic" charset="-128"/>
              </a:rPr>
              <a:pPr eaLnBrk="1" hangingPunct="1"/>
              <a:t>33</a:t>
            </a:fld>
            <a:endParaRPr kumimoji="0" lang="en-US" altLang="zh-TW" sz="1200">
              <a:solidFill>
                <a:srgbClr val="898989"/>
              </a:solidFill>
              <a:latin typeface="Calibri" charset="0"/>
              <a:ea typeface="MS PGothic" charset="-128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91A42F30-CDE3-EE42-BB37-8C3A1A36B8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9" y="1125538"/>
            <a:ext cx="8496944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altLang="zh-TW" sz="4000" dirty="0">
                <a:latin typeface="Calibri" charset="0"/>
                <a:ea typeface="MS PGothic" charset="-128"/>
              </a:rPr>
              <a:t>Universal Sentence Encoder (USE)</a:t>
            </a: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endParaRPr lang="en-US" altLang="zh-TW" sz="4000" dirty="0">
              <a:latin typeface="Calibri" charset="0"/>
              <a:ea typeface="MS PGothic" charset="-128"/>
            </a:endParaRP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altLang="zh-TW" sz="4000" dirty="0">
                <a:latin typeface="Calibri" charset="0"/>
                <a:ea typeface="MS PGothic" charset="-128"/>
              </a:rPr>
              <a:t>Universal Sentence Encoder Multilingual (USEM)</a:t>
            </a: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endParaRPr lang="en-US" altLang="zh-TW" sz="4000" dirty="0">
              <a:latin typeface="Calibri" charset="0"/>
              <a:ea typeface="MS PGothic" charset="-128"/>
            </a:endParaRP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altLang="zh-TW" sz="4000" dirty="0">
                <a:latin typeface="Calibri" charset="0"/>
                <a:ea typeface="MS PGothic" charset="-128"/>
              </a:rPr>
              <a:t>Semantic Similarity</a:t>
            </a:r>
          </a:p>
        </p:txBody>
      </p:sp>
    </p:spTree>
    <p:extLst>
      <p:ext uri="{BB962C8B-B14F-4D97-AF65-F5344CB8AC3E}">
        <p14:creationId xmlns:p14="http://schemas.microsoft.com/office/powerpoint/2010/main" val="20978880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標題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719137"/>
          </a:xfrm>
        </p:spPr>
        <p:txBody>
          <a:bodyPr/>
          <a:lstStyle/>
          <a:p>
            <a:pPr eaLnBrk="1" hangingPunct="1"/>
            <a:r>
              <a:rPr lang="en-US" altLang="zh-TW" dirty="0">
                <a:solidFill>
                  <a:srgbClr val="4F81BD"/>
                </a:solidFill>
                <a:latin typeface="Calibri" charset="0"/>
                <a:ea typeface="標楷體" charset="-120"/>
              </a:rPr>
              <a:t>References</a:t>
            </a:r>
            <a:endParaRPr lang="zh-TW" altLang="en-US" dirty="0">
              <a:solidFill>
                <a:srgbClr val="4F81BD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144386" name="內容版面配置區 2"/>
          <p:cNvSpPr>
            <a:spLocks noGrp="1"/>
          </p:cNvSpPr>
          <p:nvPr>
            <p:ph idx="1"/>
          </p:nvPr>
        </p:nvSpPr>
        <p:spPr>
          <a:xfrm>
            <a:off x="250825" y="908050"/>
            <a:ext cx="8642350" cy="5761310"/>
          </a:xfrm>
        </p:spPr>
        <p:txBody>
          <a:bodyPr/>
          <a:lstStyle/>
          <a:p>
            <a:pPr eaLnBrk="1" hangingPunct="1"/>
            <a:r>
              <a:rPr lang="en-US" altLang="zh-TW" sz="1600" dirty="0" err="1">
                <a:latin typeface="Calibri" charset="0"/>
                <a:ea typeface="標楷體" charset="-120"/>
              </a:rPr>
              <a:t>Dipanjan</a:t>
            </a:r>
            <a:r>
              <a:rPr lang="en-US" altLang="zh-TW" sz="1600" dirty="0">
                <a:latin typeface="Calibri" charset="0"/>
                <a:ea typeface="標楷體" charset="-120"/>
              </a:rPr>
              <a:t> Sarkar (2019), </a:t>
            </a:r>
            <a:br>
              <a:rPr lang="en-US" altLang="zh-TW" sz="1600" dirty="0">
                <a:latin typeface="Calibri" charset="0"/>
                <a:ea typeface="標楷體" charset="-120"/>
              </a:rPr>
            </a:br>
            <a:r>
              <a:rPr lang="en-US" altLang="zh-TW" sz="1600" dirty="0">
                <a:latin typeface="Calibri" charset="0"/>
                <a:ea typeface="標楷體" charset="-120"/>
              </a:rPr>
              <a:t>Text Analytics with Python: A Practitioner’s Guide to Natural Language Processing, Second Edition. </a:t>
            </a:r>
            <a:r>
              <a:rPr lang="en-US" altLang="zh-TW" sz="1600" dirty="0" err="1">
                <a:latin typeface="Calibri" charset="0"/>
                <a:ea typeface="標楷體" charset="-120"/>
              </a:rPr>
              <a:t>APress</a:t>
            </a:r>
            <a:r>
              <a:rPr lang="en-US" altLang="zh-TW" sz="1600" dirty="0">
                <a:latin typeface="Calibri" charset="0"/>
                <a:ea typeface="標楷體" charset="-120"/>
              </a:rPr>
              <a:t>. </a:t>
            </a:r>
            <a:r>
              <a:rPr lang="en-US" altLang="zh-TW" sz="1600" dirty="0">
                <a:latin typeface="Calibri" charset="0"/>
                <a:ea typeface="標楷體" charset="-120"/>
                <a:hlinkClick r:id="rId2"/>
              </a:rPr>
              <a:t>https://github.com/Apress/text-analytics-w-python-2e</a:t>
            </a:r>
            <a:endParaRPr lang="en-US" altLang="zh-TW" sz="1600" dirty="0">
              <a:latin typeface="Calibri" charset="0"/>
              <a:ea typeface="標楷體" charset="-120"/>
            </a:endParaRPr>
          </a:p>
          <a:p>
            <a:pPr eaLnBrk="1" hangingPunct="1"/>
            <a:r>
              <a:rPr lang="en-US" altLang="zh-TW" sz="1600" dirty="0">
                <a:latin typeface="Calibri" charset="0"/>
                <a:ea typeface="標楷體" charset="-120"/>
              </a:rPr>
              <a:t>Benjamin Bengfort, Rebecca </a:t>
            </a:r>
            <a:r>
              <a:rPr lang="en-US" altLang="zh-TW" sz="1600" dirty="0" err="1">
                <a:latin typeface="Calibri" charset="0"/>
                <a:ea typeface="標楷體" charset="-120"/>
              </a:rPr>
              <a:t>Bilbro</a:t>
            </a:r>
            <a:r>
              <a:rPr lang="en-US" altLang="zh-TW" sz="1600" dirty="0">
                <a:latin typeface="Calibri" charset="0"/>
                <a:ea typeface="標楷體" charset="-120"/>
              </a:rPr>
              <a:t>, and Tony Ojeda (2018), </a:t>
            </a:r>
            <a:br>
              <a:rPr lang="en-US" altLang="zh-TW" sz="1600" dirty="0">
                <a:latin typeface="Calibri" charset="0"/>
                <a:ea typeface="標楷體" charset="-120"/>
              </a:rPr>
            </a:br>
            <a:r>
              <a:rPr lang="en-US" altLang="zh-TW" sz="1600" dirty="0">
                <a:latin typeface="Calibri" charset="0"/>
                <a:ea typeface="標楷體" charset="-120"/>
              </a:rPr>
              <a:t>Applied Text Analysis with Python, O'Reilly Media.</a:t>
            </a:r>
            <a:br>
              <a:rPr lang="en-US" altLang="zh-TW" sz="1600" dirty="0">
                <a:latin typeface="Calibri" charset="0"/>
                <a:ea typeface="標楷體" charset="-120"/>
              </a:rPr>
            </a:br>
            <a:r>
              <a:rPr lang="en-US" sz="1600" dirty="0">
                <a:hlinkClick r:id="rId3"/>
              </a:rPr>
              <a:t>https://www.oreilly.com/library/view/applied-text-analysis/9781491963036/</a:t>
            </a:r>
            <a:endParaRPr lang="en-US" sz="1600" dirty="0"/>
          </a:p>
          <a:p>
            <a:pPr eaLnBrk="1" hangingPunct="1"/>
            <a:r>
              <a:rPr lang="en-US" sz="1600" dirty="0"/>
              <a:t>Daniel </a:t>
            </a:r>
            <a:r>
              <a:rPr lang="en-US" sz="1600" dirty="0" err="1"/>
              <a:t>Cer</a:t>
            </a:r>
            <a:r>
              <a:rPr lang="en-US" sz="1600" dirty="0"/>
              <a:t>, </a:t>
            </a:r>
            <a:r>
              <a:rPr lang="en-US" sz="1600" dirty="0" err="1"/>
              <a:t>Yinfei</a:t>
            </a:r>
            <a:r>
              <a:rPr lang="en-US" sz="1600" dirty="0"/>
              <a:t> Yang, Sheng-</a:t>
            </a:r>
            <a:r>
              <a:rPr lang="en-US" sz="1600" dirty="0" err="1"/>
              <a:t>yi</a:t>
            </a:r>
            <a:r>
              <a:rPr lang="en-US" sz="1600" dirty="0"/>
              <a:t> Kong, Nan Hua, Nicole </a:t>
            </a:r>
            <a:r>
              <a:rPr lang="en-US" sz="1600" dirty="0" err="1"/>
              <a:t>Limtiaco</a:t>
            </a:r>
            <a:r>
              <a:rPr lang="en-US" sz="1600" dirty="0"/>
              <a:t>, </a:t>
            </a:r>
            <a:r>
              <a:rPr lang="en-US" sz="1600" dirty="0" err="1"/>
              <a:t>Rhomni</a:t>
            </a:r>
            <a:r>
              <a:rPr lang="en-US" sz="1600" dirty="0"/>
              <a:t> St. John, Noah Constant, Mario Guajardo-</a:t>
            </a:r>
            <a:r>
              <a:rPr lang="en-US" sz="1600" dirty="0" err="1"/>
              <a:t>Céspedes</a:t>
            </a:r>
            <a:r>
              <a:rPr lang="en-US" sz="1600" dirty="0"/>
              <a:t>, Steve Yuan, Chris Tar, Yun-</a:t>
            </a:r>
            <a:r>
              <a:rPr lang="en-US" sz="1600" dirty="0" err="1"/>
              <a:t>Hsuan</a:t>
            </a:r>
            <a:r>
              <a:rPr lang="en-US" sz="1600" dirty="0"/>
              <a:t> Sung, Brian </a:t>
            </a:r>
            <a:r>
              <a:rPr lang="en-US" sz="1600" dirty="0" err="1"/>
              <a:t>Strope</a:t>
            </a:r>
            <a:r>
              <a:rPr lang="en-US" sz="1600" dirty="0"/>
              <a:t>, Ray Kurzweil (2018). Universal Sentence Encoder. arXiv:1803.11175.</a:t>
            </a:r>
          </a:p>
          <a:p>
            <a:pPr eaLnBrk="1" hangingPunct="1"/>
            <a:r>
              <a:rPr lang="en-US" sz="1600" dirty="0" err="1"/>
              <a:t>Yinfei</a:t>
            </a:r>
            <a:r>
              <a:rPr lang="en-US" sz="1600" dirty="0"/>
              <a:t> Yang, Daniel </a:t>
            </a:r>
            <a:r>
              <a:rPr lang="en-US" sz="1600" dirty="0" err="1"/>
              <a:t>Cer</a:t>
            </a:r>
            <a:r>
              <a:rPr lang="en-US" sz="1600" dirty="0"/>
              <a:t>, Amin Ahmad, Mandy Guo, </a:t>
            </a:r>
            <a:r>
              <a:rPr lang="en-US" sz="1600" dirty="0" err="1"/>
              <a:t>Jax</a:t>
            </a:r>
            <a:r>
              <a:rPr lang="en-US" sz="1600" dirty="0"/>
              <a:t> Law, Noah Constant, Gustavo Hernandez </a:t>
            </a:r>
            <a:r>
              <a:rPr lang="en-US" sz="1600" dirty="0" err="1"/>
              <a:t>Abrego</a:t>
            </a:r>
            <a:r>
              <a:rPr lang="en-US" sz="1600" dirty="0"/>
              <a:t> , Steve Yuan, Chris Tar, Yun-</a:t>
            </a:r>
            <a:r>
              <a:rPr lang="en-US" sz="1600" dirty="0" err="1"/>
              <a:t>hsuan</a:t>
            </a:r>
            <a:r>
              <a:rPr lang="en-US" sz="1600" dirty="0"/>
              <a:t> Sung, Ray Kurzweil (2019). Multilingual Universal Sentence Encoder for Semantic Retrieval.</a:t>
            </a:r>
          </a:p>
          <a:p>
            <a:pPr eaLnBrk="1" hangingPunct="1"/>
            <a:r>
              <a:rPr lang="en-US" sz="1600" dirty="0" err="1"/>
              <a:t>Xipeng</a:t>
            </a:r>
            <a:r>
              <a:rPr lang="en-US" sz="1600" dirty="0"/>
              <a:t> </a:t>
            </a:r>
            <a:r>
              <a:rPr lang="en-US" sz="1600" dirty="0" err="1"/>
              <a:t>Qiu</a:t>
            </a:r>
            <a:r>
              <a:rPr lang="en-US" sz="1600" dirty="0"/>
              <a:t>, </a:t>
            </a:r>
            <a:r>
              <a:rPr lang="en-US" sz="1600" dirty="0" err="1"/>
              <a:t>Tianxiang</a:t>
            </a:r>
            <a:r>
              <a:rPr lang="en-US" sz="1600" dirty="0"/>
              <a:t> Sun, </a:t>
            </a:r>
            <a:r>
              <a:rPr lang="en-US" sz="1600" dirty="0" err="1"/>
              <a:t>Yige</a:t>
            </a:r>
            <a:r>
              <a:rPr lang="en-US" sz="1600" dirty="0"/>
              <a:t> Xu, </a:t>
            </a:r>
            <a:r>
              <a:rPr lang="en-US" sz="1600" dirty="0" err="1"/>
              <a:t>Yunfan</a:t>
            </a:r>
            <a:r>
              <a:rPr lang="en-US" sz="1600" dirty="0"/>
              <a:t> Shao, Ning Dai, and </a:t>
            </a:r>
            <a:r>
              <a:rPr lang="en-US" sz="1600" dirty="0" err="1"/>
              <a:t>Xuanjing</a:t>
            </a:r>
            <a:r>
              <a:rPr lang="en-US" sz="1600" dirty="0"/>
              <a:t> Huang (2020). "Pre-trained Models for Natural Language Processing: A Survey." </a:t>
            </a:r>
            <a:r>
              <a:rPr lang="en-US" sz="1600" dirty="0" err="1"/>
              <a:t>arXiv</a:t>
            </a:r>
            <a:r>
              <a:rPr lang="en-US" sz="1600" dirty="0"/>
              <a:t> preprint arXiv:2003.08271.</a:t>
            </a:r>
          </a:p>
          <a:p>
            <a:pPr eaLnBrk="1" hangingPunct="1"/>
            <a:r>
              <a:rPr lang="en-US" sz="1600" dirty="0" err="1"/>
              <a:t>HuggingFace</a:t>
            </a:r>
            <a:r>
              <a:rPr lang="en-US" sz="1600" dirty="0"/>
              <a:t> (2020), Transformers Notebook, </a:t>
            </a:r>
            <a:r>
              <a:rPr lang="en-US" sz="1600" dirty="0">
                <a:hlinkClick r:id="rId4"/>
              </a:rPr>
              <a:t>https://huggingface.co/transformers/notebooks.html</a:t>
            </a:r>
            <a:endParaRPr lang="en-US" sz="1600" dirty="0"/>
          </a:p>
          <a:p>
            <a:pPr eaLnBrk="1" hangingPunct="1"/>
            <a:r>
              <a:rPr lang="en-US" sz="1600" dirty="0"/>
              <a:t>The Super Duper NLP Repo, </a:t>
            </a:r>
            <a:r>
              <a:rPr lang="en-US" sz="1600" dirty="0">
                <a:hlinkClick r:id="rId5"/>
              </a:rPr>
              <a:t>https://notebooks.quantumstat.com/</a:t>
            </a:r>
            <a:endParaRPr lang="en-US" sz="1600" dirty="0"/>
          </a:p>
          <a:p>
            <a:pPr eaLnBrk="1" hangingPunct="1"/>
            <a:r>
              <a:rPr lang="en-US" altLang="zh-TW" sz="1600" dirty="0">
                <a:latin typeface="Calibri" charset="0"/>
                <a:ea typeface="標楷體" charset="-120"/>
              </a:rPr>
              <a:t>Min-</a:t>
            </a:r>
            <a:r>
              <a:rPr lang="en-US" altLang="zh-TW" sz="1600" dirty="0" err="1">
                <a:latin typeface="Calibri" charset="0"/>
                <a:ea typeface="標楷體" charset="-120"/>
              </a:rPr>
              <a:t>Yuh</a:t>
            </a:r>
            <a:r>
              <a:rPr lang="en-US" altLang="zh-TW" sz="1600" dirty="0">
                <a:latin typeface="Calibri" charset="0"/>
                <a:ea typeface="標楷體" charset="-120"/>
              </a:rPr>
              <a:t> Day (2020), Python 101, </a:t>
            </a:r>
            <a:r>
              <a:rPr lang="en-US" altLang="zh-TW" sz="1600" dirty="0">
                <a:latin typeface="Calibri" charset="0"/>
                <a:ea typeface="標楷體" charset="-120"/>
                <a:hlinkClick r:id="rId6"/>
              </a:rPr>
              <a:t>https://tinyurl.com/imtkupython101</a:t>
            </a:r>
            <a:endParaRPr lang="en-US" altLang="zh-TW" sz="1600" dirty="0">
              <a:latin typeface="Calibri" charset="0"/>
              <a:ea typeface="標楷體" charset="-120"/>
            </a:endParaRPr>
          </a:p>
          <a:p>
            <a:pPr eaLnBrk="1" hangingPunct="1"/>
            <a:endParaRPr lang="en-US" altLang="zh-TW" sz="1400" dirty="0">
              <a:latin typeface="Calibri" charset="0"/>
              <a:ea typeface="標楷體" charset="-120"/>
            </a:endParaRPr>
          </a:p>
          <a:p>
            <a:pPr marL="0" indent="0" eaLnBrk="1" hangingPunct="1">
              <a:buNone/>
            </a:pPr>
            <a:endParaRPr lang="en-US" altLang="zh-TW" sz="1400" dirty="0">
              <a:latin typeface="Calibri" charset="0"/>
              <a:ea typeface="標楷體" charset="-120"/>
            </a:endParaRPr>
          </a:p>
          <a:p>
            <a:pPr eaLnBrk="1" hangingPunct="1"/>
            <a:endParaRPr lang="en-US" altLang="zh-TW" sz="1800" dirty="0">
              <a:latin typeface="Calibri" charset="0"/>
              <a:ea typeface="標楷體" charset="-120"/>
            </a:endParaRPr>
          </a:p>
        </p:txBody>
      </p:sp>
      <p:sp>
        <p:nvSpPr>
          <p:cNvPr id="14438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0F9B038A-02CF-644D-BAD5-0819065A699B}" type="slidenum">
              <a:rPr kumimoji="0" lang="zh-TW" altLang="en-US" sz="1200">
                <a:solidFill>
                  <a:srgbClr val="898989"/>
                </a:solidFill>
                <a:latin typeface="Calibri" charset="0"/>
                <a:ea typeface="MS PGothic" charset="-128"/>
              </a:rPr>
              <a:pPr eaLnBrk="1" hangingPunct="1"/>
              <a:t>34</a:t>
            </a:fld>
            <a:endParaRPr kumimoji="0" lang="zh-TW" altLang="en-US" sz="1200" dirty="0">
              <a:solidFill>
                <a:srgbClr val="898989"/>
              </a:solidFill>
              <a:latin typeface="Calibri" charset="0"/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852266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標題 1"/>
          <p:cNvSpPr txBox="1">
            <a:spLocks/>
          </p:cNvSpPr>
          <p:nvPr/>
        </p:nvSpPr>
        <p:spPr bwMode="auto">
          <a:xfrm>
            <a:off x="179512" y="1116084"/>
            <a:ext cx="8784976" cy="2024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5000" b="1" dirty="0">
                <a:solidFill>
                  <a:srgbClr val="C00000"/>
                </a:solidFill>
                <a:ea typeface="標楷體" pitchFamily="65" charset="-120"/>
              </a:rPr>
              <a:t>深度學習和通用句子嵌入模型 </a:t>
            </a:r>
            <a:r>
              <a:rPr lang="en-US" altLang="zh-TW" sz="3600" b="1" dirty="0">
                <a:solidFill>
                  <a:srgbClr val="C00000"/>
                </a:solidFill>
                <a:ea typeface="標楷體" pitchFamily="65" charset="-120"/>
              </a:rPr>
              <a:t>(Deep Learning and </a:t>
            </a:r>
            <a:br>
              <a:rPr lang="en-US" altLang="zh-TW" sz="3600" b="1" dirty="0">
                <a:solidFill>
                  <a:srgbClr val="C00000"/>
                </a:solidFill>
                <a:ea typeface="標楷體" pitchFamily="65" charset="-120"/>
              </a:rPr>
            </a:br>
            <a:r>
              <a:rPr lang="en-US" altLang="zh-TW" sz="3600" b="1" dirty="0">
                <a:solidFill>
                  <a:srgbClr val="C00000"/>
                </a:solidFill>
                <a:ea typeface="標楷體" pitchFamily="65" charset="-120"/>
              </a:rPr>
              <a:t>Universal Sentence-Embedding Models)</a:t>
            </a:r>
          </a:p>
        </p:txBody>
      </p:sp>
      <p:pic>
        <p:nvPicPr>
          <p:cNvPr id="4104" name="Picture 5" descr="C:\Users\myday\Downloads\TKU-logo-12c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7425" y="26988"/>
            <a:ext cx="633413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5" name="文字方塊 14"/>
          <p:cNvSpPr txBox="1">
            <a:spLocks noChangeArrowheads="1"/>
          </p:cNvSpPr>
          <p:nvPr/>
        </p:nvSpPr>
        <p:spPr bwMode="auto">
          <a:xfrm>
            <a:off x="7970838" y="-1588"/>
            <a:ext cx="11541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TW" sz="1800" b="1" dirty="0" err="1">
                <a:solidFill>
                  <a:srgbClr val="FF0000"/>
                </a:solidFill>
              </a:rPr>
              <a:t>Tamkang</a:t>
            </a:r>
            <a:r>
              <a:rPr kumimoji="0" lang="en-US" altLang="zh-TW" sz="1800" b="1" dirty="0">
                <a:solidFill>
                  <a:srgbClr val="FF0000"/>
                </a:solidFill>
              </a:rPr>
              <a:t> </a:t>
            </a:r>
            <a:br>
              <a:rPr kumimoji="0" lang="en-US" altLang="zh-TW" sz="1800" b="1" dirty="0">
                <a:solidFill>
                  <a:srgbClr val="FF0000"/>
                </a:solidFill>
              </a:rPr>
            </a:br>
            <a:r>
              <a:rPr kumimoji="0" lang="en-US" altLang="zh-TW" sz="1800" b="1" dirty="0">
                <a:solidFill>
                  <a:srgbClr val="FF0000"/>
                </a:solidFill>
              </a:rPr>
              <a:t>University</a:t>
            </a:r>
            <a:endParaRPr kumimoji="0" lang="zh-TW" altLang="en-US" sz="1800" b="1" dirty="0">
              <a:solidFill>
                <a:srgbClr val="FF0000"/>
              </a:solidFill>
            </a:endParaRPr>
          </a:p>
        </p:txBody>
      </p:sp>
      <p:pic>
        <p:nvPicPr>
          <p:cNvPr id="4107" name="Picture 6" descr="C:\Users\myday\Downloads\TKU-title15c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620713"/>
            <a:ext cx="1039812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投影片編號版面配置區 4"/>
          <p:cNvSpPr>
            <a:spLocks noGrp="1"/>
          </p:cNvSpPr>
          <p:nvPr>
            <p:ph type="sldNum" sz="quarter" idx="12"/>
          </p:nvPr>
        </p:nvSpPr>
        <p:spPr bwMode="auto">
          <a:xfrm>
            <a:off x="6975475" y="65198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2B16B09-038F-44F4-8EB4-975A60D8103E}" type="slidenum">
              <a:rPr lang="zh-TW" altLang="en-US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35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13" name="副標題 2"/>
          <p:cNvSpPr txBox="1">
            <a:spLocks/>
          </p:cNvSpPr>
          <p:nvPr/>
        </p:nvSpPr>
        <p:spPr bwMode="auto">
          <a:xfrm>
            <a:off x="468313" y="4176713"/>
            <a:ext cx="8207375" cy="263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en-US" altLang="zh-TW" sz="2400" b="1" dirty="0">
                <a:solidFill>
                  <a:srgbClr val="898989"/>
                </a:solidFill>
                <a:cs typeface="Calibri" panose="020F0502020204030204" pitchFamily="34" charset="0"/>
                <a:hlinkClick r:id="rId5"/>
              </a:rPr>
              <a:t>Min-</a:t>
            </a:r>
            <a:r>
              <a:rPr kumimoji="0" lang="en-US" altLang="zh-TW" sz="2400" b="1" dirty="0" err="1">
                <a:solidFill>
                  <a:srgbClr val="898989"/>
                </a:solidFill>
                <a:cs typeface="Calibri" panose="020F0502020204030204" pitchFamily="34" charset="0"/>
                <a:hlinkClick r:id="rId5"/>
              </a:rPr>
              <a:t>Yuh</a:t>
            </a:r>
            <a:r>
              <a:rPr kumimoji="0" lang="en-US" altLang="zh-TW" sz="2400" b="1" dirty="0">
                <a:solidFill>
                  <a:srgbClr val="898989"/>
                </a:solidFill>
                <a:cs typeface="Calibri" panose="020F0502020204030204" pitchFamily="34" charset="0"/>
                <a:hlinkClick r:id="rId5"/>
              </a:rPr>
              <a:t> Day</a:t>
            </a:r>
            <a:endParaRPr kumimoji="0" lang="en-US" altLang="zh-TW" sz="2400" b="1" dirty="0">
              <a:solidFill>
                <a:srgbClr val="898989"/>
              </a:solidFill>
              <a:cs typeface="Calibri" panose="020F0502020204030204" pitchFamily="34" charset="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b="1" dirty="0">
                <a:solidFill>
                  <a:srgbClr val="898989"/>
                </a:solidFill>
                <a:latin typeface="標楷體" pitchFamily="65" charset="-120"/>
                <a:ea typeface="標楷體" pitchFamily="65" charset="-120"/>
                <a:hlinkClick r:id="rId6"/>
              </a:rPr>
              <a:t>戴敏育</a:t>
            </a:r>
            <a:endParaRPr kumimoji="0" lang="en-US" altLang="zh-TW" sz="2400" b="1" dirty="0">
              <a:latin typeface="標楷體" pitchFamily="65" charset="-12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kumimoji="0" lang="en-US" altLang="zh-TW" sz="2400" b="1" dirty="0">
                <a:solidFill>
                  <a:schemeClr val="tx2"/>
                </a:solidFill>
                <a:cs typeface="Calibri" panose="020F0502020204030204" pitchFamily="34" charset="0"/>
              </a:rPr>
              <a:t>Associate Professor</a:t>
            </a: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b="1" dirty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副教授</a:t>
            </a:r>
            <a:endParaRPr kumimoji="0" lang="en-US" altLang="zh-TW" sz="2400" b="1" dirty="0">
              <a:solidFill>
                <a:schemeClr val="tx2"/>
              </a:solidFill>
              <a:latin typeface="標楷體" pitchFamily="65" charset="-12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b="1" dirty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kumimoji="0" lang="en-US" altLang="zh-TW" sz="2400" b="1" dirty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  <a:hlinkClick r:id="rId7"/>
              </a:rPr>
              <a:t>Dept. of Information Management</a:t>
            </a:r>
            <a:r>
              <a:rPr kumimoji="0" lang="en-US" altLang="zh-TW" sz="2400" b="1" dirty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altLang="zh-TW" sz="2400" b="1" dirty="0" err="1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  <a:hlinkClick r:id="rId8"/>
              </a:rPr>
              <a:t>Tamkang</a:t>
            </a:r>
            <a:r>
              <a:rPr kumimoji="0" lang="en-US" altLang="zh-TW" sz="2400" b="1" dirty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  <a:hlinkClick r:id="rId8"/>
              </a:rPr>
              <a:t> University</a:t>
            </a:r>
            <a:endParaRPr kumimoji="0" lang="en-US" altLang="zh-TW" sz="2400" b="1" dirty="0">
              <a:solidFill>
                <a:srgbClr val="89898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b="1" dirty="0">
                <a:solidFill>
                  <a:srgbClr val="898989"/>
                </a:solidFill>
                <a:latin typeface="Times New Roman" pitchFamily="18" charset="0"/>
                <a:ea typeface="標楷體" pitchFamily="65" charset="-120"/>
                <a:hlinkClick r:id="rId9"/>
              </a:rPr>
              <a:t>淡江大學</a:t>
            </a:r>
            <a:r>
              <a:rPr kumimoji="0" lang="zh-TW" altLang="en-US" sz="2400" b="1" dirty="0">
                <a:solidFill>
                  <a:srgbClr val="898989"/>
                </a:solidFill>
                <a:latin typeface="Times New Roman" pitchFamily="18" charset="0"/>
                <a:ea typeface="標楷體" pitchFamily="65" charset="-120"/>
              </a:rPr>
              <a:t> </a:t>
            </a:r>
            <a:r>
              <a:rPr kumimoji="0" lang="zh-TW" altLang="en-US" sz="2400" b="1" dirty="0">
                <a:solidFill>
                  <a:srgbClr val="898989"/>
                </a:solidFill>
                <a:latin typeface="Times New Roman" pitchFamily="18" charset="0"/>
                <a:ea typeface="標楷體" pitchFamily="65" charset="-120"/>
                <a:hlinkClick r:id="rId10"/>
              </a:rPr>
              <a:t>資訊管理學系</a:t>
            </a:r>
            <a:endParaRPr kumimoji="0" lang="en-US" altLang="zh-TW" sz="2400" b="1" dirty="0">
              <a:solidFill>
                <a:srgbClr val="89898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endParaRPr kumimoji="0" lang="en-US" altLang="zh-TW" sz="900" b="1" dirty="0">
              <a:solidFill>
                <a:srgbClr val="898989"/>
              </a:solidFill>
              <a:cs typeface="Times New Roman" pitchFamily="18" charset="0"/>
              <a:hlinkClick r:id="rId11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en-US" altLang="zh-TW" sz="1200" b="1" dirty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http://mail. tku.edu.tw/</a:t>
            </a:r>
            <a:r>
              <a:rPr kumimoji="0" lang="en-US" altLang="zh-TW" sz="1200" b="1" dirty="0" err="1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myday</a:t>
            </a:r>
            <a:r>
              <a:rPr kumimoji="0" lang="en-US" altLang="zh-TW" sz="1200" b="1" dirty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/</a:t>
            </a:r>
            <a:endParaRPr kumimoji="0" lang="en-US" altLang="zh-TW" sz="1200" b="1" dirty="0">
              <a:solidFill>
                <a:srgbClr val="89898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en-US" altLang="zh-TW" sz="1200" b="1" dirty="0">
                <a:solidFill>
                  <a:srgbClr val="898989"/>
                </a:solidFill>
                <a:cs typeface="Times New Roman" pitchFamily="18" charset="0"/>
              </a:rPr>
              <a:t>2020-06-12</a:t>
            </a:r>
            <a:endParaRPr kumimoji="0" lang="zh-TW" altLang="en-US" sz="2500" b="1" dirty="0">
              <a:solidFill>
                <a:srgbClr val="898989"/>
              </a:solidFill>
              <a:ea typeface="標楷體" pitchFamily="65" charset="-120"/>
            </a:endParaRPr>
          </a:p>
        </p:txBody>
      </p:sp>
      <p:pic>
        <p:nvPicPr>
          <p:cNvPr id="14" name="Picture 4" descr="http://mail.tku.edu.tw/myday/images/Myday_Photo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7" t="1544" r="10527" b="25148"/>
          <a:stretch>
            <a:fillRect/>
          </a:stretch>
        </p:blipFill>
        <p:spPr bwMode="auto">
          <a:xfrm>
            <a:off x="2051050" y="4221163"/>
            <a:ext cx="1135063" cy="140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9" descr="qrcode.myday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6021388"/>
            <a:ext cx="836612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文字方塊 5"/>
          <p:cNvSpPr txBox="1">
            <a:spLocks noChangeArrowheads="1"/>
          </p:cNvSpPr>
          <p:nvPr/>
        </p:nvSpPr>
        <p:spPr bwMode="auto">
          <a:xfrm>
            <a:off x="1187624" y="3225800"/>
            <a:ext cx="712928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kumimoji="0" lang="mr-IN" altLang="zh-TW" sz="1800" dirty="0">
                <a:solidFill>
                  <a:srgbClr val="7F7F7F"/>
                </a:solidFill>
                <a:latin typeface="Heiti TC Light" charset="-120"/>
                <a:ea typeface="Heiti TC Light" charset="-120"/>
                <a:cs typeface="Heiti TC Light" charset="-120"/>
              </a:rPr>
              <a:t>Time: 20</a:t>
            </a:r>
            <a:r>
              <a:rPr kumimoji="0" lang="en-US" altLang="zh-TW" sz="1800" dirty="0">
                <a:solidFill>
                  <a:srgbClr val="7F7F7F"/>
                </a:solidFill>
                <a:latin typeface="Heiti TC Light" charset="-120"/>
                <a:ea typeface="Heiti TC Light" charset="-120"/>
                <a:cs typeface="Heiti TC Light" charset="-120"/>
              </a:rPr>
              <a:t>20</a:t>
            </a:r>
            <a:r>
              <a:rPr kumimoji="0" lang="mr-IN" altLang="zh-TW" sz="1800" dirty="0">
                <a:solidFill>
                  <a:srgbClr val="7F7F7F"/>
                </a:solidFill>
                <a:latin typeface="Heiti TC Light" charset="-120"/>
                <a:ea typeface="Heiti TC Light" charset="-120"/>
                <a:cs typeface="Heiti TC Light" charset="-120"/>
              </a:rPr>
              <a:t>/</a:t>
            </a:r>
            <a:r>
              <a:rPr kumimoji="0" lang="en-US" altLang="zh-TW" sz="1800" dirty="0">
                <a:solidFill>
                  <a:srgbClr val="7F7F7F"/>
                </a:solidFill>
                <a:latin typeface="Heiti TC Light" charset="-120"/>
                <a:ea typeface="Heiti TC Light" charset="-120"/>
                <a:cs typeface="Heiti TC Light" charset="-120"/>
              </a:rPr>
              <a:t>06</a:t>
            </a:r>
            <a:r>
              <a:rPr kumimoji="0" lang="mr-IN" altLang="zh-TW" sz="1800" dirty="0">
                <a:solidFill>
                  <a:srgbClr val="7F7F7F"/>
                </a:solidFill>
                <a:latin typeface="Heiti TC Light" charset="-120"/>
                <a:ea typeface="Heiti TC Light" charset="-120"/>
                <a:cs typeface="Heiti TC Light" charset="-120"/>
              </a:rPr>
              <a:t>/</a:t>
            </a:r>
            <a:r>
              <a:rPr kumimoji="0" lang="en-US" altLang="zh-TW" sz="1800" dirty="0">
                <a:solidFill>
                  <a:srgbClr val="7F7F7F"/>
                </a:solidFill>
                <a:latin typeface="Heiti TC Light" charset="-120"/>
                <a:ea typeface="Heiti TC Light" charset="-120"/>
                <a:cs typeface="Heiti TC Light" charset="-120"/>
              </a:rPr>
              <a:t>12</a:t>
            </a:r>
            <a:r>
              <a:rPr kumimoji="0" lang="mr-IN" altLang="zh-TW" sz="1800" dirty="0">
                <a:solidFill>
                  <a:srgbClr val="7F7F7F"/>
                </a:solidFill>
                <a:latin typeface="Heiti TC Light" charset="-120"/>
                <a:ea typeface="Heiti TC Light" charset="-120"/>
                <a:cs typeface="Heiti TC Light" charset="-120"/>
              </a:rPr>
              <a:t> (</a:t>
            </a:r>
            <a:r>
              <a:rPr kumimoji="0" lang="en-US" altLang="zh-TW" sz="1800" dirty="0">
                <a:solidFill>
                  <a:srgbClr val="7F7F7F"/>
                </a:solidFill>
                <a:latin typeface="Heiti TC Light" charset="-120"/>
                <a:ea typeface="Heiti TC Light" charset="-120"/>
                <a:cs typeface="Heiti TC Light" charset="-120"/>
              </a:rPr>
              <a:t>Fri</a:t>
            </a:r>
            <a:r>
              <a:rPr kumimoji="0" lang="mr-IN" altLang="zh-TW" sz="1800" dirty="0">
                <a:solidFill>
                  <a:srgbClr val="7F7F7F"/>
                </a:solidFill>
                <a:latin typeface="Heiti TC Light" charset="-120"/>
                <a:ea typeface="Heiti TC Light" charset="-120"/>
                <a:cs typeface="Heiti TC Light" charset="-120"/>
              </a:rPr>
              <a:t>) (</a:t>
            </a:r>
            <a:r>
              <a:rPr kumimoji="0" lang="en-US" altLang="zh-TW" sz="1800" dirty="0">
                <a:solidFill>
                  <a:srgbClr val="7F7F7F"/>
                </a:solidFill>
                <a:latin typeface="Heiti TC Light" charset="-120"/>
                <a:ea typeface="Heiti TC Light" charset="-120"/>
                <a:cs typeface="Heiti TC Light" charset="-120"/>
              </a:rPr>
              <a:t>9</a:t>
            </a:r>
            <a:r>
              <a:rPr kumimoji="0" lang="mr-IN" altLang="zh-TW" sz="1800" dirty="0">
                <a:solidFill>
                  <a:srgbClr val="7F7F7F"/>
                </a:solidFill>
                <a:latin typeface="Heiti TC Light" charset="-120"/>
                <a:ea typeface="Heiti TC Light" charset="-120"/>
                <a:cs typeface="Heiti TC Light" charset="-120"/>
              </a:rPr>
              <a:t>:</a:t>
            </a:r>
            <a:r>
              <a:rPr kumimoji="0" lang="en-US" altLang="zh-TW" sz="1800" dirty="0">
                <a:solidFill>
                  <a:srgbClr val="7F7F7F"/>
                </a:solidFill>
                <a:latin typeface="Heiti TC Light" charset="-120"/>
                <a:ea typeface="Heiti TC Light" charset="-120"/>
                <a:cs typeface="Heiti TC Light" charset="-120"/>
              </a:rPr>
              <a:t>10 </a:t>
            </a:r>
            <a:r>
              <a:rPr kumimoji="0" lang="mr-IN" altLang="zh-TW" sz="1800" dirty="0">
                <a:solidFill>
                  <a:srgbClr val="7F7F7F"/>
                </a:solidFill>
                <a:latin typeface="Heiti TC Light" charset="-120"/>
                <a:ea typeface="Heiti TC Light" charset="-120"/>
                <a:cs typeface="Heiti TC Light" charset="-120"/>
              </a:rPr>
              <a:t>-1</a:t>
            </a:r>
            <a:r>
              <a:rPr kumimoji="0" lang="en-US" altLang="zh-TW" sz="1800" dirty="0">
                <a:solidFill>
                  <a:srgbClr val="7F7F7F"/>
                </a:solidFill>
                <a:latin typeface="Heiti TC Light" charset="-120"/>
                <a:ea typeface="Heiti TC Light" charset="-120"/>
                <a:cs typeface="Heiti TC Light" charset="-120"/>
              </a:rPr>
              <a:t>2</a:t>
            </a:r>
            <a:r>
              <a:rPr kumimoji="0" lang="mr-IN" altLang="zh-TW" sz="1800" dirty="0">
                <a:solidFill>
                  <a:srgbClr val="7F7F7F"/>
                </a:solidFill>
                <a:latin typeface="Heiti TC Light" charset="-120"/>
                <a:ea typeface="Heiti TC Light" charset="-120"/>
                <a:cs typeface="Heiti TC Light" charset="-120"/>
              </a:rPr>
              <a:t>:</a:t>
            </a:r>
            <a:r>
              <a:rPr kumimoji="0" lang="en-US" altLang="zh-TW" sz="1800" dirty="0">
                <a:solidFill>
                  <a:srgbClr val="7F7F7F"/>
                </a:solidFill>
                <a:latin typeface="Heiti TC Light" charset="-120"/>
                <a:ea typeface="Heiti TC Light" charset="-120"/>
                <a:cs typeface="Heiti TC Light" charset="-120"/>
              </a:rPr>
              <a:t>0</a:t>
            </a:r>
            <a:r>
              <a:rPr kumimoji="0" lang="mr-IN" altLang="zh-TW" sz="1800" dirty="0">
                <a:solidFill>
                  <a:srgbClr val="7F7F7F"/>
                </a:solidFill>
                <a:latin typeface="Heiti TC Light" charset="-120"/>
                <a:ea typeface="Heiti TC Light" charset="-120"/>
                <a:cs typeface="Heiti TC Light" charset="-120"/>
              </a:rPr>
              <a:t>0)  </a:t>
            </a:r>
            <a:br>
              <a:rPr kumimoji="0" lang="mr-IN" altLang="zh-TW" sz="1800" dirty="0">
                <a:solidFill>
                  <a:srgbClr val="7F7F7F"/>
                </a:solidFill>
                <a:latin typeface="Heiti TC Light" charset="-120"/>
                <a:ea typeface="Heiti TC Light" charset="-120"/>
                <a:cs typeface="Heiti TC Light" charset="-120"/>
              </a:rPr>
            </a:br>
            <a:r>
              <a:rPr kumimoji="0" lang="mr-IN" altLang="zh-TW" sz="1800" dirty="0" err="1">
                <a:solidFill>
                  <a:srgbClr val="7F7F7F"/>
                </a:solidFill>
                <a:latin typeface="Heiti TC Light" charset="-120"/>
                <a:ea typeface="Heiti TC Light" charset="-120"/>
                <a:cs typeface="Heiti TC Light" charset="-120"/>
              </a:rPr>
              <a:t>Place</a:t>
            </a:r>
            <a:r>
              <a:rPr kumimoji="0" lang="mr-IN" altLang="zh-TW" sz="1800" dirty="0">
                <a:solidFill>
                  <a:srgbClr val="7F7F7F"/>
                </a:solidFill>
                <a:latin typeface="Heiti TC Light" charset="-120"/>
                <a:ea typeface="Heiti TC Light" charset="-120"/>
                <a:cs typeface="Heiti TC Light" charset="-120"/>
              </a:rPr>
              <a:t>: </a:t>
            </a:r>
            <a:r>
              <a:rPr kumimoji="0" lang="zh-TW" altLang="en-US" sz="1800" dirty="0">
                <a:solidFill>
                  <a:srgbClr val="7F7F7F"/>
                </a:solidFill>
                <a:latin typeface="Heiti TC Light" charset="-120"/>
                <a:ea typeface="Heiti TC Light" charset="-120"/>
                <a:cs typeface="Heiti TC Light" charset="-120"/>
              </a:rPr>
              <a:t>國立臺北護理健康大學</a:t>
            </a:r>
            <a:r>
              <a:rPr kumimoji="0" lang="en-US" altLang="zh-TW" sz="1800" dirty="0">
                <a:solidFill>
                  <a:srgbClr val="7F7F7F"/>
                </a:solidFill>
                <a:latin typeface="Heiti TC Light" charset="-120"/>
                <a:ea typeface="Heiti TC Light" charset="-120"/>
                <a:cs typeface="Heiti TC Light" charset="-120"/>
              </a:rPr>
              <a:t> (</a:t>
            </a:r>
            <a:r>
              <a:rPr kumimoji="0" lang="zh-TW" altLang="en-US" sz="1800" dirty="0">
                <a:solidFill>
                  <a:srgbClr val="7F7F7F"/>
                </a:solidFill>
                <a:latin typeface="Heiti TC Light" charset="-120"/>
                <a:ea typeface="Heiti TC Light" charset="-120"/>
                <a:cs typeface="Heiti TC Light" charset="-120"/>
              </a:rPr>
              <a:t>台北市明德路</a:t>
            </a:r>
            <a:r>
              <a:rPr kumimoji="0" lang="en-US" altLang="zh-TW" sz="1800" dirty="0">
                <a:solidFill>
                  <a:srgbClr val="7F7F7F"/>
                </a:solidFill>
                <a:latin typeface="Heiti TC Light" charset="-120"/>
                <a:ea typeface="Heiti TC Light" charset="-120"/>
                <a:cs typeface="Heiti TC Light" charset="-120"/>
              </a:rPr>
              <a:t>365</a:t>
            </a:r>
            <a:r>
              <a:rPr kumimoji="0" lang="zh-TW" altLang="en-US" sz="1800" dirty="0">
                <a:solidFill>
                  <a:srgbClr val="7F7F7F"/>
                </a:solidFill>
                <a:latin typeface="Heiti TC Light" charset="-120"/>
                <a:ea typeface="Heiti TC Light" charset="-120"/>
                <a:cs typeface="Heiti TC Light" charset="-120"/>
              </a:rPr>
              <a:t>號</a:t>
            </a:r>
            <a:r>
              <a:rPr kumimoji="0" lang="en-US" altLang="zh-TW" sz="1800" dirty="0">
                <a:solidFill>
                  <a:srgbClr val="7F7F7F"/>
                </a:solidFill>
                <a:latin typeface="Heiti TC Light" charset="-120"/>
                <a:ea typeface="Heiti TC Light" charset="-120"/>
                <a:cs typeface="Heiti TC Light" charset="-120"/>
              </a:rPr>
              <a:t>) G210</a:t>
            </a:r>
            <a:br>
              <a:rPr kumimoji="0" lang="en-US" altLang="zh-TW" sz="1800" dirty="0">
                <a:solidFill>
                  <a:srgbClr val="7F7F7F"/>
                </a:solidFill>
                <a:latin typeface="Heiti TC Light" charset="-120"/>
                <a:ea typeface="Heiti TC Light" charset="-120"/>
                <a:cs typeface="Heiti TC Light" charset="-120"/>
              </a:rPr>
            </a:br>
            <a:r>
              <a:rPr kumimoji="0" lang="mr-IN" altLang="zh-TW" sz="1800" dirty="0" err="1">
                <a:solidFill>
                  <a:srgbClr val="7F7F7F"/>
                </a:solidFill>
                <a:latin typeface="Heiti TC Light" charset="-120"/>
                <a:ea typeface="Heiti TC Light" charset="-120"/>
                <a:cs typeface="Heiti TC Light" charset="-120"/>
              </a:rPr>
              <a:t>Host</a:t>
            </a:r>
            <a:r>
              <a:rPr kumimoji="0" lang="mr-IN" altLang="zh-TW" sz="1800" dirty="0">
                <a:solidFill>
                  <a:srgbClr val="7F7F7F"/>
                </a:solidFill>
                <a:latin typeface="Heiti TC Light" charset="-120"/>
                <a:ea typeface="Heiti TC Light" charset="-120"/>
                <a:cs typeface="Heiti TC Light" charset="-120"/>
              </a:rPr>
              <a:t>: </a:t>
            </a:r>
            <a:r>
              <a:rPr kumimoji="0" lang="zh-TW" altLang="en-US" sz="1800" dirty="0">
                <a:solidFill>
                  <a:srgbClr val="7F7F7F"/>
                </a:solidFill>
                <a:latin typeface="Heiti TC Light" charset="-120"/>
                <a:ea typeface="Heiti TC Light" charset="-120"/>
                <a:cs typeface="Heiti TC Light" charset="-120"/>
              </a:rPr>
              <a:t>祝國忠 院長 </a:t>
            </a:r>
            <a:r>
              <a:rPr kumimoji="0" lang="mr-IN" altLang="zh-TW" sz="1800" dirty="0">
                <a:solidFill>
                  <a:srgbClr val="7F7F7F"/>
                </a:solidFill>
                <a:latin typeface="Heiti TC Light" charset="-120"/>
                <a:ea typeface="Heiti TC Light" charset="-120"/>
                <a:cs typeface="Heiti TC Light" charset="-120"/>
              </a:rPr>
              <a:t>(</a:t>
            </a:r>
            <a:r>
              <a:rPr kumimoji="0" lang="zh-TW" altLang="en-US" sz="1800" dirty="0">
                <a:solidFill>
                  <a:srgbClr val="7F7F7F"/>
                </a:solidFill>
                <a:latin typeface="Heiti TC Light" charset="-120"/>
                <a:ea typeface="Heiti TC Light" charset="-120"/>
                <a:cs typeface="Heiti TC Light" charset="-120"/>
              </a:rPr>
              <a:t>健康科技學院院長</a:t>
            </a:r>
            <a:r>
              <a:rPr kumimoji="0" lang="mr-IN" altLang="zh-TW" sz="1800" dirty="0">
                <a:solidFill>
                  <a:srgbClr val="7F7F7F"/>
                </a:solidFill>
                <a:latin typeface="Heiti TC Light" charset="-120"/>
                <a:ea typeface="Heiti TC Light" charset="-120"/>
                <a:cs typeface="Heiti TC Light" charset="-120"/>
              </a:rPr>
              <a:t>)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931" y="116632"/>
            <a:ext cx="1964120" cy="316065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532FD1DB-7560-7448-9568-13446D97F571}"/>
              </a:ext>
            </a:extLst>
          </p:cNvPr>
          <p:cNvSpPr txBox="1">
            <a:spLocks/>
          </p:cNvSpPr>
          <p:nvPr/>
        </p:nvSpPr>
        <p:spPr bwMode="auto">
          <a:xfrm>
            <a:off x="2413501" y="37033"/>
            <a:ext cx="4390747" cy="871687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kumimoji="1" lang="en-US" altLang="en-US" sz="72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Q &amp; A</a:t>
            </a:r>
          </a:p>
        </p:txBody>
      </p:sp>
    </p:spTree>
    <p:extLst>
      <p:ext uri="{BB962C8B-B14F-4D97-AF65-F5344CB8AC3E}">
        <p14:creationId xmlns:p14="http://schemas.microsoft.com/office/powerpoint/2010/main" val="9659775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624"/>
            <a:ext cx="8229600" cy="850900"/>
          </a:xfrm>
        </p:spPr>
        <p:txBody>
          <a:bodyPr/>
          <a:lstStyle/>
          <a:p>
            <a:pPr eaLnBrk="1" hangingPunct="1"/>
            <a:r>
              <a:rPr lang="en-US" altLang="zh-TW" sz="7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Outline</a:t>
            </a:r>
          </a:p>
        </p:txBody>
      </p:sp>
      <p:sp>
        <p:nvSpPr>
          <p:cNvPr id="142338" name="投影片編號版面配置區 5"/>
          <p:cNvSpPr>
            <a:spLocks noGrp="1"/>
          </p:cNvSpPr>
          <p:nvPr>
            <p:ph type="sldNum" sz="quarter" idx="12"/>
          </p:nvPr>
        </p:nvSpPr>
        <p:spPr bwMode="auto">
          <a:xfrm>
            <a:off x="8101013" y="6597650"/>
            <a:ext cx="1008062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6D96C178-6047-CA48-ABEA-383FDC994EFD}" type="slidenum">
              <a:rPr kumimoji="0" lang="en-US" altLang="zh-TW" sz="1200">
                <a:solidFill>
                  <a:srgbClr val="898989"/>
                </a:solidFill>
                <a:latin typeface="Calibri" charset="0"/>
                <a:ea typeface="MS PGothic" charset="-128"/>
              </a:rPr>
              <a:pPr eaLnBrk="1" hangingPunct="1"/>
              <a:t>4</a:t>
            </a:fld>
            <a:endParaRPr kumimoji="0" lang="en-US" altLang="zh-TW" sz="1200">
              <a:solidFill>
                <a:srgbClr val="898989"/>
              </a:solidFill>
              <a:latin typeface="Calibri" charset="0"/>
              <a:ea typeface="MS PGothic" charset="-128"/>
            </a:endParaRPr>
          </a:p>
        </p:txBody>
      </p:sp>
      <p:sp>
        <p:nvSpPr>
          <p:cNvPr id="142339" name="Rectangle 3"/>
          <p:cNvSpPr txBox="1">
            <a:spLocks noChangeArrowheads="1"/>
          </p:cNvSpPr>
          <p:nvPr/>
        </p:nvSpPr>
        <p:spPr bwMode="auto">
          <a:xfrm>
            <a:off x="179512" y="1125538"/>
            <a:ext cx="8785225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endParaRPr lang="en-US" altLang="zh-TW" sz="4000" dirty="0">
              <a:latin typeface="Calibri" charset="0"/>
              <a:ea typeface="MS PGothic" charset="-128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CC88163-2511-484F-B32F-BFC0C23BCF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9" y="1125538"/>
            <a:ext cx="8496944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altLang="zh-TW" sz="4000" dirty="0">
                <a:latin typeface="Calibri" charset="0"/>
                <a:ea typeface="MS PGothic" charset="-128"/>
              </a:rPr>
              <a:t>Universal Sentence Encoder (USE)</a:t>
            </a: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endParaRPr lang="en-US" altLang="zh-TW" sz="4000" dirty="0">
              <a:latin typeface="Calibri" charset="0"/>
              <a:ea typeface="MS PGothic" charset="-128"/>
            </a:endParaRP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altLang="zh-TW" sz="4000" dirty="0">
                <a:latin typeface="Calibri" charset="0"/>
                <a:ea typeface="MS PGothic" charset="-128"/>
              </a:rPr>
              <a:t>Universal Sentence Encoder Multilingual (USEM)</a:t>
            </a: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endParaRPr lang="en-US" altLang="zh-TW" sz="4000" dirty="0">
              <a:latin typeface="Calibri" charset="0"/>
              <a:ea typeface="MS PGothic" charset="-128"/>
            </a:endParaRP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altLang="zh-TW" sz="4000" dirty="0">
                <a:latin typeface="Calibri" charset="0"/>
                <a:ea typeface="MS PGothic" charset="-128"/>
              </a:rPr>
              <a:t>Semantic Similarity</a:t>
            </a: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endParaRPr lang="en-US" altLang="zh-TW" sz="4000" dirty="0">
              <a:latin typeface="Calibri" charset="0"/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75668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00" y="846138"/>
            <a:ext cx="7658000" cy="57435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EB831E1-DB53-174C-8967-B56766CFBC23}"/>
              </a:ext>
            </a:extLst>
          </p:cNvPr>
          <p:cNvSpPr/>
          <p:nvPr/>
        </p:nvSpPr>
        <p:spPr>
          <a:xfrm>
            <a:off x="2570763" y="1095118"/>
            <a:ext cx="1951117" cy="4366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4613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Data Science Python Stack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786408" y="6597352"/>
            <a:ext cx="75711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nbviewer.jupyter.org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/format/slides/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github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quantopian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pyfolio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/blob/master/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pyfolio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/examples/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overview_slides.ipynb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#/5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3BED25-28D7-DD4C-B07F-39B7554F15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383" y="1145997"/>
            <a:ext cx="1427488" cy="4037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671519-FFD3-2D4A-A760-1764CD2079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722" y="836712"/>
            <a:ext cx="1034366" cy="2999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293D1DB-A520-9E4E-8331-012861317D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146" y="799379"/>
            <a:ext cx="1709982" cy="34661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449833B-CBA8-3146-BAF3-57C01D1E65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3068961"/>
            <a:ext cx="1377751" cy="5040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C9E6157-1CB4-7E47-8DED-E2C04A0BF4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158" y="3140968"/>
            <a:ext cx="1059986" cy="327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35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D495A-B9E2-594C-8963-2B6BCF039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Universal Sentence Encoder (USE)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25AE35-FED7-4149-B8AE-CF76FC8DDB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417638"/>
            <a:ext cx="8857554" cy="4708525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dirty="0">
                <a:solidFill>
                  <a:srgbClr val="C00000"/>
                </a:solidFill>
              </a:rPr>
              <a:t>Universal Sentence Encoder 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u="sng" dirty="0">
                <a:solidFill>
                  <a:srgbClr val="C00000"/>
                </a:solidFill>
              </a:rPr>
              <a:t>encodes </a:t>
            </a:r>
            <a:r>
              <a:rPr lang="en-US" b="1" u="sng" dirty="0">
                <a:solidFill>
                  <a:srgbClr val="C00000"/>
                </a:solidFill>
              </a:rPr>
              <a:t>text</a:t>
            </a:r>
            <a:r>
              <a:rPr lang="en-US" u="sng" dirty="0">
                <a:solidFill>
                  <a:srgbClr val="C00000"/>
                </a:solidFill>
              </a:rPr>
              <a:t> into high-dimensional </a:t>
            </a:r>
            <a:r>
              <a:rPr lang="en-US" b="1" u="sng" dirty="0">
                <a:solidFill>
                  <a:srgbClr val="C00000"/>
                </a:solidFill>
              </a:rPr>
              <a:t>vectors</a:t>
            </a:r>
            <a:r>
              <a:rPr lang="en-US" u="sng" dirty="0">
                <a:solidFill>
                  <a:srgbClr val="C00000"/>
                </a:solidFill>
              </a:rPr>
              <a:t> </a:t>
            </a:r>
            <a:r>
              <a:rPr lang="en-US" dirty="0"/>
              <a:t>that can be used for </a:t>
            </a:r>
            <a:br>
              <a:rPr lang="en-US" dirty="0"/>
            </a:br>
            <a:r>
              <a:rPr lang="en-US" dirty="0"/>
              <a:t>text classification, </a:t>
            </a:r>
            <a:br>
              <a:rPr lang="en-US" dirty="0"/>
            </a:br>
            <a:r>
              <a:rPr lang="en-US" dirty="0"/>
              <a:t>semantic similarity, </a:t>
            </a:r>
            <a:br>
              <a:rPr lang="en-US" dirty="0"/>
            </a:br>
            <a:r>
              <a:rPr lang="en-US" dirty="0"/>
              <a:t>clustering and </a:t>
            </a:r>
            <a:br>
              <a:rPr lang="en-US" dirty="0"/>
            </a:br>
            <a:r>
              <a:rPr lang="en-US" dirty="0"/>
              <a:t>other natural language tasks.</a:t>
            </a:r>
          </a:p>
          <a:p>
            <a:r>
              <a:rPr lang="en-US" dirty="0"/>
              <a:t>The universal-sentence-encoder model is trained with a </a:t>
            </a:r>
            <a:r>
              <a:rPr lang="en-US" b="1" dirty="0">
                <a:solidFill>
                  <a:srgbClr val="C00000"/>
                </a:solidFill>
              </a:rPr>
              <a:t>deep averaging network (DAN) </a:t>
            </a:r>
            <a:r>
              <a:rPr lang="en-US" dirty="0"/>
              <a:t>encoder.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CB49D3-DBBF-9245-938C-DD18AA287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</a:t>
            </a:fld>
            <a:endParaRPr lang="zh-TW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278CE4-18CC-ED4C-9A2F-12E675CACF16}"/>
              </a:ext>
            </a:extLst>
          </p:cNvPr>
          <p:cNvSpPr txBox="1"/>
          <p:nvPr/>
        </p:nvSpPr>
        <p:spPr>
          <a:xfrm>
            <a:off x="2364504" y="6563925"/>
            <a:ext cx="44149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hlinkClick r:id="rId2"/>
              </a:rPr>
              <a:t>https://tfhub.dev/google/universal-sentence-encoder/4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8880459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E2AA4-4055-DB48-8080-22318F9C1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Universal Sentence Encoder (USE)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Semantic Similarity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E0DF06-3507-B94D-AF31-CDCAD0038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</a:t>
            </a:fld>
            <a:endParaRPr lang="zh-TW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80AD75-C688-3541-A1C9-8B75DCA8E38E}"/>
              </a:ext>
            </a:extLst>
          </p:cNvPr>
          <p:cNvSpPr txBox="1"/>
          <p:nvPr/>
        </p:nvSpPr>
        <p:spPr>
          <a:xfrm>
            <a:off x="2364504" y="6563925"/>
            <a:ext cx="44149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hlinkClick r:id="rId2"/>
              </a:rPr>
              <a:t>https://tfhub.dev/google/universal-sentence-encoder/4</a:t>
            </a:r>
            <a:endParaRPr lang="en-US" sz="1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787C65-F02F-DA4B-B195-AC284142C1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2816"/>
            <a:ext cx="9144000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4768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E2AA4-4055-DB48-8080-22318F9C1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Universal Sentence Encoder (USE)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Classification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E0DF06-3507-B94D-AF31-CDCAD0038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</a:t>
            </a:fld>
            <a:endParaRPr lang="zh-TW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80AD75-C688-3541-A1C9-8B75DCA8E38E}"/>
              </a:ext>
            </a:extLst>
          </p:cNvPr>
          <p:cNvSpPr txBox="1"/>
          <p:nvPr/>
        </p:nvSpPr>
        <p:spPr>
          <a:xfrm>
            <a:off x="2364504" y="6563925"/>
            <a:ext cx="44149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hlinkClick r:id="rId2"/>
              </a:rPr>
              <a:t>https://tfhub.dev/google/universal-sentence-encoder/4</a:t>
            </a:r>
            <a:endParaRPr lang="en-US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080EF5-3BF0-3F41-8B12-0A380B4EC8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0848"/>
            <a:ext cx="9144000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9653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D4B6F-CAEC-D844-AE7C-8875C764E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Universal Sentence Encoder (USE)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0BB391-9243-4E4D-838E-02ECD8264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</a:t>
            </a:fld>
            <a:endParaRPr lang="zh-TW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2B9F27-259C-B744-8956-31EB96544A4C}"/>
              </a:ext>
            </a:extLst>
          </p:cNvPr>
          <p:cNvSpPr txBox="1"/>
          <p:nvPr/>
        </p:nvSpPr>
        <p:spPr>
          <a:xfrm>
            <a:off x="457200" y="6457890"/>
            <a:ext cx="822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Daniel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Yinfei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Yang, Sheng-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Kong, Nan Hua, Nicole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Limtiaco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Rhomni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St. John, Noah Constant, Mario Guajardo-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Céspedes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Steve Yuan, Chris Tar, Yun-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Hsuan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Sung, Brian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Strope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Ray Kurzweil. Universal Sentence Encoder. arXiv:1803.11175, 2018.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160F9E-E12B-CF41-AB39-7CA27ACC0D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060848"/>
            <a:ext cx="8633924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8652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14629</TotalTime>
  <Words>1870</Words>
  <Application>Microsoft Macintosh PowerPoint</Application>
  <PresentationFormat>On-screen Show (4:3)</PresentationFormat>
  <Paragraphs>202</Paragraphs>
  <Slides>35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5" baseType="lpstr">
      <vt:lpstr>標楷體</vt:lpstr>
      <vt:lpstr>Heiti TC Light</vt:lpstr>
      <vt:lpstr>MS PGothic</vt:lpstr>
      <vt:lpstr>新細明體</vt:lpstr>
      <vt:lpstr>Arial</vt:lpstr>
      <vt:lpstr>Calibri</vt:lpstr>
      <vt:lpstr>Courier</vt:lpstr>
      <vt:lpstr>Times New Roman</vt:lpstr>
      <vt:lpstr>Wingdings</vt:lpstr>
      <vt:lpstr>Office 佈景主題</vt:lpstr>
      <vt:lpstr>PowerPoint Presentation</vt:lpstr>
      <vt:lpstr>Topics</vt:lpstr>
      <vt:lpstr>Deep Learning  and  Universal  Sentence-Embedding Models</vt:lpstr>
      <vt:lpstr>Outline</vt:lpstr>
      <vt:lpstr>Data Science Python Stack</vt:lpstr>
      <vt:lpstr>Universal Sentence Encoder (USE)</vt:lpstr>
      <vt:lpstr>Universal Sentence Encoder (USE) Semantic Similarity</vt:lpstr>
      <vt:lpstr>Universal Sentence Encoder (USE) Classification</vt:lpstr>
      <vt:lpstr>Universal Sentence Encoder (USE)</vt:lpstr>
      <vt:lpstr>Multilingual  Universal Sentence Encoder (MUSE)</vt:lpstr>
      <vt:lpstr>NLP</vt:lpstr>
      <vt:lpstr>Modern NLP Pipeline</vt:lpstr>
      <vt:lpstr>Modern NLP Pipeline</vt:lpstr>
      <vt:lpstr>Deep Learning NLP</vt:lpstr>
      <vt:lpstr>Natural Language Processing (NLP) and Text Mining</vt:lpstr>
      <vt:lpstr>Python in Google Colab (Python101)</vt:lpstr>
      <vt:lpstr>Python in Google Colab (Python101)</vt:lpstr>
      <vt:lpstr>One-hot encoding</vt:lpstr>
      <vt:lpstr>Word embeddings</vt:lpstr>
      <vt:lpstr>Word embeddings</vt:lpstr>
      <vt:lpstr>Sequence to Sequence  (Seq2Seq)</vt:lpstr>
      <vt:lpstr>Transformer (Attention is All You Need)  (Vaswani et al., 2017)</vt:lpstr>
      <vt:lpstr>BERT: Pre-training of Deep Bidirectional Transformers for Language Understanding</vt:lpstr>
      <vt:lpstr>BERT: Pre-training of Deep Bidirectional Transformers for Language Understanding</vt:lpstr>
      <vt:lpstr>BERT, OpenAI GPT, ELMo</vt:lpstr>
      <vt:lpstr>Fine-tuning BERT on Different Tasks</vt:lpstr>
      <vt:lpstr>Pre-trained Language Model (PLM)</vt:lpstr>
      <vt:lpstr>Turing Natural Language Generation (T-NLG) </vt:lpstr>
      <vt:lpstr>Pre-trained Models (PTM)</vt:lpstr>
      <vt:lpstr>Pre-trained Models (PTM)</vt:lpstr>
      <vt:lpstr>Transformers State-of-the-art Natural Language Processing for TensorFlow 2.0 and PyTorch</vt:lpstr>
      <vt:lpstr>NLP Benchmark Datasets</vt:lpstr>
      <vt:lpstr>Summary</vt:lpstr>
      <vt:lpstr>References</vt:lpstr>
      <vt:lpstr>PowerPoint Presentation</vt:lpstr>
    </vt:vector>
  </TitlesOfParts>
  <Manager/>
  <Company>TKU</Company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深度學習和通用句子嵌入模型 (Deep Learning and Universal Sentence-Embedding Models)</dc:title>
  <dc:subject/>
  <dc:creator>myday</dc:creator>
  <cp:keywords>深度學習, 通用句子嵌入模型, Deep Learning, Universal Sentence-Embedding Models</cp:keywords>
  <dc:description>深度學習和通用句子嵌入模型 (Deep Learning and Universal Sentence-Embedding Models)</dc:description>
  <cp:lastModifiedBy>Microsoft Office User</cp:lastModifiedBy>
  <cp:revision>883</cp:revision>
  <cp:lastPrinted>2020-06-11T23:10:39Z</cp:lastPrinted>
  <dcterms:created xsi:type="dcterms:W3CDTF">2011-02-14T23:24:00Z</dcterms:created>
  <dcterms:modified xsi:type="dcterms:W3CDTF">2020-06-11T23:36:45Z</dcterms:modified>
  <cp:category/>
</cp:coreProperties>
</file>