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5"/>
  </p:notesMasterIdLst>
  <p:handoutMasterIdLst>
    <p:handoutMasterId r:id="rId206"/>
  </p:handoutMasterIdLst>
  <p:sldIdLst>
    <p:sldId id="848" r:id="rId2"/>
    <p:sldId id="1516" r:id="rId3"/>
    <p:sldId id="1398" r:id="rId4"/>
    <p:sldId id="1399" r:id="rId5"/>
    <p:sldId id="1400" r:id="rId6"/>
    <p:sldId id="1716" r:id="rId7"/>
    <p:sldId id="1717" r:id="rId8"/>
    <p:sldId id="1718" r:id="rId9"/>
    <p:sldId id="1719" r:id="rId10"/>
    <p:sldId id="1720" r:id="rId11"/>
    <p:sldId id="1715" r:id="rId12"/>
    <p:sldId id="1402" r:id="rId13"/>
    <p:sldId id="1483" r:id="rId14"/>
    <p:sldId id="1484" r:id="rId15"/>
    <p:sldId id="1486" r:id="rId16"/>
    <p:sldId id="1487" r:id="rId17"/>
    <p:sldId id="1407" r:id="rId18"/>
    <p:sldId id="1721" r:id="rId19"/>
    <p:sldId id="1722" r:id="rId20"/>
    <p:sldId id="1723" r:id="rId21"/>
    <p:sldId id="1621" r:id="rId22"/>
    <p:sldId id="1622" r:id="rId23"/>
    <p:sldId id="1623" r:id="rId24"/>
    <p:sldId id="1624" r:id="rId25"/>
    <p:sldId id="1625" r:id="rId26"/>
    <p:sldId id="1626" r:id="rId27"/>
    <p:sldId id="1627" r:id="rId28"/>
    <p:sldId id="1628" r:id="rId29"/>
    <p:sldId id="1629" r:id="rId30"/>
    <p:sldId id="1630" r:id="rId31"/>
    <p:sldId id="1631" r:id="rId32"/>
    <p:sldId id="1632" r:id="rId33"/>
    <p:sldId id="1633" r:id="rId34"/>
    <p:sldId id="1634" r:id="rId35"/>
    <p:sldId id="1635" r:id="rId36"/>
    <p:sldId id="1636" r:id="rId37"/>
    <p:sldId id="1637" r:id="rId38"/>
    <p:sldId id="1638" r:id="rId39"/>
    <p:sldId id="1639" r:id="rId40"/>
    <p:sldId id="1640" r:id="rId41"/>
    <p:sldId id="1641" r:id="rId42"/>
    <p:sldId id="1642" r:id="rId43"/>
    <p:sldId id="1643" r:id="rId44"/>
    <p:sldId id="1644" r:id="rId45"/>
    <p:sldId id="1645" r:id="rId46"/>
    <p:sldId id="1646" r:id="rId47"/>
    <p:sldId id="1647" r:id="rId48"/>
    <p:sldId id="1648" r:id="rId49"/>
    <p:sldId id="1649" r:id="rId50"/>
    <p:sldId id="1650" r:id="rId51"/>
    <p:sldId id="1651" r:id="rId52"/>
    <p:sldId id="1652" r:id="rId53"/>
    <p:sldId id="1653" r:id="rId54"/>
    <p:sldId id="1654" r:id="rId55"/>
    <p:sldId id="1655" r:id="rId56"/>
    <p:sldId id="1656" r:id="rId57"/>
    <p:sldId id="1657" r:id="rId58"/>
    <p:sldId id="1658" r:id="rId59"/>
    <p:sldId id="1659" r:id="rId60"/>
    <p:sldId id="1660" r:id="rId61"/>
    <p:sldId id="1661" r:id="rId62"/>
    <p:sldId id="1662" r:id="rId63"/>
    <p:sldId id="1663" r:id="rId64"/>
    <p:sldId id="1664" r:id="rId65"/>
    <p:sldId id="1665" r:id="rId66"/>
    <p:sldId id="1666" r:id="rId67"/>
    <p:sldId id="1667" r:id="rId68"/>
    <p:sldId id="1668" r:id="rId69"/>
    <p:sldId id="1669" r:id="rId70"/>
    <p:sldId id="1670" r:id="rId71"/>
    <p:sldId id="1671" r:id="rId72"/>
    <p:sldId id="1672" r:id="rId73"/>
    <p:sldId id="1673" r:id="rId74"/>
    <p:sldId id="1674" r:id="rId75"/>
    <p:sldId id="1675" r:id="rId76"/>
    <p:sldId id="1676" r:id="rId77"/>
    <p:sldId id="1677" r:id="rId78"/>
    <p:sldId id="1678" r:id="rId79"/>
    <p:sldId id="1679" r:id="rId80"/>
    <p:sldId id="1680" r:id="rId81"/>
    <p:sldId id="1681" r:id="rId82"/>
    <p:sldId id="1682" r:id="rId83"/>
    <p:sldId id="1683" r:id="rId84"/>
    <p:sldId id="1684" r:id="rId85"/>
    <p:sldId id="1685" r:id="rId86"/>
    <p:sldId id="1686" r:id="rId87"/>
    <p:sldId id="1687" r:id="rId88"/>
    <p:sldId id="1688" r:id="rId89"/>
    <p:sldId id="1689" r:id="rId90"/>
    <p:sldId id="1690" r:id="rId91"/>
    <p:sldId id="1691" r:id="rId92"/>
    <p:sldId id="1692" r:id="rId93"/>
    <p:sldId id="1693" r:id="rId94"/>
    <p:sldId id="1694" r:id="rId95"/>
    <p:sldId id="1695" r:id="rId96"/>
    <p:sldId id="1696" r:id="rId97"/>
    <p:sldId id="1697" r:id="rId98"/>
    <p:sldId id="1698" r:id="rId99"/>
    <p:sldId id="1699" r:id="rId100"/>
    <p:sldId id="1700" r:id="rId101"/>
    <p:sldId id="1701" r:id="rId102"/>
    <p:sldId id="1702" r:id="rId103"/>
    <p:sldId id="1703" r:id="rId104"/>
    <p:sldId id="1704" r:id="rId105"/>
    <p:sldId id="1705" r:id="rId106"/>
    <p:sldId id="1706" r:id="rId107"/>
    <p:sldId id="1707" r:id="rId108"/>
    <p:sldId id="1708" r:id="rId109"/>
    <p:sldId id="1709" r:id="rId110"/>
    <p:sldId id="1710" r:id="rId111"/>
    <p:sldId id="1711" r:id="rId112"/>
    <p:sldId id="1712" r:id="rId113"/>
    <p:sldId id="1713" r:id="rId114"/>
    <p:sldId id="1714" r:id="rId115"/>
    <p:sldId id="1510" r:id="rId116"/>
    <p:sldId id="1517" r:id="rId117"/>
    <p:sldId id="1521" r:id="rId118"/>
    <p:sldId id="1522" r:id="rId119"/>
    <p:sldId id="1523" r:id="rId120"/>
    <p:sldId id="1524" r:id="rId121"/>
    <p:sldId id="1532" r:id="rId122"/>
    <p:sldId id="1533" r:id="rId123"/>
    <p:sldId id="1534" r:id="rId124"/>
    <p:sldId id="1535" r:id="rId125"/>
    <p:sldId id="1730" r:id="rId126"/>
    <p:sldId id="1731" r:id="rId127"/>
    <p:sldId id="1725" r:id="rId128"/>
    <p:sldId id="1726" r:id="rId129"/>
    <p:sldId id="1727" r:id="rId130"/>
    <p:sldId id="1728" r:id="rId131"/>
    <p:sldId id="1729" r:id="rId132"/>
    <p:sldId id="1572" r:id="rId133"/>
    <p:sldId id="1573" r:id="rId134"/>
    <p:sldId id="1574" r:id="rId135"/>
    <p:sldId id="1575" r:id="rId136"/>
    <p:sldId id="1576" r:id="rId137"/>
    <p:sldId id="1577" r:id="rId138"/>
    <p:sldId id="1578" r:id="rId139"/>
    <p:sldId id="1579" r:id="rId140"/>
    <p:sldId id="1580" r:id="rId141"/>
    <p:sldId id="1581" r:id="rId142"/>
    <p:sldId id="1582" r:id="rId143"/>
    <p:sldId id="1589" r:id="rId144"/>
    <p:sldId id="1590" r:id="rId145"/>
    <p:sldId id="1591" r:id="rId146"/>
    <p:sldId id="1592" r:id="rId147"/>
    <p:sldId id="1593" r:id="rId148"/>
    <p:sldId id="1594" r:id="rId149"/>
    <p:sldId id="1595" r:id="rId150"/>
    <p:sldId id="1596" r:id="rId151"/>
    <p:sldId id="1597" r:id="rId152"/>
    <p:sldId id="1598" r:id="rId153"/>
    <p:sldId id="1599" r:id="rId154"/>
    <p:sldId id="1600" r:id="rId155"/>
    <p:sldId id="1601" r:id="rId156"/>
    <p:sldId id="1602" r:id="rId157"/>
    <p:sldId id="1603" r:id="rId158"/>
    <p:sldId id="1604" r:id="rId159"/>
    <p:sldId id="1605" r:id="rId160"/>
    <p:sldId id="1606" r:id="rId161"/>
    <p:sldId id="1607" r:id="rId162"/>
    <p:sldId id="1608" r:id="rId163"/>
    <p:sldId id="1609" r:id="rId164"/>
    <p:sldId id="1610" r:id="rId165"/>
    <p:sldId id="1613" r:id="rId166"/>
    <p:sldId id="1614" r:id="rId167"/>
    <p:sldId id="1615" r:id="rId168"/>
    <p:sldId id="1616" r:id="rId169"/>
    <p:sldId id="1617" r:id="rId170"/>
    <p:sldId id="1618" r:id="rId171"/>
    <p:sldId id="1619" r:id="rId172"/>
    <p:sldId id="1620" r:id="rId173"/>
    <p:sldId id="1512" r:id="rId174"/>
    <p:sldId id="1490" r:id="rId175"/>
    <p:sldId id="1491" r:id="rId176"/>
    <p:sldId id="1492" r:id="rId177"/>
    <p:sldId id="1493" r:id="rId178"/>
    <p:sldId id="1494" r:id="rId179"/>
    <p:sldId id="1495" r:id="rId180"/>
    <p:sldId id="1496" r:id="rId181"/>
    <p:sldId id="1497" r:id="rId182"/>
    <p:sldId id="1498" r:id="rId183"/>
    <p:sldId id="1499" r:id="rId184"/>
    <p:sldId id="1500" r:id="rId185"/>
    <p:sldId id="1501" r:id="rId186"/>
    <p:sldId id="1502" r:id="rId187"/>
    <p:sldId id="1503" r:id="rId188"/>
    <p:sldId id="1504" r:id="rId189"/>
    <p:sldId id="1505" r:id="rId190"/>
    <p:sldId id="1506" r:id="rId191"/>
    <p:sldId id="1507" r:id="rId192"/>
    <p:sldId id="1508" r:id="rId193"/>
    <p:sldId id="1509" r:id="rId194"/>
    <p:sldId id="1732" r:id="rId195"/>
    <p:sldId id="1734" r:id="rId196"/>
    <p:sldId id="1733" r:id="rId197"/>
    <p:sldId id="1735" r:id="rId198"/>
    <p:sldId id="1513" r:id="rId199"/>
    <p:sldId id="1514" r:id="rId200"/>
    <p:sldId id="1515" r:id="rId201"/>
    <p:sldId id="1462" r:id="rId202"/>
    <p:sldId id="1463" r:id="rId203"/>
    <p:sldId id="1724" r:id="rId204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CC66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3"/>
    <p:restoredTop sz="77948"/>
  </p:normalViewPr>
  <p:slideViewPr>
    <p:cSldViewPr>
      <p:cViewPr varScale="1">
        <p:scale>
          <a:sx n="53" d="100"/>
          <a:sy n="53" d="100"/>
        </p:scale>
        <p:origin x="11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notesMaster" Target="notesMasters/notesMaster1.xml"/><Relationship Id="rId206" Type="http://schemas.openxmlformats.org/officeDocument/2006/relationships/handoutMaster" Target="handoutMasters/handoutMaster1.xml"/><Relationship Id="rId207" Type="http://schemas.openxmlformats.org/officeDocument/2006/relationships/presProps" Target="presProps.xml"/><Relationship Id="rId208" Type="http://schemas.openxmlformats.org/officeDocument/2006/relationships/viewProps" Target="viewProps.xml"/><Relationship Id="rId209" Type="http://schemas.openxmlformats.org/officeDocument/2006/relationships/theme" Target="theme/theme1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042FA9-9ACA-B542-9E9C-BA01798713D2}" type="datetimeFigureOut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74D1CA-6E5E-6440-B1DE-FEDC1B496F6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115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6804A04A-DC83-B348-9C29-9BF549F2EA8F}" type="datetimeFigureOut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17021D4A-05D7-FC40-9927-A69A66EA2B1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4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0B4DD9-9987-BD45-816A-1E985CA91744}" type="slidenum">
              <a:rPr kumimoji="0" lang="zh-TW" altLang="en-US" sz="1300">
                <a:latin typeface="Calibri" charset="0"/>
              </a:rPr>
              <a:pPr eaLnBrk="1" hangingPunct="1"/>
              <a:t>1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7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158FDE-AB9C-224B-A6CF-8F2DDA7EFD19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56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ABA6916-853D-3146-91BB-48C3F6E20C26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57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09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E6E2080-ACF6-7045-A69D-5953F888ED46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58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8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1795080-2A5F-42DC-9B73-D21F5AADD9F4}" type="slidenum">
              <a:rPr lang="en-US" altLang="zh-TW" sz="1300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59</a:t>
            </a:fld>
            <a:endParaRPr lang="en-US" altLang="zh-TW" sz="13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573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3DCCB1B-C23F-E748-8B71-6C83316ADDF0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60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92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7B2CDC6-AE7D-8A43-91EE-3CCF294F65C8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61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7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6EA876D-39C6-2E4E-85A1-C805761A8A91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62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17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7A43278E-2318-BC40-B419-991F1B91C34C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63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39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F304C84-15CB-1146-A236-010BC000FB8F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64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03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C77ACF5-D452-B844-866A-D6399AE0DB3B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65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7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44AEF6-ED51-A648-94B9-929AFA6C21E2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9900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AEC25B1-A281-D94F-ABF7-F4F2B0F1B0FE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66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45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E2FD571-921E-0343-AFEA-3BF97AF37F82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67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43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57351-6C18-B34E-BE67-79E819E7FF76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68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7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21D4A-05D7-FC40-9927-A69A66EA2B18}" type="slidenum">
              <a:rPr lang="zh-TW" altLang="en-US" smtClean="0"/>
              <a:pPr/>
              <a:t>196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34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>
                <a:ea typeface="標楷體" charset="-120"/>
              </a:rPr>
              <a:t>Source: Sebastian Raschka (2015), Python Machine Learning, Packt Publishing</a:t>
            </a:r>
            <a:endParaRPr lang="en-US" altLang="zh-TW"/>
          </a:p>
          <a:p>
            <a:r>
              <a:rPr lang="en-US" altLang="zh-TW"/>
              <a:t>Source: http://www.amazon.com/Python-Machine-Learning-Sebastian-Raschka/dp/1783555130</a:t>
            </a:r>
          </a:p>
          <a:p>
            <a:endParaRPr lang="en-US" altLang="zh-TW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F8AC5-3679-4D4B-9A6F-375B13F24F12}" type="slidenum">
              <a:rPr lang="zh-TW" altLang="en-US" sz="1300"/>
              <a:pPr eaLnBrk="1" hangingPunct="1">
                <a:spcBef>
                  <a:spcPct val="0"/>
                </a:spcBef>
              </a:pPr>
              <a:t>198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1797532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Source: </a:t>
            </a:r>
            <a:r>
              <a:rPr lang="en-US" altLang="zh-TW">
                <a:ea typeface="標楷體" charset="-120"/>
              </a:rPr>
              <a:t>Sunila Gollapudi (2016), Practical Machine Learning, Packt Publishing</a:t>
            </a:r>
          </a:p>
          <a:p>
            <a:r>
              <a:rPr lang="en-US" altLang="zh-TW"/>
              <a:t>Source: http://www.amazon.com/Practical-Machine-Learning-Sunila-Gollapudi/dp/178439968X</a:t>
            </a:r>
          </a:p>
          <a:p>
            <a:endParaRPr lang="en-US" altLang="zh-TW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BA9EC2C-C8F9-EE4F-91E7-C73BC5E7398C}" type="slidenum">
              <a:rPr lang="zh-TW" altLang="en-US" sz="1300"/>
              <a:pPr eaLnBrk="1" hangingPunct="1">
                <a:spcBef>
                  <a:spcPct val="0"/>
                </a:spcBef>
              </a:pPr>
              <a:t>199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1230349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C308759-8FF6-9D4B-879C-4A407AC4391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201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9672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0B4DD9-9987-BD45-816A-1E985CA91744}" type="slidenum">
              <a:rPr kumimoji="0" lang="zh-TW" altLang="en-US" sz="1300">
                <a:latin typeface="Calibri" charset="0"/>
              </a:rPr>
              <a:pPr eaLnBrk="1" hangingPunct="1"/>
              <a:t>203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1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fld id="{1A32F7AF-DD7F-B944-8017-68306C36200D}" type="slidenum">
              <a:rPr lang="en-US" altLang="zh-TW" sz="1300"/>
              <a:pPr/>
              <a:t>26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47832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E063812-B0EF-8047-AFAF-70E12E5738EC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39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14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4C7841F-2FA0-DC4F-9A58-B0D06726D300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47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4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A8730C1-3041-114B-A7D2-1C75FD898C1D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52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9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492F463-C7E1-AB4E-8056-A1BD7A5AF046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53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0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ECCA039-2972-7F49-9967-D7D654D3820C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54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2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593D2A9-BACB-CB49-9F67-D87828143FEF}" type="slidenum">
              <a:rPr kumimoji="0" lang="en-US" altLang="zh-TW" sz="13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55</a:t>
            </a:fld>
            <a:endParaRPr kumimoji="0" lang="en-US" altLang="zh-TW" sz="1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fld id="{77D8A044-4912-0F42-A41A-760E3FF6C4B9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FA95C73-C4C5-8E49-843C-099EA67F75B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09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1A333-E992-334D-AF44-20FBEFADF998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BEE1E-27CF-F341-9180-5A4D891A03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74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CD8643-8397-0B46-B84C-4A6AB3CB64ED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AF5F1-5C68-DD4C-A7BE-7B0A76EB46D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19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fld id="{04F0AB24-C5F9-094E-949F-778A8CD08BED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BAED269-8488-944C-B042-47FA69C98B0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2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E6ACE1-61F0-734E-8352-E74F2E70458B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CE166-EDCE-4A46-BB74-1EE3A13E283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66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7D877-9EDF-1D4C-9975-1DB657B81D12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029E4-38E9-EA4F-9DB3-F6A5F0CD6F8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18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1A61D-CA38-9C41-9ECF-21622AEB82D1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F761D-DD4C-BD47-94B3-C33893BE8AB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37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99D14-16B5-E846-AEB5-1390A086CF25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E4FD0-106A-1840-89C0-9E1D270F7CD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42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BC662-DAEF-9D4F-BB62-7D65185E4331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E391-7171-D443-88A6-75333B1C266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5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9C45BC-47EF-4540-8967-0082C1C28B1F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D2AD1-6A96-BA43-B051-504B0166ADE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55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5ADBD-EE1B-D144-8049-D28A128AEBC9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7A13B-0D36-EC4B-ACD5-FA0BC6E8FB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33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582B041B-5DE9-4E44-8101-8773F2B871AF}" type="datetime1">
              <a:rPr lang="zh-TW" altLang="en-US"/>
              <a:pPr/>
              <a:t>2017/1/23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23B440D-8730-EE4F-B114-5CC40725600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jpeg"/><Relationship Id="rId13" Type="http://schemas.openxmlformats.org/officeDocument/2006/relationships/image" Target="../media/image4.jpeg"/><Relationship Id="rId1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mail.tku.edu.tw/myday/" TargetMode="External"/><Relationship Id="rId4" Type="http://schemas.openxmlformats.org/officeDocument/2006/relationships/hyperlink" Target="http://mail.tku.edu.tw/myday/cindex.htm" TargetMode="External"/><Relationship Id="rId5" Type="http://schemas.openxmlformats.org/officeDocument/2006/relationships/hyperlink" Target="http://www.im.tku.edu.tw/en_index.html" TargetMode="External"/><Relationship Id="rId6" Type="http://schemas.openxmlformats.org/officeDocument/2006/relationships/hyperlink" Target="http://english.tku.edu.tw/index.asp" TargetMode="External"/><Relationship Id="rId7" Type="http://schemas.openxmlformats.org/officeDocument/2006/relationships/hyperlink" Target="http://www.tku.edu.tw/" TargetMode="External"/><Relationship Id="rId8" Type="http://schemas.openxmlformats.org/officeDocument/2006/relationships/hyperlink" Target="http://www.im.tku.edu.tw/" TargetMode="External"/><Relationship Id="rId9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www.continuum.io/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hyperlink" Target="http://www.amazon.com/Sentiment-Analysis-Opinions-Sentiments-Emotions/dp/1107017890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" TargetMode="External"/><Relationship Id="rId3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hyperlink" Target="http://spectrum.ieee.org/computing/software/the-2016-top-programming-languages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hyperlink" Target="http://www.kdnuggets.com/2016/06/r-python-top-analytics-data-mining-data-science-software.html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www.python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www.amazon.com/Text-Mining-Applications-Michael-Berry/dp/0470749822/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www.continuum.io/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hyperlink" Target="https://www.continuum.io/downloads" TargetMode="Externa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hyperlink" Target="https://www.continuum.io/downloads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hyperlink" Target="https://www.continuum.io/downloads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Oqk8j11aAI" TargetMode="External"/><Relationship Id="rId3" Type="http://schemas.openxmlformats.org/officeDocument/2006/relationships/image" Target="../media/image1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Oqk8j11aAI" TargetMode="Externa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amazon.com/Foundations-Statistical-Natural-Language-Processing/dp/0262133601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Oqk8j11aAI" TargetMode="External"/><Relationship Id="rId3" Type="http://schemas.openxmlformats.org/officeDocument/2006/relationships/image" Target="../media/image13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Oqk8j11aAI" TargetMode="External"/><Relationship Id="rId3" Type="http://schemas.openxmlformats.org/officeDocument/2006/relationships/image" Target="../media/image13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www.amazon.com/Natural-Language-Processing-Python-Steven/dp/0596516495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-future.org/compatible_idioms.html" TargetMode="External"/><Relationship Id="rId3" Type="http://schemas.openxmlformats.org/officeDocument/2006/relationships/image" Target="../media/image13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hyperlink" Target="http://python-future.org/compatible_idioms.html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-future.org/compatible_idioms.html" TargetMode="Externa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-future.org/compatible_idioms.html" TargetMode="Externa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programminglanguage.com/text-input-and-output/" TargetMode="External"/><Relationship Id="rId3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programminglanguage.com/" TargetMode="Externa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nltk.org/book/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programminglanguage.com/" TargetMode="External"/><Relationship Id="rId3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programminglanguage.com/" TargetMode="External"/><Relationship Id="rId3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ythonprogramminglanguage.com/" TargetMode="External"/><Relationship Id="rId3" Type="http://schemas.openxmlformats.org/officeDocument/2006/relationships/image" Target="../media/image13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www.amazon.com/NLTK-Essentials-Nitin-Hardeniya/dp/1784396907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hyperlink" Target="https://pythonhosted.org/six/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hyperlink" Target="http://conda.pydata.org/docs/test-drive.html" TargetMode="Externa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da.pydata.org/docs/_downloads/conda-cheatsheet.pdf" TargetMode="External"/><Relationship Id="rId3" Type="http://schemas.openxmlformats.org/officeDocument/2006/relationships/image" Target="../media/image108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da.pydata.org/docs/_downloads/conda-cheatsheet.pdf" TargetMode="External"/><Relationship Id="rId3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Text_mining" TargetMode="Externa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da.pydata.org/docs/_downloads/conda-cheatsheet.pdf" TargetMode="External"/><Relationship Id="rId3" Type="http://schemas.openxmlformats.org/officeDocument/2006/relationships/image" Target="../media/image110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da.pydata.org/docs/_downloads/conda-cheatsheet.pdf" TargetMode="External"/><Relationship Id="rId3" Type="http://schemas.openxmlformats.org/officeDocument/2006/relationships/image" Target="../media/image111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hyperlink" Target="http://www.jetbrains.com/pycharm/" TargetMode="Externa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hyperlink" Target="http://www.nltk.org/" TargetMode="Externa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hyperlink" Target="http://www.nltk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" TargetMode="External"/><Relationship Id="rId3" Type="http://schemas.openxmlformats.org/officeDocument/2006/relationships/image" Target="../media/image15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hyperlink" Target="http://www.nltk.org/" TargetMode="Externa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hyperlink" Target="http://www.nltk.org/" TargetMode="Externa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" TargetMode="Externa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" TargetMode="Externa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hyperlink" Target="http://www.nltk.org/" TargetMode="Externa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hyperlink" Target="http://www.nltk.org/" TargetMode="Externa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hyperlink" Target="http://www.nltk.org/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hyperlink" Target="http://www.nltk.or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hyperlink" Target="http://www.nltk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" TargetMode="External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hyperlink" Target="http://www.nltk.org/" TargetMode="Externa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hyperlink" Target="https://github.com/fxsjy/jieba" TargetMode="Externa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7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book_1ed/" TargetMode="External"/><Relationship Id="rId4" Type="http://schemas.openxmlformats.org/officeDocument/2006/relationships/hyperlink" Target="http://www.search-engines-book.com/" TargetMode="External"/><Relationship Id="rId5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book/" TargetMode="External"/></Relationships>
</file>

<file path=ppt/slides/_rels/slide2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jpeg"/><Relationship Id="rId13" Type="http://schemas.openxmlformats.org/officeDocument/2006/relationships/image" Target="../media/image4.jpeg"/><Relationship Id="rId1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mail.tku.edu.tw/myday/" TargetMode="External"/><Relationship Id="rId4" Type="http://schemas.openxmlformats.org/officeDocument/2006/relationships/hyperlink" Target="http://mail.tku.edu.tw/myday/cindex.htm" TargetMode="External"/><Relationship Id="rId5" Type="http://schemas.openxmlformats.org/officeDocument/2006/relationships/hyperlink" Target="http://www.im.tku.edu.tw/en_index.html" TargetMode="External"/><Relationship Id="rId6" Type="http://schemas.openxmlformats.org/officeDocument/2006/relationships/hyperlink" Target="http://english.tku.edu.tw/index.asp" TargetMode="External"/><Relationship Id="rId7" Type="http://schemas.openxmlformats.org/officeDocument/2006/relationships/hyperlink" Target="http://www.tku.edu.tw/" TargetMode="External"/><Relationship Id="rId8" Type="http://schemas.openxmlformats.org/officeDocument/2006/relationships/hyperlink" Target="http://www.im.tku.edu.tw/" TargetMode="External"/><Relationship Id="rId9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amazon.com/Social-Data-Mining-Hiroshi-Ishikawa/dp/149871093X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vlab.org/events/deep-learning/" TargetMode="Externa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alcatel-lucent.com/techzine/iot-internet-of-things-next-step-evolution/" TargetMode="Externa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://www.amazon.com/Practical-Text-Analytics-Interpreting-Unstructured/dp/0749474017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hyperlink" Target="http://spectrum.ieee.org/computing/software/the-2016-top-programming-languages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://ckipsvr.iis.sinica.edu.tw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hyperlink" Target="http://www.kdnuggets.com/2016/06/r-python-top-analytics-data-mining-data-science-software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udn.com/news/story/7323/1653437-%E8%8E%8E%E5%A3%AB%E6%AF%94%E4%BA%9E%E5%9C%A8%E6%B7%A1%E6%B1%9F-%E9%81%87%E8%A6%8B%E8%B3%BD%E8%90%AC%E6%8F%90%E6%96%AF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kipsvr.iis.sinica.edu.tw/" TargetMode="External"/><Relationship Id="rId3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kipsvr.iis.sinica.edu.tw/" TargetMode="External"/><Relationship Id="rId3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kipsvr.iis.sinica.edu.tw/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lp.stanford.edu/software/index.shtml" TargetMode="External"/><Relationship Id="rId3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hyperlink" Target="http://nlp.stanford.edu:8080/corenlp/process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nlp.stanford.edu:8080/corenlp/process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hyperlink" Target="http://nlp.stanford.edu:8080/corenlp/process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hyperlink" Target="http://nlp.stanford.edu:8080/corenlp/process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hyperlink" Target="http://nlp.stanford.edu:8080/corenlp/proces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www.python.org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hyperlink" Target="http://nlp.stanford.edu:8080/corenlp/process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hyperlink" Target="http://nlp.stanford.edu:8080/corenlp/process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hyperlink" Target="http://nlp.stanford.edu:8080/corenlp/process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hyperlink" Target="http://nlp.stanford.edu:8080/corenlp/process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hyperlink" Target="http://nlp.stanford.edu:8080/corenlp/process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lp.stanford.edu:8080/corenlp/process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hyperlink" Target="http://nlp.stanford.edu:8080/corenlp/process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hyperlink" Target="http://money.cnn.com/2014/05/02/technology/gates-microsoft-stock-sale/index.html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://nlp.stanford.edu:8080/ner/process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hyperlink" Target="http://nlp.stanford.edu:8080/ner/proces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hyperlink" Target="http://nlp.stanford.edu:8080/ner/process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hyperlink" Target="http://nlp.stanford.edu:8080/ner/process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hyperlink" Target="http://nlp.stanford.edu:8080/ner/process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hyperlink" Target="http://nlp.stanford.edu:8080/ner/process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lp.stanford.edu:8080/ner/process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lp.stanford.edu:8080/ner/process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ckipsvr.iis.sinica.edu.tw/" TargetMode="External"/><Relationship Id="rId4" Type="http://schemas.openxmlformats.org/officeDocument/2006/relationships/hyperlink" Target="http://bow.ling.sinica.edu.tw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resources/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resources/" TargetMode="External"/><Relationship Id="rId3" Type="http://schemas.openxmlformats.org/officeDocument/2006/relationships/hyperlink" Target="http://asqa.iis.sinica.edu.tw/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resources/" TargetMode="External"/><Relationship Id="rId3" Type="http://schemas.openxmlformats.org/officeDocument/2006/relationships/hyperlink" Target="http://ir.hit.edu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ctrTitle"/>
          </p:nvPr>
        </p:nvSpPr>
        <p:spPr>
          <a:xfrm>
            <a:off x="434942" y="931864"/>
            <a:ext cx="8423275" cy="2036762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 </a:t>
            </a:r>
            <a:r>
              <a:rPr lang="en-US" altLang="zh-TW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Natural Language Processing </a:t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文字探勘與自然語言處理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536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B38BC8-C530-474C-A501-872F700403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363" name="文字方塊 5"/>
          <p:cNvSpPr txBox="1">
            <a:spLocks noChangeArrowheads="1"/>
          </p:cNvSpPr>
          <p:nvPr/>
        </p:nvSpPr>
        <p:spPr bwMode="auto">
          <a:xfrm>
            <a:off x="1187624" y="3225800"/>
            <a:ext cx="7129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Time: 201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7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/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01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/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23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(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Mon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 (1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4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00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-1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7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0)  </a:t>
            </a:r>
            <a:b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</a:br>
            <a:r>
              <a:rPr kumimoji="0" lang="mr-IN" altLang="zh-TW" sz="1800" dirty="0" err="1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Place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國立臺北護理健康大學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城區部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(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台北市內江街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89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號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 C302</a:t>
            </a:r>
          </a:p>
          <a:p>
            <a:pPr algn="ctr" eaLnBrk="1" hangingPunct="1"/>
            <a:r>
              <a:rPr kumimoji="0" lang="mr-IN" altLang="zh-TW" sz="1800" dirty="0" err="1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Host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祝國忠 院長 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(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健康科技學院院長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</a:t>
            </a:r>
            <a:endParaRPr kumimoji="0" lang="mr-IN" altLang="zh-TW" sz="1800" dirty="0">
              <a:solidFill>
                <a:srgbClr val="7F7F7F"/>
              </a:solidFill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15365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3"/>
              </a:rPr>
              <a:t>Min-Yuh Day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4"/>
              </a:rPr>
              <a:t>戴敏育</a:t>
            </a:r>
            <a:endParaRPr kumimoji="0" lang="en-US" altLang="zh-TW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5"/>
              </a:rPr>
              <a:t>Dept. of Information Management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6"/>
              </a:rPr>
              <a:t>Tamkang University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淡江大學</a:t>
            </a: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8"/>
              </a:rPr>
              <a:t>資訊管理學系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latin typeface="Calibri" charset="0"/>
              <a:hlinkClick r:id="rId9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3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latin typeface="Calibri" charset="0"/>
              </a:rPr>
              <a:t>2017-01-23</a:t>
            </a:r>
            <a:endParaRPr kumimoji="0" lang="zh-TW" altLang="en-US" sz="2500" b="1" dirty="0">
              <a:solidFill>
                <a:srgbClr val="898989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15366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800" b="1" dirty="0">
                <a:solidFill>
                  <a:srgbClr val="FF0000"/>
                </a:solidFill>
              </a:rPr>
            </a:br>
            <a:r>
              <a:rPr kumimoji="0" lang="en-US" altLang="zh-TW" sz="1800" b="1" dirty="0">
                <a:solidFill>
                  <a:srgbClr val="FF0000"/>
                </a:solidFill>
              </a:rPr>
              <a:t>University</a:t>
            </a:r>
            <a:endParaRPr kumimoji="0"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16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620688"/>
            <a:ext cx="948841" cy="24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30" y="116632"/>
            <a:ext cx="1789913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6F6C6-4D47-6941-9250-CF59E213EF3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46138"/>
            <a:ext cx="8748713" cy="56784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2838450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7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Architectures of </a:t>
            </a:r>
            <a:r>
              <a:rPr lang="en-US" altLang="zh-TW" sz="9600" dirty="0" smtClean="0">
                <a:solidFill>
                  <a:schemeClr val="accent1"/>
                </a:solidFill>
              </a:rPr>
              <a:t/>
            </a:r>
            <a:br>
              <a:rPr lang="en-US" altLang="zh-TW" sz="9600" dirty="0" smtClean="0">
                <a:solidFill>
                  <a:schemeClr val="accent1"/>
                </a:solidFill>
              </a:rPr>
            </a:br>
            <a:r>
              <a:rPr lang="en-US" altLang="zh-TW" sz="9600" dirty="0" smtClean="0">
                <a:solidFill>
                  <a:schemeClr val="accent1"/>
                </a:solidFill>
              </a:rPr>
              <a:t>Sentiment </a:t>
            </a:r>
            <a:r>
              <a:rPr lang="en-US" altLang="zh-TW" sz="9600" dirty="0">
                <a:solidFill>
                  <a:schemeClr val="accent1"/>
                </a:solidFill>
              </a:rPr>
              <a:t>Analytics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4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484784"/>
          </a:xfrm>
        </p:spPr>
        <p:txBody>
          <a:bodyPr/>
          <a:lstStyle/>
          <a:p>
            <a:r>
              <a:rPr lang="en-US" sz="2400" dirty="0">
                <a:solidFill>
                  <a:srgbClr val="4F81BD"/>
                </a:solidFill>
              </a:rPr>
              <a:t>Bing Liu (2015), </a:t>
            </a:r>
            <a:r>
              <a:rPr lang="en-US" sz="2400" dirty="0" smtClean="0">
                <a:solidFill>
                  <a:srgbClr val="4F81BD"/>
                </a:solidFill>
              </a:rPr>
              <a:t/>
            </a:r>
            <a:br>
              <a:rPr lang="en-US" sz="2400" dirty="0" smtClean="0">
                <a:solidFill>
                  <a:srgbClr val="4F81BD"/>
                </a:solidFill>
              </a:rPr>
            </a:br>
            <a:r>
              <a:rPr lang="en-US" sz="2400" dirty="0" smtClean="0">
                <a:solidFill>
                  <a:srgbClr val="4F81BD"/>
                </a:solidFill>
              </a:rPr>
              <a:t>Sentiment </a:t>
            </a:r>
            <a:r>
              <a:rPr lang="en-US" sz="2400" dirty="0">
                <a:solidFill>
                  <a:srgbClr val="4F81BD"/>
                </a:solidFill>
              </a:rPr>
              <a:t>Analysis: </a:t>
            </a:r>
            <a:r>
              <a:rPr lang="en-US" sz="2400" dirty="0" smtClean="0">
                <a:solidFill>
                  <a:srgbClr val="4F81BD"/>
                </a:solidFill>
              </a:rPr>
              <a:t/>
            </a:r>
            <a:br>
              <a:rPr lang="en-US" sz="2400" dirty="0" smtClean="0">
                <a:solidFill>
                  <a:srgbClr val="4F81BD"/>
                </a:solidFill>
              </a:rPr>
            </a:br>
            <a:r>
              <a:rPr lang="en-US" sz="2400" dirty="0" smtClean="0">
                <a:solidFill>
                  <a:srgbClr val="4F81BD"/>
                </a:solidFill>
              </a:rPr>
              <a:t>Mining </a:t>
            </a:r>
            <a:r>
              <a:rPr lang="en-US" sz="2400" dirty="0">
                <a:solidFill>
                  <a:srgbClr val="4F81BD"/>
                </a:solidFill>
              </a:rPr>
              <a:t>Opinions, Sentiments, and Emotions, </a:t>
            </a:r>
            <a:r>
              <a:rPr lang="en-US" sz="2400" dirty="0" smtClean="0">
                <a:solidFill>
                  <a:srgbClr val="4F81BD"/>
                </a:solidFill>
              </a:rPr>
              <a:t/>
            </a:r>
            <a:br>
              <a:rPr lang="en-US" sz="2400" dirty="0" smtClean="0">
                <a:solidFill>
                  <a:srgbClr val="4F81BD"/>
                </a:solidFill>
              </a:rPr>
            </a:br>
            <a:r>
              <a:rPr lang="en-US" sz="2400" dirty="0" smtClean="0">
                <a:solidFill>
                  <a:srgbClr val="4F81BD"/>
                </a:solidFill>
              </a:rPr>
              <a:t>Cambridge </a:t>
            </a:r>
            <a:r>
              <a:rPr lang="en-US" sz="2400" dirty="0">
                <a:solidFill>
                  <a:srgbClr val="4F81BD"/>
                </a:solidFill>
              </a:rPr>
              <a:t>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954" y="1537849"/>
            <a:ext cx="3734093" cy="49874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23628" y="6581001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http://www.amazon.com/Sentiment-Analysis-Opinions-Sentiments-Emotions/dp/</a:t>
            </a:r>
            <a:r>
              <a:rPr lang="en-US" sz="1200" dirty="0" smtClean="0">
                <a:hlinkClick r:id="rId3"/>
              </a:rPr>
              <a:t>1107017890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8530768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Sentiment </a:t>
            </a:r>
            <a:r>
              <a:rPr lang="en-US" altLang="zh-TW" dirty="0" smtClean="0">
                <a:solidFill>
                  <a:schemeClr val="accent1"/>
                </a:solidFill>
              </a:rPr>
              <a:t>Analysis and 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Opinion Mining</a:t>
            </a:r>
            <a:endParaRPr lang="zh-TW" altLang="en-US" dirty="0" smtClean="0">
              <a:solidFill>
                <a:schemeClr val="accent1"/>
              </a:solidFill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968875"/>
          </a:xfrm>
        </p:spPr>
        <p:txBody>
          <a:bodyPr/>
          <a:lstStyle/>
          <a:p>
            <a:r>
              <a:rPr lang="en-US" altLang="zh-TW" sz="2400" dirty="0" smtClean="0"/>
              <a:t>Computational study of </a:t>
            </a:r>
            <a:br>
              <a:rPr lang="en-US" altLang="zh-TW" sz="2400" dirty="0" smtClean="0"/>
            </a:br>
            <a:r>
              <a:rPr lang="en-US" altLang="zh-TW" sz="2400" dirty="0" smtClean="0">
                <a:solidFill>
                  <a:srgbClr val="4F81BD"/>
                </a:solidFill>
              </a:rPr>
              <a:t>opinions,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sentiments,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subjectivity,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evaluations,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attitudes,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appraisal,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affects, 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views,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smtClean="0">
                <a:solidFill>
                  <a:srgbClr val="4F81BD"/>
                </a:solidFill>
              </a:rPr>
              <a:t>emotions,</a:t>
            </a:r>
            <a:br>
              <a:rPr lang="en-US" altLang="zh-TW" sz="2400" dirty="0" smtClean="0">
                <a:solidFill>
                  <a:srgbClr val="4F81BD"/>
                </a:solidFill>
              </a:rPr>
            </a:br>
            <a:r>
              <a:rPr lang="en-US" altLang="zh-TW" sz="2400" dirty="0" err="1" smtClean="0"/>
              <a:t>ets</a:t>
            </a:r>
            <a:r>
              <a:rPr lang="en-US" altLang="zh-TW" sz="2400" dirty="0" smtClean="0"/>
              <a:t>., expressed in text.</a:t>
            </a:r>
          </a:p>
          <a:p>
            <a:pPr lvl="1"/>
            <a:r>
              <a:rPr lang="en-US" altLang="zh-TW" sz="2000" dirty="0" smtClean="0"/>
              <a:t>Reviews, blogs, discussions, news, comments, feedback, or any other documents</a:t>
            </a:r>
            <a:endParaRPr lang="zh-TW" altLang="en-US" sz="2000" dirty="0" smtClean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B165EAF-1364-418E-AE95-FBD7CAF54FA1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102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850" y="6524625"/>
            <a:ext cx="8208963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Bing Liu (2011) , “Web Data Mining: Exploring Hyperlinks, Contents, and Usage Data,” Springer, 2nd Edition,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06437"/>
          </a:xfrm>
        </p:spPr>
        <p:txBody>
          <a:bodyPr/>
          <a:lstStyle/>
          <a:p>
            <a:r>
              <a:rPr lang="en-US" altLang="zh-TW" sz="4000" smtClean="0">
                <a:solidFill>
                  <a:schemeClr val="accent1"/>
                </a:solidFill>
              </a:rPr>
              <a:t>Research Area of Opinion Mining</a:t>
            </a:r>
            <a:endParaRPr lang="zh-TW" altLang="en-US" sz="4000" smtClean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32923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rgbClr val="FF0000"/>
                </a:solidFill>
              </a:rPr>
              <a:t>Many names and tasks</a:t>
            </a:r>
            <a:r>
              <a:rPr lang="en-US" altLang="zh-TW" dirty="0" smtClean="0"/>
              <a:t> with difference objective and models</a:t>
            </a:r>
          </a:p>
          <a:p>
            <a:pPr lvl="1">
              <a:defRPr/>
            </a:pPr>
            <a:r>
              <a:rPr lang="en-US" altLang="zh-TW" dirty="0" smtClean="0">
                <a:solidFill>
                  <a:srgbClr val="FF0000"/>
                </a:solidFill>
              </a:rPr>
              <a:t>Sentiment analysis</a:t>
            </a:r>
          </a:p>
          <a:p>
            <a:pPr lvl="1">
              <a:defRPr/>
            </a:pPr>
            <a:r>
              <a:rPr lang="en-US" altLang="zh-TW" dirty="0" smtClean="0">
                <a:solidFill>
                  <a:srgbClr val="FF0000"/>
                </a:solidFill>
              </a:rPr>
              <a:t>Opinion mining</a:t>
            </a:r>
          </a:p>
          <a:p>
            <a:pPr lvl="1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Sentiment mining</a:t>
            </a:r>
          </a:p>
          <a:p>
            <a:pPr lvl="1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Subjectivity analysis</a:t>
            </a:r>
          </a:p>
          <a:p>
            <a:pPr lvl="1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Affect analysis</a:t>
            </a:r>
          </a:p>
          <a:p>
            <a:pPr lvl="1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Emotion detection</a:t>
            </a:r>
          </a:p>
          <a:p>
            <a:pPr lvl="1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Opinion spam detection</a:t>
            </a:r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2C1E92F-411F-4A6C-8E1C-6202A722D584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103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850" y="6524625"/>
            <a:ext cx="8208963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Bing Liu (2011) , “Web Data Mining: Exploring Hyperlinks, Contents, and Usage Data,” Springer, 2nd Edition,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smtClean="0"/>
              <a:t>“(1) I bought an </a:t>
            </a:r>
            <a:r>
              <a:rPr lang="en-US" altLang="zh-TW" sz="2800" u="sng" smtClean="0"/>
              <a:t>iPhone</a:t>
            </a:r>
            <a:r>
              <a:rPr lang="en-US" altLang="zh-TW" sz="2800" smtClean="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(2) </a:t>
            </a:r>
            <a:r>
              <a:rPr lang="en-US" altLang="zh-TW" sz="2800" smtClean="0">
                <a:solidFill>
                  <a:srgbClr val="FF0000"/>
                </a:solidFill>
              </a:rPr>
              <a:t>It was such a </a:t>
            </a:r>
            <a:r>
              <a:rPr lang="en-US" altLang="zh-TW" sz="2800" b="1" smtClean="0">
                <a:solidFill>
                  <a:srgbClr val="FF0000"/>
                </a:solidFill>
              </a:rPr>
              <a:t>nice</a:t>
            </a:r>
            <a:r>
              <a:rPr lang="en-US" altLang="zh-TW" sz="2800" smtClean="0">
                <a:solidFill>
                  <a:srgbClr val="FF0000"/>
                </a:solidFill>
              </a:rPr>
              <a:t> phone.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(3) </a:t>
            </a:r>
            <a:r>
              <a:rPr lang="en-US" altLang="zh-TW" sz="2800" smtClean="0">
                <a:solidFill>
                  <a:srgbClr val="FF0000"/>
                </a:solidFill>
              </a:rPr>
              <a:t>The </a:t>
            </a:r>
            <a:r>
              <a:rPr lang="en-US" altLang="zh-TW" sz="2800" u="sng" smtClean="0">
                <a:solidFill>
                  <a:srgbClr val="FF0000"/>
                </a:solidFill>
              </a:rPr>
              <a:t>touch screen </a:t>
            </a:r>
            <a:r>
              <a:rPr lang="en-US" altLang="zh-TW" sz="2800" smtClean="0">
                <a:solidFill>
                  <a:srgbClr val="FF0000"/>
                </a:solidFill>
              </a:rPr>
              <a:t>was really </a:t>
            </a:r>
            <a:r>
              <a:rPr lang="en-US" altLang="zh-TW" sz="2800" b="1" smtClean="0">
                <a:solidFill>
                  <a:srgbClr val="FF0000"/>
                </a:solidFill>
              </a:rPr>
              <a:t>cool</a:t>
            </a:r>
            <a:r>
              <a:rPr lang="en-US" altLang="zh-TW" sz="2800" smtClean="0">
                <a:solidFill>
                  <a:srgbClr val="FF0000"/>
                </a:solidFill>
              </a:rPr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(4) </a:t>
            </a:r>
            <a:r>
              <a:rPr lang="en-US" altLang="zh-TW" sz="2800" smtClean="0">
                <a:solidFill>
                  <a:srgbClr val="FF0000"/>
                </a:solidFill>
              </a:rPr>
              <a:t>The </a:t>
            </a:r>
            <a:r>
              <a:rPr lang="en-US" altLang="zh-TW" sz="2800" u="sng" smtClean="0">
                <a:solidFill>
                  <a:srgbClr val="FF0000"/>
                </a:solidFill>
              </a:rPr>
              <a:t>voice quality </a:t>
            </a:r>
            <a:r>
              <a:rPr lang="en-US" altLang="zh-TW" sz="2800" smtClean="0">
                <a:solidFill>
                  <a:srgbClr val="FF0000"/>
                </a:solidFill>
              </a:rPr>
              <a:t>was </a:t>
            </a:r>
            <a:r>
              <a:rPr lang="en-US" altLang="zh-TW" sz="2800" b="1" smtClean="0">
                <a:solidFill>
                  <a:srgbClr val="FF0000"/>
                </a:solidFill>
              </a:rPr>
              <a:t>clear</a:t>
            </a:r>
            <a:r>
              <a:rPr lang="en-US" altLang="zh-TW" sz="2800" smtClean="0">
                <a:solidFill>
                  <a:srgbClr val="FF0000"/>
                </a:solidFill>
              </a:rPr>
              <a:t> too.</a:t>
            </a:r>
            <a:r>
              <a:rPr lang="en-US" altLang="zh-TW" sz="2800" smtClean="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(5) </a:t>
            </a:r>
            <a:r>
              <a:rPr lang="en-US" altLang="zh-TW" sz="2800" smtClean="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 smtClean="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(6) </a:t>
            </a:r>
            <a:r>
              <a:rPr lang="en-US" altLang="zh-TW" sz="2800" smtClean="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b="1" u="sng" smtClean="0">
                <a:solidFill>
                  <a:srgbClr val="00B050"/>
                </a:solidFill>
              </a:rPr>
              <a:t>expensive</a:t>
            </a:r>
            <a:r>
              <a:rPr lang="en-US" altLang="zh-TW" sz="2800" smtClean="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 smtClean="0"/>
              <a:t> … ”</a:t>
            </a:r>
            <a:endParaRPr lang="zh-TW" altLang="en-US" sz="2800" smtClean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7667625" y="25654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7740650" y="52292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457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kumimoji="0"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617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70475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274" y="106017"/>
            <a:ext cx="8229600" cy="802703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Sentiment Analysis Architecture 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 smtClean="0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 (2016),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 of Twitter Data: A Survey of Techniques,"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International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Computer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Applications,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43608" y="1160748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Positive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tweets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55776" y="1160748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Negative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tweets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88024" y="1124744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Word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features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88024" y="2420888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Features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extractor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88024" y="3717032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Features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extractor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99592" y="5445224"/>
            <a:ext cx="1512168" cy="72008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Positive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27784" y="5445224"/>
            <a:ext cx="1512168" cy="72008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Negative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68244" y="3753036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75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Tweet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63688" y="3753036"/>
            <a:ext cx="169218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Classifier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63688" y="2456892"/>
            <a:ext cx="1692188" cy="720080"/>
          </a:xfrm>
          <a:prstGeom prst="roundRect">
            <a:avLst>
              <a:gd name="adj" fmla="val 12156"/>
            </a:avLst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Training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set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32"/>
          <p:cNvCxnSpPr>
            <a:cxnSpLocks noChangeShapeType="1"/>
            <a:stCxn id="6" idx="2"/>
            <a:endCxn id="16" idx="0"/>
          </p:cNvCxnSpPr>
          <p:nvPr/>
        </p:nvCxnSpPr>
        <p:spPr bwMode="auto">
          <a:xfrm>
            <a:off x="1799692" y="1880828"/>
            <a:ext cx="81009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32"/>
          <p:cNvCxnSpPr>
            <a:cxnSpLocks noChangeShapeType="1"/>
            <a:stCxn id="8" idx="2"/>
            <a:endCxn id="16" idx="0"/>
          </p:cNvCxnSpPr>
          <p:nvPr/>
        </p:nvCxnSpPr>
        <p:spPr bwMode="auto">
          <a:xfrm flipH="1">
            <a:off x="2609782" y="1880828"/>
            <a:ext cx="702078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32"/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4067944" y="1520788"/>
            <a:ext cx="7200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32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2609782" y="3176972"/>
            <a:ext cx="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2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5544108" y="1916832"/>
            <a:ext cx="0" cy="50405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2"/>
          <p:cNvCxnSpPr>
            <a:cxnSpLocks noChangeShapeType="1"/>
            <a:stCxn id="10" idx="1"/>
            <a:endCxn id="16" idx="3"/>
          </p:cNvCxnSpPr>
          <p:nvPr/>
        </p:nvCxnSpPr>
        <p:spPr bwMode="auto">
          <a:xfrm flipH="1">
            <a:off x="3455876" y="2816932"/>
            <a:ext cx="13321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2"/>
          <p:cNvCxnSpPr>
            <a:cxnSpLocks noChangeShapeType="1"/>
            <a:stCxn id="11" idx="1"/>
            <a:endCxn id="15" idx="3"/>
          </p:cNvCxnSpPr>
          <p:nvPr/>
        </p:nvCxnSpPr>
        <p:spPr bwMode="auto">
          <a:xfrm flipH="1">
            <a:off x="3455876" y="4113076"/>
            <a:ext cx="13321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Arrow Connector 32"/>
          <p:cNvCxnSpPr>
            <a:cxnSpLocks noChangeShapeType="1"/>
            <a:stCxn id="10" idx="2"/>
            <a:endCxn id="11" idx="0"/>
          </p:cNvCxnSpPr>
          <p:nvPr/>
        </p:nvCxnSpPr>
        <p:spPr bwMode="auto">
          <a:xfrm>
            <a:off x="5544108" y="3212976"/>
            <a:ext cx="0" cy="50405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ot"/>
            <a:round/>
            <a:headEnd type="none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32"/>
          <p:cNvCxnSpPr>
            <a:cxnSpLocks noChangeShapeType="1"/>
            <a:stCxn id="14" idx="1"/>
            <a:endCxn id="11" idx="3"/>
          </p:cNvCxnSpPr>
          <p:nvPr/>
        </p:nvCxnSpPr>
        <p:spPr bwMode="auto">
          <a:xfrm flipH="1">
            <a:off x="6300192" y="4113076"/>
            <a:ext cx="46805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17232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5445224"/>
            <a:ext cx="69869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7921" name="Elbow Connector 507920"/>
          <p:cNvCxnSpPr>
            <a:stCxn id="15" idx="2"/>
            <a:endCxn id="12" idx="0"/>
          </p:cNvCxnSpPr>
          <p:nvPr/>
        </p:nvCxnSpPr>
        <p:spPr>
          <a:xfrm rot="5400000">
            <a:off x="1646675" y="4482117"/>
            <a:ext cx="972108" cy="954106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15" idx="2"/>
            <a:endCxn id="13" idx="0"/>
          </p:cNvCxnSpPr>
          <p:nvPr/>
        </p:nvCxnSpPr>
        <p:spPr>
          <a:xfrm rot="16200000" flipH="1">
            <a:off x="2510771" y="4572127"/>
            <a:ext cx="972108" cy="774086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8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576064"/>
          </a:xfrm>
        </p:spPr>
        <p:txBody>
          <a:bodyPr/>
          <a:lstStyle/>
          <a:p>
            <a:r>
              <a:rPr lang="en-US" altLang="zh-TW" sz="3600" dirty="0">
                <a:solidFill>
                  <a:schemeClr val="accent1"/>
                </a:solidFill>
              </a:rPr>
              <a:t>Sentiment Classification </a:t>
            </a:r>
            <a:r>
              <a:rPr lang="en-US" altLang="zh-TW" sz="3600" dirty="0" smtClean="0">
                <a:solidFill>
                  <a:schemeClr val="accent1"/>
                </a:solidFill>
              </a:rPr>
              <a:t>Based on Emoticons 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 smtClean="0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 (2016),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 of Twitter Data: A Survey of Techniques,"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International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Computer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Applications,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7544" y="2708920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Based on Positive Emotions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84168" y="5157192"/>
            <a:ext cx="2592288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Feature Extraction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15816" y="5949280"/>
            <a:ext cx="1512168" cy="36004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Positive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28849" y="5949280"/>
            <a:ext cx="1512168" cy="36004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Negative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15916" y="908720"/>
            <a:ext cx="1512168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Tweeter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25906" y="5085184"/>
            <a:ext cx="169218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Classifier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03848" y="4437112"/>
            <a:ext cx="2736304" cy="432048"/>
          </a:xfrm>
          <a:prstGeom prst="roundRect">
            <a:avLst>
              <a:gd name="adj" fmla="val 12156"/>
            </a:avLst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Training Dataset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32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4572000" y="4869160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32"/>
          <p:cNvCxnSpPr>
            <a:cxnSpLocks noChangeShapeType="1"/>
            <a:stCxn id="14" idx="2"/>
            <a:endCxn id="30" idx="0"/>
          </p:cNvCxnSpPr>
          <p:nvPr/>
        </p:nvCxnSpPr>
        <p:spPr bwMode="auto">
          <a:xfrm>
            <a:off x="4572000" y="1340768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32"/>
          <p:cNvCxnSpPr>
            <a:cxnSpLocks noChangeShapeType="1"/>
            <a:stCxn id="11" idx="1"/>
            <a:endCxn id="15" idx="3"/>
          </p:cNvCxnSpPr>
          <p:nvPr/>
        </p:nvCxnSpPr>
        <p:spPr bwMode="auto">
          <a:xfrm flipH="1">
            <a:off x="5418094" y="5337212"/>
            <a:ext cx="66607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877272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51" y="5877272"/>
            <a:ext cx="41921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Elbow Connector 27"/>
          <p:cNvCxnSpPr>
            <a:stCxn id="15" idx="2"/>
            <a:endCxn id="12" idx="0"/>
          </p:cNvCxnSpPr>
          <p:nvPr/>
        </p:nvCxnSpPr>
        <p:spPr>
          <a:xfrm rot="5400000">
            <a:off x="3941930" y="5319210"/>
            <a:ext cx="360040" cy="900100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5" idx="2"/>
            <a:endCxn id="13" idx="0"/>
          </p:cNvCxnSpPr>
          <p:nvPr/>
        </p:nvCxnSpPr>
        <p:spPr>
          <a:xfrm rot="16200000" flipH="1">
            <a:off x="4848446" y="5312793"/>
            <a:ext cx="360040" cy="912933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15816" y="1556792"/>
            <a:ext cx="3312368" cy="432048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Tweeter Streaming API 1.1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907704" y="3789040"/>
            <a:ext cx="2016224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Positive tweets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5004048" y="3789040"/>
            <a:ext cx="2016224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Negative tweets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3131840" y="2204864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Tweet preprocessing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796136" y="2708920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Based on Negative Emotions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3" name="Straight Arrow Connector 32"/>
          <p:cNvCxnSpPr>
            <a:cxnSpLocks noChangeShapeType="1"/>
            <a:stCxn id="30" idx="2"/>
            <a:endCxn id="105" idx="0"/>
          </p:cNvCxnSpPr>
          <p:nvPr/>
        </p:nvCxnSpPr>
        <p:spPr bwMode="auto">
          <a:xfrm>
            <a:off x="4572000" y="1988840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" name="Rounded Rectangle 116"/>
          <p:cNvSpPr/>
          <p:nvPr/>
        </p:nvSpPr>
        <p:spPr>
          <a:xfrm>
            <a:off x="2339752" y="3212976"/>
            <a:ext cx="4464496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Generate Training Dataset for Tweet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323528" y="4437112"/>
            <a:ext cx="2304256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75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Test Dataset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0" name="Straight Arrow Connector 32"/>
          <p:cNvCxnSpPr>
            <a:cxnSpLocks noChangeShapeType="1"/>
            <a:stCxn id="105" idx="1"/>
            <a:endCxn id="6" idx="0"/>
          </p:cNvCxnSpPr>
          <p:nvPr/>
        </p:nvCxnSpPr>
        <p:spPr bwMode="auto">
          <a:xfrm flipH="1">
            <a:off x="1907704" y="2384884"/>
            <a:ext cx="1224136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3" name="Straight Arrow Connector 32"/>
          <p:cNvCxnSpPr>
            <a:cxnSpLocks noChangeShapeType="1"/>
            <a:stCxn id="105" idx="3"/>
            <a:endCxn id="109" idx="0"/>
          </p:cNvCxnSpPr>
          <p:nvPr/>
        </p:nvCxnSpPr>
        <p:spPr bwMode="auto">
          <a:xfrm>
            <a:off x="6012160" y="2384884"/>
            <a:ext cx="1224136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6" name="Straight Arrow Connector 32"/>
          <p:cNvCxnSpPr>
            <a:cxnSpLocks noChangeShapeType="1"/>
            <a:stCxn id="6" idx="2"/>
            <a:endCxn id="117" idx="1"/>
          </p:cNvCxnSpPr>
          <p:nvPr/>
        </p:nvCxnSpPr>
        <p:spPr bwMode="auto">
          <a:xfrm>
            <a:off x="1907704" y="3068960"/>
            <a:ext cx="432048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9" name="Straight Arrow Connector 32"/>
          <p:cNvCxnSpPr>
            <a:cxnSpLocks noChangeShapeType="1"/>
            <a:stCxn id="109" idx="2"/>
            <a:endCxn id="117" idx="3"/>
          </p:cNvCxnSpPr>
          <p:nvPr/>
        </p:nvCxnSpPr>
        <p:spPr bwMode="auto">
          <a:xfrm flipH="1">
            <a:off x="6804248" y="3068960"/>
            <a:ext cx="432048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" name="Straight Arrow Connector 32"/>
          <p:cNvCxnSpPr>
            <a:cxnSpLocks noChangeShapeType="1"/>
            <a:stCxn id="117" idx="2"/>
            <a:endCxn id="102" idx="0"/>
          </p:cNvCxnSpPr>
          <p:nvPr/>
        </p:nvCxnSpPr>
        <p:spPr bwMode="auto">
          <a:xfrm flipH="1">
            <a:off x="2915816" y="3573016"/>
            <a:ext cx="1656184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2" name="Straight Arrow Connector 32"/>
          <p:cNvCxnSpPr>
            <a:cxnSpLocks noChangeShapeType="1"/>
            <a:stCxn id="117" idx="2"/>
            <a:endCxn id="103" idx="0"/>
          </p:cNvCxnSpPr>
          <p:nvPr/>
        </p:nvCxnSpPr>
        <p:spPr bwMode="auto">
          <a:xfrm>
            <a:off x="4572000" y="3573016"/>
            <a:ext cx="144016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5" name="Straight Arrow Connector 32"/>
          <p:cNvCxnSpPr>
            <a:cxnSpLocks noChangeShapeType="1"/>
            <a:stCxn id="102" idx="2"/>
            <a:endCxn id="16" idx="0"/>
          </p:cNvCxnSpPr>
          <p:nvPr/>
        </p:nvCxnSpPr>
        <p:spPr bwMode="auto">
          <a:xfrm>
            <a:off x="2915816" y="4221088"/>
            <a:ext cx="1656184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8" name="Straight Arrow Connector 32"/>
          <p:cNvCxnSpPr>
            <a:cxnSpLocks noChangeShapeType="1"/>
            <a:stCxn id="103" idx="2"/>
            <a:endCxn id="16" idx="0"/>
          </p:cNvCxnSpPr>
          <p:nvPr/>
        </p:nvCxnSpPr>
        <p:spPr bwMode="auto">
          <a:xfrm flipH="1">
            <a:off x="4572000" y="4221088"/>
            <a:ext cx="144016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1" name="Elbow Connector 150"/>
          <p:cNvCxnSpPr>
            <a:stCxn id="119" idx="2"/>
            <a:endCxn id="15" idx="1"/>
          </p:cNvCxnSpPr>
          <p:nvPr/>
        </p:nvCxnSpPr>
        <p:spPr>
          <a:xfrm rot="16200000" flipH="1">
            <a:off x="2366755" y="3978061"/>
            <a:ext cx="468052" cy="2250250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105" idx="3"/>
            <a:endCxn id="11" idx="3"/>
          </p:cNvCxnSpPr>
          <p:nvPr/>
        </p:nvCxnSpPr>
        <p:spPr>
          <a:xfrm>
            <a:off x="6012160" y="2384884"/>
            <a:ext cx="2664296" cy="2952328"/>
          </a:xfrm>
          <a:prstGeom prst="bentConnector3">
            <a:avLst>
              <a:gd name="adj1" fmla="val 10858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Lexicon-Based Model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 smtClean="0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 (2016),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 of Twitter Data: A Survey of Techniques,"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International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Computer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Applications,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1916832"/>
            <a:ext cx="223224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Preassembled Word Lists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1560" y="4797152"/>
            <a:ext cx="223224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Generic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Word Lists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43808" y="3284984"/>
            <a:ext cx="2232248" cy="1152128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Merged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Lexicon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24128" y="2996952"/>
            <a:ext cx="2808312" cy="1728192"/>
          </a:xfrm>
          <a:prstGeom prst="roundRect">
            <a:avLst>
              <a:gd name="adj" fmla="val 8853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Sentiment Scoring and Classification: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Polarity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68144" y="1340768"/>
            <a:ext cx="2520280" cy="1224136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Tokenized Document Collection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56176" y="5301208"/>
            <a:ext cx="1944216" cy="108012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Sentiment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Polarity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Elbow Connector 12"/>
          <p:cNvCxnSpPr>
            <a:stCxn id="7" idx="3"/>
            <a:endCxn id="9" idx="0"/>
          </p:cNvCxnSpPr>
          <p:nvPr/>
        </p:nvCxnSpPr>
        <p:spPr>
          <a:xfrm>
            <a:off x="2915816" y="2384884"/>
            <a:ext cx="1044116" cy="900100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8" idx="3"/>
            <a:endCxn id="9" idx="2"/>
          </p:cNvCxnSpPr>
          <p:nvPr/>
        </p:nvCxnSpPr>
        <p:spPr>
          <a:xfrm flipV="1">
            <a:off x="2843808" y="4437112"/>
            <a:ext cx="1116124" cy="828092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cxnSpLocks noChangeShapeType="1"/>
            <a:stCxn id="9" idx="3"/>
            <a:endCxn id="10" idx="1"/>
          </p:cNvCxnSpPr>
          <p:nvPr/>
        </p:nvCxnSpPr>
        <p:spPr bwMode="auto">
          <a:xfrm>
            <a:off x="5076056" y="3861048"/>
            <a:ext cx="64807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2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7128284" y="2564904"/>
            <a:ext cx="0" cy="4320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  <a:stCxn id="10" idx="2"/>
            <a:endCxn id="12" idx="0"/>
          </p:cNvCxnSpPr>
          <p:nvPr/>
        </p:nvCxnSpPr>
        <p:spPr bwMode="auto">
          <a:xfrm>
            <a:off x="7128284" y="4725144"/>
            <a:ext cx="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64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Sentiment Analysis Tasks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 smtClean="0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 (2016),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 of Twitter Data: A Survey of Techniques,"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International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Computer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Applications,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15816" y="3140968"/>
            <a:ext cx="2376264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Subjectivity Classification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528" y="3176972"/>
            <a:ext cx="2088232" cy="1080120"/>
          </a:xfrm>
          <a:prstGeom prst="roundRect">
            <a:avLst>
              <a:gd name="adj" fmla="val 8853"/>
            </a:avLst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Opinionated Document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0" y="5157192"/>
            <a:ext cx="2556284" cy="100811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Opinion holder extraction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2200" y="3140968"/>
            <a:ext cx="2376264" cy="1152128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Sentiment Classification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0" y="1556792"/>
            <a:ext cx="2556284" cy="100811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Object/Feature extraction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32"/>
          <p:cNvCxnSpPr>
            <a:cxnSpLocks noChangeShapeType="1"/>
            <a:stCxn id="6" idx="3"/>
            <a:endCxn id="10" idx="1"/>
          </p:cNvCxnSpPr>
          <p:nvPr/>
        </p:nvCxnSpPr>
        <p:spPr bwMode="auto">
          <a:xfrm>
            <a:off x="5292080" y="3717032"/>
            <a:ext cx="108012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32"/>
          <p:cNvCxnSpPr>
            <a:cxnSpLocks noChangeShapeType="1"/>
            <a:stCxn id="8" idx="3"/>
            <a:endCxn id="6" idx="1"/>
          </p:cNvCxnSpPr>
          <p:nvPr/>
        </p:nvCxnSpPr>
        <p:spPr bwMode="auto">
          <a:xfrm>
            <a:off x="2411760" y="3717032"/>
            <a:ext cx="504056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32"/>
          <p:cNvCxnSpPr>
            <a:cxnSpLocks noChangeShapeType="1"/>
            <a:stCxn id="6" idx="0"/>
            <a:endCxn id="12" idx="1"/>
          </p:cNvCxnSpPr>
          <p:nvPr/>
        </p:nvCxnSpPr>
        <p:spPr bwMode="auto">
          <a:xfrm flipV="1">
            <a:off x="4103948" y="2060848"/>
            <a:ext cx="468052" cy="10801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32"/>
          <p:cNvCxnSpPr>
            <a:cxnSpLocks noChangeShapeType="1"/>
            <a:stCxn id="6" idx="2"/>
            <a:endCxn id="9" idx="1"/>
          </p:cNvCxnSpPr>
          <p:nvPr/>
        </p:nvCxnSpPr>
        <p:spPr bwMode="auto">
          <a:xfrm>
            <a:off x="4103948" y="4293096"/>
            <a:ext cx="468052" cy="13681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32"/>
          <p:cNvCxnSpPr>
            <a:cxnSpLocks noChangeShapeType="1"/>
            <a:stCxn id="9" idx="3"/>
            <a:endCxn id="10" idx="2"/>
          </p:cNvCxnSpPr>
          <p:nvPr/>
        </p:nvCxnSpPr>
        <p:spPr bwMode="auto">
          <a:xfrm flipV="1">
            <a:off x="7128284" y="4293096"/>
            <a:ext cx="432048" cy="13681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2" idx="3"/>
            <a:endCxn id="10" idx="0"/>
          </p:cNvCxnSpPr>
          <p:nvPr/>
        </p:nvCxnSpPr>
        <p:spPr bwMode="auto">
          <a:xfrm>
            <a:off x="7128284" y="2060848"/>
            <a:ext cx="432048" cy="10801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021455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187450" y="2349500"/>
            <a:ext cx="3024188" cy="395922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6100" y="2349500"/>
            <a:ext cx="3024188" cy="395922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32772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0022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Sentiment Analysis</a:t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vs.</a:t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Subjectivity Analysis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3277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1FD12B-AEC0-4349-9291-636CC0CC2D7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913" y="3284538"/>
            <a:ext cx="2592387" cy="865187"/>
          </a:xfrm>
          <a:prstGeom prst="rect">
            <a:avLst/>
          </a:prstGeom>
          <a:solidFill>
            <a:srgbClr val="CCFF99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00B050"/>
                </a:solidFill>
                <a:latin typeface="Calibri" pitchFamily="34" charset="0"/>
              </a:rPr>
              <a:t>Positive</a:t>
            </a:r>
            <a:endParaRPr lang="zh-TW" altLang="en-US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913" y="4292600"/>
            <a:ext cx="2592387" cy="865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FF0000"/>
                </a:solidFill>
                <a:latin typeface="Calibri" pitchFamily="34" charset="0"/>
              </a:rPr>
              <a:t>Negative</a:t>
            </a:r>
            <a:endParaRPr lang="zh-TW" alt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5300663"/>
            <a:ext cx="2592387" cy="865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376092"/>
                </a:solidFill>
                <a:latin typeface="Calibri" pitchFamily="34" charset="0"/>
              </a:rPr>
              <a:t>Neutral</a:t>
            </a:r>
            <a:endParaRPr lang="zh-TW" altLang="en-US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43438" y="5300663"/>
            <a:ext cx="2592387" cy="865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376092"/>
                </a:solidFill>
                <a:latin typeface="Calibri" pitchFamily="34" charset="0"/>
              </a:rPr>
              <a:t>Objective</a:t>
            </a:r>
            <a:endParaRPr lang="zh-TW" altLang="en-US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3438" y="3284538"/>
            <a:ext cx="2592387" cy="1873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800080"/>
                </a:solidFill>
                <a:latin typeface="Calibri" pitchFamily="34" charset="0"/>
              </a:rPr>
              <a:t>Subjective</a:t>
            </a:r>
            <a:endParaRPr lang="zh-TW" altLang="en-US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32779" name="矩形 11"/>
          <p:cNvSpPr>
            <a:spLocks noChangeArrowheads="1"/>
          </p:cNvSpPr>
          <p:nvPr/>
        </p:nvSpPr>
        <p:spPr bwMode="auto">
          <a:xfrm>
            <a:off x="1331913" y="2349500"/>
            <a:ext cx="2592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charset="0"/>
              </a:rPr>
              <a:t>Sentiment Analysis</a:t>
            </a:r>
          </a:p>
        </p:txBody>
      </p:sp>
      <p:sp>
        <p:nvSpPr>
          <p:cNvPr id="32780" name="矩形 12"/>
          <p:cNvSpPr>
            <a:spLocks noChangeArrowheads="1"/>
          </p:cNvSpPr>
          <p:nvPr/>
        </p:nvSpPr>
        <p:spPr bwMode="auto">
          <a:xfrm>
            <a:off x="4643438" y="2349500"/>
            <a:ext cx="2592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charset="0"/>
              </a:rPr>
              <a:t>Subjectivity Analysis</a:t>
            </a:r>
          </a:p>
        </p:txBody>
      </p:sp>
      <p:sp>
        <p:nvSpPr>
          <p:cNvPr id="15" name="矩形 14"/>
          <p:cNvSpPr/>
          <p:nvPr/>
        </p:nvSpPr>
        <p:spPr>
          <a:xfrm>
            <a:off x="1187450" y="3213100"/>
            <a:ext cx="6192838" cy="20161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87450" y="5229225"/>
            <a:ext cx="6192838" cy="1079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87450" y="2349500"/>
            <a:ext cx="6192838" cy="863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72BE33-FA98-8248-A400-374C80C960E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1576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8027987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Rectangle 6"/>
          <p:cNvSpPr>
            <a:spLocks noChangeArrowheads="1"/>
          </p:cNvSpPr>
          <p:nvPr/>
        </p:nvSpPr>
        <p:spPr bwMode="auto">
          <a:xfrm>
            <a:off x="198438" y="71438"/>
            <a:ext cx="6677025" cy="1341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import nltk</a:t>
            </a:r>
          </a:p>
          <a:p>
            <a:r>
              <a:rPr lang="en-US" altLang="en-US" sz="4400" b="1">
                <a:latin typeface="Courier" charset="0"/>
                <a:ea typeface="標楷體" charset="-120"/>
              </a:rPr>
              <a:t>nltk.download()</a:t>
            </a:r>
          </a:p>
        </p:txBody>
      </p:sp>
    </p:spTree>
    <p:extLst>
      <p:ext uri="{BB962C8B-B14F-4D97-AF65-F5344CB8AC3E}">
        <p14:creationId xmlns:p14="http://schemas.microsoft.com/office/powerpoint/2010/main" val="11494911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Levels </a:t>
            </a:r>
            <a:r>
              <a:rPr lang="en-US" altLang="zh-TW" dirty="0" smtClean="0">
                <a:solidFill>
                  <a:schemeClr val="accent1"/>
                </a:solidFill>
              </a:rPr>
              <a:t>of </a:t>
            </a:r>
            <a:r>
              <a:rPr lang="en-US" altLang="zh-TW" dirty="0">
                <a:solidFill>
                  <a:schemeClr val="accent1"/>
                </a:solidFill>
              </a:rPr>
              <a:t>Sentiment Analysis 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 smtClean="0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 (2016),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 of Twitter Data: A Survey of Techniques,"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International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Computer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Applications,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9792" y="1628800"/>
            <a:ext cx="4032448" cy="1152128"/>
          </a:xfrm>
          <a:prstGeom prst="roundRect">
            <a:avLst>
              <a:gd name="adj" fmla="val 12156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Sentiment Analysis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1520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Word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Sentiment Analysis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59765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Sentence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Sentiment Analysis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68010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Document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Sentiment Analysis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76256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Feature level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Sentiment Analysis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3" name="Elbow Connector 12"/>
          <p:cNvCxnSpPr>
            <a:stCxn id="8" idx="2"/>
            <a:endCxn id="12" idx="0"/>
          </p:cNvCxnSpPr>
          <p:nvPr/>
        </p:nvCxnSpPr>
        <p:spPr>
          <a:xfrm rot="16200000" flipH="1">
            <a:off x="5760132" y="1736812"/>
            <a:ext cx="1080120" cy="31683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8" idx="2"/>
            <a:endCxn id="9" idx="0"/>
          </p:cNvCxnSpPr>
          <p:nvPr/>
        </p:nvCxnSpPr>
        <p:spPr>
          <a:xfrm rot="5400000">
            <a:off x="2447764" y="1592796"/>
            <a:ext cx="1080120" cy="345638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2"/>
            <a:endCxn id="10" idx="0"/>
          </p:cNvCxnSpPr>
          <p:nvPr/>
        </p:nvCxnSpPr>
        <p:spPr>
          <a:xfrm rot="5400000">
            <a:off x="3551887" y="2696919"/>
            <a:ext cx="1080120" cy="1248139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11" idx="0"/>
          </p:cNvCxnSpPr>
          <p:nvPr/>
        </p:nvCxnSpPr>
        <p:spPr>
          <a:xfrm rot="16200000" flipH="1">
            <a:off x="4656009" y="2840935"/>
            <a:ext cx="1080120" cy="96010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25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1019"/>
          </a:xfrm>
        </p:spPr>
        <p:txBody>
          <a:bodyPr/>
          <a:lstStyle/>
          <a:p>
            <a:r>
              <a:rPr lang="en-US" altLang="zh-TW" dirty="0" smtClean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54753" y="6519863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111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4380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Kumar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Systems, 89, pp.14-46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Subjectivity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44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Machine Learning based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1619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267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Sentiment 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67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Review Usefulness Measurement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267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Opinion Spam Detection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267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Lexicon Creation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267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Aspect 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267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355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Polarity Determination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355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Vagueness resolution in opinionated text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355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Multi- &amp; Cross- Lingual SC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355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Cross-domain SC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44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Lexicon based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444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approaches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444208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Ontology based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444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Non-Ontology based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1619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1619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1619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1619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1619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1619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835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83968" y="5085184"/>
            <a:ext cx="174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Tasks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228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36171" y="836712"/>
            <a:ext cx="2556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Approaches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9" name="Right Brace 58"/>
          <p:cNvSpPr/>
          <p:nvPr/>
        </p:nvSpPr>
        <p:spPr>
          <a:xfrm>
            <a:off x="5940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6012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3851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3851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3851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2531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</a:t>
            </a:r>
            <a:r>
              <a:rPr lang="en-US" altLang="zh-TW" dirty="0" smtClean="0">
                <a:solidFill>
                  <a:srgbClr val="4F81BD"/>
                </a:solidFill>
              </a:rPr>
              <a:t>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Jesus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), </a:t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Sentiment analysis: A review and comparative analysis of web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services,"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 smtClean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5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 smtClean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5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 smtClean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07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07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07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07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80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0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0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0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0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80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52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452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452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2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52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1475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1475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347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347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220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220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220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220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3347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3347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5220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5220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092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092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092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092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092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092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52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Naïve Bayes </a:t>
            </a:r>
            <a:br>
              <a:rPr lang="en-US" altLang="zh-TW" sz="1600" dirty="0" smtClean="0">
                <a:solidFill>
                  <a:schemeClr val="tx1"/>
                </a:solidFill>
              </a:rPr>
            </a:br>
            <a:r>
              <a:rPr lang="en-US" altLang="zh-TW" sz="1600" dirty="0" smtClean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164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Example of SentiWordNet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9688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000" smtClean="0"/>
              <a:t>POS	ID	</a:t>
            </a:r>
            <a:r>
              <a:rPr lang="en-US" altLang="zh-TW" sz="2000" smtClean="0">
                <a:solidFill>
                  <a:srgbClr val="00B050"/>
                </a:solidFill>
              </a:rPr>
              <a:t>PosScore</a:t>
            </a:r>
            <a:r>
              <a:rPr lang="en-US" altLang="zh-TW" sz="2000" smtClean="0"/>
              <a:t>	</a:t>
            </a:r>
            <a:r>
              <a:rPr lang="en-US" altLang="zh-TW" sz="2000" smtClean="0">
                <a:solidFill>
                  <a:srgbClr val="FF0000"/>
                </a:solidFill>
              </a:rPr>
              <a:t>NegScore</a:t>
            </a:r>
            <a:r>
              <a:rPr lang="en-US" altLang="zh-TW" sz="2000" smtClean="0"/>
              <a:t>	SynsetTerms	Gloss</a:t>
            </a:r>
          </a:p>
          <a:p>
            <a:pPr>
              <a:buFont typeface="Arial" charset="0"/>
              <a:buNone/>
            </a:pPr>
            <a:r>
              <a:rPr lang="en-US" altLang="zh-TW" sz="2000" smtClean="0"/>
              <a:t>a	00217728	</a:t>
            </a:r>
            <a:r>
              <a:rPr lang="en-US" altLang="zh-TW" sz="2000" smtClean="0">
                <a:solidFill>
                  <a:srgbClr val="00B050"/>
                </a:solidFill>
              </a:rPr>
              <a:t>0.75</a:t>
            </a:r>
            <a:r>
              <a:rPr lang="en-US" altLang="zh-TW" sz="2000" smtClean="0"/>
              <a:t>	0	</a:t>
            </a:r>
            <a:r>
              <a:rPr lang="en-US" altLang="zh-TW" sz="2000" smtClean="0">
                <a:solidFill>
                  <a:srgbClr val="00B050"/>
                </a:solidFill>
              </a:rPr>
              <a:t>beautiful#1</a:t>
            </a:r>
            <a:r>
              <a:rPr lang="en-US" altLang="zh-TW" sz="2000" smtClean="0"/>
              <a:t>	delighting the senses or exciting intellectual or emotional admiration; "a beautiful child"; "beautiful country"; "a beautiful painting"; "a beautiful theory"; "a beautiful party“</a:t>
            </a:r>
          </a:p>
          <a:p>
            <a:pPr>
              <a:buFont typeface="Arial" charset="0"/>
              <a:buNone/>
            </a:pPr>
            <a:r>
              <a:rPr lang="en-US" altLang="zh-TW" sz="2000" smtClean="0"/>
              <a:t>a	00227507	</a:t>
            </a:r>
            <a:r>
              <a:rPr lang="en-US" altLang="zh-TW" sz="2000" smtClean="0">
                <a:solidFill>
                  <a:srgbClr val="00B050"/>
                </a:solidFill>
              </a:rPr>
              <a:t>0.75</a:t>
            </a:r>
            <a:r>
              <a:rPr lang="en-US" altLang="zh-TW" sz="2000" smtClean="0"/>
              <a:t>	0	</a:t>
            </a:r>
            <a:r>
              <a:rPr lang="en-US" altLang="zh-TW" sz="2000" smtClean="0">
                <a:solidFill>
                  <a:srgbClr val="00B050"/>
                </a:solidFill>
              </a:rPr>
              <a:t>best#1</a:t>
            </a:r>
            <a:r>
              <a:rPr lang="en-US" altLang="zh-TW" sz="2000" smtClean="0"/>
              <a:t>	(superlative of `good') having the most positive qualities; "the best film of the year"; "the best solution"; "the best time for planting"; "wore his best suit“</a:t>
            </a:r>
          </a:p>
          <a:p>
            <a:pPr>
              <a:buFont typeface="Arial" charset="0"/>
              <a:buNone/>
            </a:pPr>
            <a:r>
              <a:rPr lang="en-US" altLang="zh-TW" sz="2000" smtClean="0"/>
              <a:t>r	00042614	0	</a:t>
            </a:r>
            <a:r>
              <a:rPr lang="en-US" altLang="zh-TW" sz="2000" smtClean="0">
                <a:solidFill>
                  <a:srgbClr val="FF0000"/>
                </a:solidFill>
              </a:rPr>
              <a:t>0.625</a:t>
            </a:r>
            <a:r>
              <a:rPr lang="en-US" altLang="zh-TW" sz="2000" smtClean="0"/>
              <a:t>	unhappily#2 </a:t>
            </a:r>
            <a:r>
              <a:rPr lang="en-US" altLang="zh-TW" sz="2000" smtClean="0">
                <a:solidFill>
                  <a:srgbClr val="FF0000"/>
                </a:solidFill>
              </a:rPr>
              <a:t>sadly#1</a:t>
            </a:r>
            <a:r>
              <a:rPr lang="en-US" altLang="zh-TW" sz="2000" smtClean="0"/>
              <a:t>	in an unfortunate way; "sadly he died before he could see his grandchild“</a:t>
            </a:r>
          </a:p>
          <a:p>
            <a:pPr>
              <a:buFont typeface="Arial" charset="0"/>
              <a:buNone/>
            </a:pPr>
            <a:r>
              <a:rPr lang="en-US" altLang="zh-TW" sz="2000" smtClean="0"/>
              <a:t>r	00093270	0	</a:t>
            </a:r>
            <a:r>
              <a:rPr lang="en-US" altLang="zh-TW" sz="2000" smtClean="0">
                <a:solidFill>
                  <a:srgbClr val="FF0000"/>
                </a:solidFill>
              </a:rPr>
              <a:t>0.875</a:t>
            </a:r>
            <a:r>
              <a:rPr lang="en-US" altLang="zh-TW" sz="2000" smtClean="0"/>
              <a:t>	woefully#1 </a:t>
            </a:r>
            <a:r>
              <a:rPr lang="en-US" altLang="zh-TW" sz="2000" smtClean="0">
                <a:solidFill>
                  <a:srgbClr val="FF0000"/>
                </a:solidFill>
              </a:rPr>
              <a:t>sadly#3</a:t>
            </a:r>
            <a:r>
              <a:rPr lang="en-US" altLang="zh-TW" sz="2000" smtClean="0"/>
              <a:t> lamentably#1 deplorably#1	in an unfortunate or deplorable manner; "he was sadly neglected"; "it was woefully inadequate“</a:t>
            </a:r>
          </a:p>
          <a:p>
            <a:pPr>
              <a:buFont typeface="Arial" charset="0"/>
              <a:buNone/>
            </a:pPr>
            <a:r>
              <a:rPr lang="en-US" altLang="zh-TW" sz="2000" smtClean="0"/>
              <a:t>r	00404501	0	</a:t>
            </a:r>
            <a:r>
              <a:rPr lang="en-US" altLang="zh-TW" sz="2000" smtClean="0">
                <a:solidFill>
                  <a:srgbClr val="FF0000"/>
                </a:solidFill>
              </a:rPr>
              <a:t>0.25</a:t>
            </a:r>
            <a:r>
              <a:rPr lang="en-US" altLang="zh-TW" sz="2000" smtClean="0"/>
              <a:t>	</a:t>
            </a:r>
            <a:r>
              <a:rPr lang="en-US" altLang="zh-TW" sz="2000" smtClean="0">
                <a:solidFill>
                  <a:srgbClr val="FF0000"/>
                </a:solidFill>
              </a:rPr>
              <a:t>sadly#2</a:t>
            </a:r>
            <a:r>
              <a:rPr lang="en-US" altLang="zh-TW" sz="2000" smtClean="0"/>
              <a:t>	with sadness; in a sad manner; "`She died last night,' he said sadly"</a:t>
            </a:r>
          </a:p>
          <a:p>
            <a:pPr>
              <a:buFont typeface="Arial" charset="0"/>
              <a:buNone/>
            </a:pPr>
            <a:endParaRPr lang="zh-TW" altLang="en-US" sz="2000" smtClean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B36CCA-99AB-4CC5-A7E5-D206B35AC6E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11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96144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Evaluation of 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Text Mining and Sentiment Analysis</a:t>
            </a:r>
            <a:endParaRPr lang="zh-TW" altLang="en-US" dirty="0" smtClean="0">
              <a:solidFill>
                <a:schemeClr val="accent1"/>
              </a:solidFill>
            </a:endParaRPr>
          </a:p>
        </p:txBody>
      </p:sp>
      <p:sp>
        <p:nvSpPr>
          <p:cNvPr id="808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Evaluation of Information Retrieval</a:t>
            </a:r>
          </a:p>
          <a:p>
            <a:r>
              <a:rPr lang="en-US" altLang="zh-TW" smtClean="0"/>
              <a:t>Evaluation of Classification Model (Prediction)</a:t>
            </a:r>
          </a:p>
          <a:p>
            <a:pPr lvl="1"/>
            <a:r>
              <a:rPr lang="en-US" altLang="zh-TW" sz="3200" smtClean="0">
                <a:solidFill>
                  <a:srgbClr val="FF0000"/>
                </a:solidFill>
              </a:rPr>
              <a:t>Accuracy</a:t>
            </a:r>
          </a:p>
          <a:p>
            <a:pPr lvl="1"/>
            <a:r>
              <a:rPr lang="en-US" altLang="zh-TW" sz="3200" smtClean="0">
                <a:solidFill>
                  <a:srgbClr val="984807"/>
                </a:solidFill>
              </a:rPr>
              <a:t>Precision</a:t>
            </a:r>
          </a:p>
          <a:p>
            <a:pPr lvl="1"/>
            <a:r>
              <a:rPr lang="en-US" altLang="zh-TW" sz="3200" smtClean="0">
                <a:solidFill>
                  <a:srgbClr val="984807"/>
                </a:solidFill>
              </a:rPr>
              <a:t>Recall</a:t>
            </a:r>
          </a:p>
          <a:p>
            <a:pPr lvl="1"/>
            <a:r>
              <a:rPr lang="en-US" altLang="zh-TW" sz="3200" smtClean="0">
                <a:solidFill>
                  <a:srgbClr val="604A7B"/>
                </a:solidFill>
              </a:rPr>
              <a:t>F-score</a:t>
            </a:r>
            <a:endParaRPr lang="zh-TW" altLang="en-US" sz="3200" smtClean="0">
              <a:solidFill>
                <a:srgbClr val="604A7B"/>
              </a:solidFill>
            </a:endParaRPr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0E3A40-BBBA-478D-ADFE-3A1DCA8AABEC}" type="slidenum">
              <a:rPr lang="zh-TW" altLang="en-US" sz="1200" smtClean="0">
                <a:solidFill>
                  <a:srgbClr val="898989"/>
                </a:solidFill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 smtClean="0">
              <a:solidFill>
                <a:srgbClr val="89898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389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Natural Language Processing 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with 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8000">
                <a:solidFill>
                  <a:srgbClr val="FF0000"/>
                </a:solidFill>
                <a:latin typeface="Calibri" charset="0"/>
                <a:ea typeface="標楷體" charset="-120"/>
              </a:rPr>
              <a:t>NLTK in Python</a:t>
            </a: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A4A022-986D-9E48-AE96-DE51E433A6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0051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550988"/>
            <a:ext cx="8077200" cy="4686300"/>
          </a:xfrm>
          <a:prstGeom prst="rect">
            <a:avLst/>
          </a:prstGeom>
        </p:spPr>
      </p:pic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Python for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56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7956550" y="6519863"/>
            <a:ext cx="11525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5AF295-0BEE-8240-8FBA-BB197FBC0D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5605" name="矩形 5"/>
          <p:cNvSpPr>
            <a:spLocks noChangeArrowheads="1"/>
          </p:cNvSpPr>
          <p:nvPr/>
        </p:nvSpPr>
        <p:spPr bwMode="auto">
          <a:xfrm>
            <a:off x="1693863" y="6630988"/>
            <a:ext cx="57419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solidFill>
                  <a:srgbClr val="BFBFBF"/>
                </a:solidFill>
              </a:rPr>
              <a:t>Source</a:t>
            </a:r>
            <a:r>
              <a:rPr lang="en-US" altLang="zh-TW" sz="1000" dirty="0" smtClean="0">
                <a:solidFill>
                  <a:srgbClr val="BFBFBF"/>
                </a:solidFill>
              </a:rPr>
              <a:t>: </a:t>
            </a:r>
            <a:r>
              <a:rPr lang="en-US" sz="1000" dirty="0" smtClean="0">
                <a:hlinkClick r:id="rId3"/>
              </a:rPr>
              <a:t>http://spectrum.ieee.org/computing/software/the-2016-top-programming-languages</a:t>
            </a:r>
            <a:endParaRPr lang="en-US" sz="1000" dirty="0" smtClean="0"/>
          </a:p>
        </p:txBody>
      </p:sp>
      <p:sp>
        <p:nvSpPr>
          <p:cNvPr id="3" name="圓角矩形 2"/>
          <p:cNvSpPr/>
          <p:nvPr/>
        </p:nvSpPr>
        <p:spPr>
          <a:xfrm>
            <a:off x="193675" y="2708920"/>
            <a:ext cx="8699500" cy="504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6192688" cy="5289034"/>
          </a:xfrm>
          <a:prstGeom prst="rect">
            <a:avLst/>
          </a:prstGeom>
        </p:spPr>
      </p:pic>
      <p:sp>
        <p:nvSpPr>
          <p:cNvPr id="266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9F4F38-07A2-BD43-843B-110876A2F7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403647" y="2780606"/>
            <a:ext cx="6552729" cy="36036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cs typeface="新細明體" charset="0"/>
            </a:endParaRPr>
          </a:p>
        </p:txBody>
      </p:sp>
      <p:sp>
        <p:nvSpPr>
          <p:cNvPr id="26629" name="標題 1"/>
          <p:cNvSpPr>
            <a:spLocks noGrp="1"/>
          </p:cNvSpPr>
          <p:nvPr>
            <p:ph type="title"/>
          </p:nvPr>
        </p:nvSpPr>
        <p:spPr>
          <a:xfrm>
            <a:off x="228600" y="38030"/>
            <a:ext cx="86868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Python: 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Analytics and Data Science Software</a:t>
            </a:r>
            <a:endParaRPr lang="zh-TW" altLang="en-US" sz="3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1295637" y="6630989"/>
            <a:ext cx="65527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</a:t>
            </a:r>
            <a:r>
              <a:rPr lang="en-US" altLang="zh-TW" sz="1000" dirty="0" smtClean="0">
                <a:solidFill>
                  <a:srgbClr val="BFBFBF"/>
                </a:solidFill>
              </a:rPr>
              <a:t>: </a:t>
            </a:r>
            <a:r>
              <a:rPr lang="en-US" sz="1000" dirty="0" smtClean="0">
                <a:hlinkClick r:id="rId3"/>
              </a:rPr>
              <a:t>http://www.kdnuggets.com/2016/06/r-python-top-analytics-data-mining-data-science-software.html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586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21B9C39-8E5C-4C49-990E-CB60470A897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059113" y="6488113"/>
            <a:ext cx="259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https://www.python.org/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842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Text Mining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8CC28E2-0707-6148-B9D6-3E8A9526CCB2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981075"/>
            <a:ext cx="3748088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矩形 5"/>
          <p:cNvSpPr>
            <a:spLocks noChangeArrowheads="1"/>
          </p:cNvSpPr>
          <p:nvPr/>
        </p:nvSpPr>
        <p:spPr bwMode="auto">
          <a:xfrm>
            <a:off x="1835150" y="6611938"/>
            <a:ext cx="568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3"/>
              </a:rPr>
              <a:t>http://www.amazon.com/Text-Mining-Applications-Michael-Berry/dp/0470749822/</a:t>
            </a:r>
            <a:endParaRPr lang="zh-TW" altLang="en-US" sz="1000">
              <a:ea typeface="MS PGothic" charset="-128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6119813"/>
          </a:xfrm>
        </p:spPr>
        <p:txBody>
          <a:bodyPr/>
          <a:lstStyle/>
          <a:p>
            <a:r>
              <a:rPr lang="en-US" altLang="en-US" sz="720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>
                <a:latin typeface="Calibri" charset="0"/>
                <a:ea typeface="標楷體" charset="-120"/>
              </a:rPr>
              <a:t> is an </a:t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r>
              <a:rPr lang="en-US" altLang="en-US" sz="5400">
                <a:latin typeface="Calibri" charset="0"/>
                <a:ea typeface="標楷體" charset="-120"/>
              </a:rPr>
              <a:t/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r>
              <a:rPr lang="en-US" altLang="en-US" sz="5400">
                <a:latin typeface="Calibri" charset="0"/>
                <a:ea typeface="標楷體" charset="-120"/>
              </a:rPr>
              <a:t/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latin typeface="Calibri" charset="0"/>
                <a:ea typeface="標楷體" charset="-120"/>
              </a:rPr>
              <a:t>with </a:t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BF512A-4F9C-EC40-8BED-C15FCEE22F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6550025"/>
            <a:ext cx="3556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4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6F6C6-4D47-6941-9250-CF59E213EF3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46138"/>
            <a:ext cx="8748713" cy="56784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2838450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621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Download Anaconda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4E46604-8A70-884A-A72F-FA9E0974267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2627313" y="6488113"/>
            <a:ext cx="390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https://www.continuum.io/downloads</a:t>
            </a:r>
            <a:endParaRPr lang="en-US" altLang="en-US" sz="1800"/>
          </a:p>
        </p:txBody>
      </p:sp>
      <p:sp>
        <p:nvSpPr>
          <p:cNvPr id="7" name="Rounded Rectangle 6"/>
          <p:cNvSpPr/>
          <p:nvPr/>
        </p:nvSpPr>
        <p:spPr>
          <a:xfrm>
            <a:off x="1476375" y="2492375"/>
            <a:ext cx="358775" cy="288925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20712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Download Anaconda Python </a:t>
            </a:r>
            <a:r>
              <a:rPr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  <a:t>3.5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D6C8712-36D6-F242-A875-25A0EBCC4E0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8988"/>
            <a:ext cx="8315325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2627313" y="6488113"/>
            <a:ext cx="390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https://www.continuum.io/downloads</a:t>
            </a:r>
            <a:endParaRPr lang="en-US" altLang="en-US" sz="1800"/>
          </a:p>
        </p:txBody>
      </p:sp>
      <p:sp>
        <p:nvSpPr>
          <p:cNvPr id="7" name="Rounded Rectangle 6"/>
          <p:cNvSpPr/>
          <p:nvPr/>
        </p:nvSpPr>
        <p:spPr>
          <a:xfrm>
            <a:off x="5633245" y="1628800"/>
            <a:ext cx="2160587" cy="1512888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19113" y="0"/>
            <a:ext cx="8229600" cy="8953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OS X Anaconda Installation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8CB926B-C8BA-DF48-BF4E-356013D8493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65175"/>
            <a:ext cx="6742112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627313" y="6488113"/>
            <a:ext cx="390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https://www.continuum.io/downloads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700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8256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Anaconda-Navigator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66" y="1935727"/>
            <a:ext cx="5738268" cy="41044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47664" y="1556792"/>
            <a:ext cx="6120679" cy="4824535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04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90872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Jupyter</a:t>
            </a:r>
            <a:r>
              <a:rPr lang="en-US" dirty="0" smtClean="0">
                <a:solidFill>
                  <a:schemeClr val="accent1"/>
                </a:solidFill>
              </a:rPr>
              <a:t> notebook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11981"/>
            <a:ext cx="6202082" cy="57193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75855" y="2348880"/>
            <a:ext cx="2160241" cy="2232248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17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 versions (py2 and py3)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Python 0.9.0 released in 1991 (first release)</a:t>
            </a:r>
          </a:p>
          <a:p>
            <a:pPr>
              <a:defRPr/>
            </a:pPr>
            <a:r>
              <a:rPr lang="en-US" sz="2800" dirty="0"/>
              <a:t>Python 1.0 released in 1994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Python 2.0 released in 2000</a:t>
            </a:r>
          </a:p>
          <a:p>
            <a:pPr>
              <a:defRPr/>
            </a:pPr>
            <a:r>
              <a:rPr lang="en-US" sz="2800" dirty="0"/>
              <a:t>Python 2.6 released in 2008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Python 2.7 released in 2010</a:t>
            </a:r>
          </a:p>
          <a:p>
            <a:pPr>
              <a:defRPr/>
            </a:pPr>
            <a:r>
              <a:rPr lang="en-US" sz="2800" dirty="0">
                <a:solidFill>
                  <a:srgbClr val="984807"/>
                </a:solidFill>
              </a:rPr>
              <a:t>Python 3.0 released in 2008</a:t>
            </a:r>
          </a:p>
          <a:p>
            <a:pPr>
              <a:defRPr/>
            </a:pPr>
            <a:r>
              <a:rPr lang="en-US" sz="2800" dirty="0"/>
              <a:t>Python 3.3 released in 2010</a:t>
            </a:r>
          </a:p>
          <a:p>
            <a:pPr>
              <a:defRPr/>
            </a:pPr>
            <a:r>
              <a:rPr lang="en-US" sz="2800" dirty="0"/>
              <a:t>Python 3.4 released in 2014</a:t>
            </a:r>
          </a:p>
          <a:p>
            <a:pPr>
              <a:defRPr/>
            </a:pPr>
            <a:r>
              <a:rPr lang="en-US" sz="2800" dirty="0">
                <a:solidFill>
                  <a:srgbClr val="984807"/>
                </a:solidFill>
              </a:rPr>
              <a:t>Python 3.5 released in 2015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30B6CE-87B3-1446-AAC1-55C865970C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3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9698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 (Python 2.7 &amp; Python 3.5)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 Standard Syntax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49DB92-E065-594E-818F-FE88A3A9AEE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2339975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2"/>
              </a:rPr>
              <a:t>https://www.youtube.com/watch?v=KOqk8j11aAI</a:t>
            </a:r>
            <a:endParaRPr lang="en-US" altLang="en-US" sz="1200"/>
          </a:p>
        </p:txBody>
      </p:sp>
      <p:sp>
        <p:nvSpPr>
          <p:cNvPr id="7" name="Rectangle 6"/>
          <p:cNvSpPr/>
          <p:nvPr/>
        </p:nvSpPr>
        <p:spPr>
          <a:xfrm>
            <a:off x="1116013" y="6381750"/>
            <a:ext cx="705643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PyCon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Australia (2014),  Writing Python 2/3 compatible code by Edward Schofield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403350" y="1773238"/>
            <a:ext cx="4319588" cy="4319587"/>
          </a:xfrm>
          <a:prstGeom prst="ellipse">
            <a:avLst/>
          </a:prstGeom>
          <a:solidFill>
            <a:srgbClr val="BFBFBF">
              <a:alpha val="39999"/>
            </a:srgbClr>
          </a:solidFill>
          <a:ln w="38100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43213" y="1773238"/>
            <a:ext cx="4321175" cy="4319587"/>
          </a:xfrm>
          <a:prstGeom prst="ellipse">
            <a:avLst/>
          </a:prstGeom>
          <a:solidFill>
            <a:srgbClr val="FFCC66">
              <a:alpha val="39999"/>
            </a:srgbClr>
          </a:solidFill>
          <a:ln w="38100">
            <a:solidFill>
              <a:srgbClr val="E46C0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3429000"/>
            <a:ext cx="93747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Py3 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</a:b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only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4333" y="3636312"/>
            <a:ext cx="1393731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Py2&amp;3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514" y="3503910"/>
            <a:ext cx="89179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Old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</a:b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Py2</a:t>
            </a:r>
          </a:p>
        </p:txBody>
      </p:sp>
      <p:pic>
        <p:nvPicPr>
          <p:cNvPr id="327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75463" y="1628775"/>
            <a:ext cx="20812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charset="0"/>
                <a:cs typeface="Calibri"/>
              </a:rPr>
              <a:t>Python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" y="1628775"/>
            <a:ext cx="20812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新細明體" charset="0"/>
                <a:cs typeface="Calibri"/>
              </a:rPr>
              <a:t>Python 2</a:t>
            </a:r>
          </a:p>
        </p:txBody>
      </p:sp>
    </p:spTree>
    <p:extLst>
      <p:ext uri="{BB962C8B-B14F-4D97-AF65-F5344CB8AC3E}">
        <p14:creationId xmlns:p14="http://schemas.microsoft.com/office/powerpoint/2010/main" val="21256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15900" y="115888"/>
            <a:ext cx="8712200" cy="865187"/>
          </a:xfrm>
          <a:solidFill>
            <a:srgbClr val="FFCC66"/>
          </a:solidFill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from __future__ import </a:t>
            </a:r>
            <a:r>
              <a:rPr lang="is-I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...</a:t>
            </a:r>
            <a:endParaRPr lang="en-US" altLang="en-US" sz="3600">
              <a:solidFill>
                <a:srgbClr val="4F81BD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EC16697-065A-7C4C-A1F4-9A80CEB5386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339975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2"/>
              </a:rPr>
              <a:t>https://www.youtube.com/watch?v=KOqk8j11aAI</a:t>
            </a:r>
            <a:endParaRPr lang="en-US" altLang="en-US" sz="1200"/>
          </a:p>
        </p:txBody>
      </p:sp>
      <p:sp>
        <p:nvSpPr>
          <p:cNvPr id="7" name="Rectangle 6"/>
          <p:cNvSpPr/>
          <p:nvPr/>
        </p:nvSpPr>
        <p:spPr>
          <a:xfrm>
            <a:off x="1116013" y="6381750"/>
            <a:ext cx="705643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PyCon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Australia (2014),  Writing Python 2/3 compatible code by Edward Schofield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403350" y="1773238"/>
            <a:ext cx="4319588" cy="4319587"/>
          </a:xfrm>
          <a:prstGeom prst="ellipse">
            <a:avLst/>
          </a:prstGeom>
          <a:solidFill>
            <a:srgbClr val="BFBFBF">
              <a:alpha val="39999"/>
            </a:srgbClr>
          </a:solidFill>
          <a:ln w="38100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43213" y="1773238"/>
            <a:ext cx="4321175" cy="4319587"/>
          </a:xfrm>
          <a:prstGeom prst="ellipse">
            <a:avLst/>
          </a:prstGeom>
          <a:solidFill>
            <a:srgbClr val="FFCC66">
              <a:alpha val="39999"/>
            </a:srgbClr>
          </a:solidFill>
          <a:ln w="38100">
            <a:solidFill>
              <a:srgbClr val="E46C0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5014" y="3429000"/>
            <a:ext cx="7492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Py3 </a:t>
            </a: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</a:b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8676" y="3503910"/>
            <a:ext cx="12794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Old Py2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43213" y="1989138"/>
            <a:ext cx="3600450" cy="3960812"/>
          </a:xfrm>
          <a:prstGeom prst="ellipse">
            <a:avLst/>
          </a:prstGeom>
          <a:solidFill>
            <a:srgbClr val="77933C">
              <a:alpha val="39999"/>
            </a:srgbClr>
          </a:solidFill>
          <a:ln w="38100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6998" y="3429000"/>
            <a:ext cx="18471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Py2&amp;3 </a:t>
            </a:r>
          </a:p>
        </p:txBody>
      </p:sp>
      <p:pic>
        <p:nvPicPr>
          <p:cNvPr id="338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8446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75463" y="1628775"/>
            <a:ext cx="20812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charset="0"/>
                <a:cs typeface="Calibri"/>
              </a:rPr>
              <a:t>Python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5" y="1628775"/>
            <a:ext cx="20812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新細明體" charset="0"/>
                <a:cs typeface="Calibri"/>
              </a:rPr>
              <a:t>Python 2</a:t>
            </a:r>
          </a:p>
        </p:txBody>
      </p:sp>
    </p:spTree>
    <p:extLst>
      <p:ext uri="{BB962C8B-B14F-4D97-AF65-F5344CB8AC3E}">
        <p14:creationId xmlns:p14="http://schemas.microsoft.com/office/powerpoint/2010/main" val="6880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3238"/>
          </a:xfrm>
        </p:spPr>
        <p:txBody>
          <a:bodyPr/>
          <a:lstStyle/>
          <a:p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Christopher D. Manning and Hinrich Schütze (1999), </a:t>
            </a:r>
            <a:r>
              <a:rPr lang="en-US" altLang="en-US" sz="3200">
                <a:solidFill>
                  <a:srgbClr val="4F81BD"/>
                </a:solidFill>
                <a:latin typeface="Calibri" charset="0"/>
                <a:ea typeface="標楷體" charset="-120"/>
              </a:rPr>
              <a:t>Foundations of </a:t>
            </a:r>
            <a:br>
              <a:rPr lang="en-US" altLang="en-US" sz="3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200">
                <a:solidFill>
                  <a:srgbClr val="4F81BD"/>
                </a:solidFill>
                <a:latin typeface="Calibri" charset="0"/>
                <a:ea typeface="標楷體" charset="-120"/>
              </a:rPr>
              <a:t>Statistical Natural Language Processing</a:t>
            </a:r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The MIT Press</a:t>
            </a:r>
          </a:p>
        </p:txBody>
      </p:sp>
      <p:sp>
        <p:nvSpPr>
          <p:cNvPr id="149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6156F56-2FAF-924D-8775-F2081BB41D2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9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1844675"/>
            <a:ext cx="4113213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5"/>
          <p:cNvSpPr>
            <a:spLocks noChangeArrowheads="1"/>
          </p:cNvSpPr>
          <p:nvPr/>
        </p:nvSpPr>
        <p:spPr bwMode="auto">
          <a:xfrm>
            <a:off x="971550" y="6567488"/>
            <a:ext cx="71294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3"/>
              </a:rPr>
              <a:t>http://www.amazon.com/Foundations-Statistical-Natural-Language-Processing/dp/0262133601</a:t>
            </a:r>
            <a:endParaRPr lang="en-US" altLang="en-US" sz="120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215900" y="115888"/>
            <a:ext cx="8712200" cy="865187"/>
          </a:xfrm>
          <a:solidFill>
            <a:srgbClr val="FFCC66"/>
          </a:solidFill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from future.builtins import </a:t>
            </a:r>
            <a:r>
              <a:rPr lang="is-I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*</a:t>
            </a:r>
            <a:endParaRPr lang="en-US" altLang="en-US" sz="3600">
              <a:solidFill>
                <a:srgbClr val="4F81BD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8035D-82AC-7C4F-8B97-7E12C00ADD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339975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2"/>
              </a:rPr>
              <a:t>https://www.youtube.com/watch?v=KOqk8j11aAI</a:t>
            </a:r>
            <a:endParaRPr lang="en-US" altLang="en-US" sz="1200"/>
          </a:p>
        </p:txBody>
      </p:sp>
      <p:sp>
        <p:nvSpPr>
          <p:cNvPr id="7" name="Rectangle 6"/>
          <p:cNvSpPr/>
          <p:nvPr/>
        </p:nvSpPr>
        <p:spPr>
          <a:xfrm>
            <a:off x="1116013" y="6381750"/>
            <a:ext cx="705643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PyCon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Australia (2014),  Writing Python 2/3 compatible code by Edward Schofield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403350" y="1773238"/>
            <a:ext cx="4319588" cy="4319587"/>
          </a:xfrm>
          <a:prstGeom prst="ellipse">
            <a:avLst/>
          </a:prstGeom>
          <a:solidFill>
            <a:srgbClr val="BFBFBF">
              <a:alpha val="39999"/>
            </a:srgbClr>
          </a:solidFill>
          <a:ln w="38100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43213" y="1773238"/>
            <a:ext cx="4321175" cy="4319587"/>
          </a:xfrm>
          <a:prstGeom prst="ellipse">
            <a:avLst/>
          </a:prstGeom>
          <a:solidFill>
            <a:srgbClr val="FFCC66">
              <a:alpha val="39999"/>
            </a:srgbClr>
          </a:solidFill>
          <a:ln w="38100">
            <a:solidFill>
              <a:srgbClr val="E46C0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3573016"/>
            <a:ext cx="7492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Py3 </a:t>
            </a: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</a:b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3789040"/>
            <a:ext cx="12794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Old Py2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43213" y="1844675"/>
            <a:ext cx="3960812" cy="4176713"/>
          </a:xfrm>
          <a:prstGeom prst="ellipse">
            <a:avLst/>
          </a:prstGeom>
          <a:solidFill>
            <a:srgbClr val="008000">
              <a:alpha val="39999"/>
            </a:srgbClr>
          </a:solidFill>
          <a:ln w="38100">
            <a:solidFill>
              <a:srgbClr val="4F622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9146" y="3356992"/>
            <a:ext cx="290506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Py2&amp;3 </a:t>
            </a:r>
          </a:p>
        </p:txBody>
      </p:sp>
      <p:pic>
        <p:nvPicPr>
          <p:cNvPr id="348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8446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5463" y="1628775"/>
            <a:ext cx="20812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charset="0"/>
                <a:cs typeface="Calibri"/>
              </a:rPr>
              <a:t>Python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" y="1628775"/>
            <a:ext cx="20812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新細明體" charset="0"/>
                <a:cs typeface="Calibri"/>
              </a:rPr>
              <a:t>Python 2</a:t>
            </a:r>
          </a:p>
        </p:txBody>
      </p:sp>
    </p:spTree>
    <p:extLst>
      <p:ext uri="{BB962C8B-B14F-4D97-AF65-F5344CB8AC3E}">
        <p14:creationId xmlns:p14="http://schemas.microsoft.com/office/powerpoint/2010/main" val="5786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15900" y="115888"/>
            <a:ext cx="8712200" cy="865187"/>
          </a:xfrm>
          <a:solidFill>
            <a:srgbClr val="FFCC66"/>
          </a:solidFill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from past.builtins import </a:t>
            </a:r>
            <a:r>
              <a:rPr lang="is-IS" altLang="en-US" sz="3600">
                <a:solidFill>
                  <a:srgbClr val="4F81BD"/>
                </a:solidFill>
                <a:latin typeface="Courier" charset="0"/>
                <a:ea typeface="標楷體" charset="-120"/>
              </a:rPr>
              <a:t>*</a:t>
            </a:r>
            <a:endParaRPr lang="en-US" altLang="en-US" sz="3600">
              <a:solidFill>
                <a:srgbClr val="4F81BD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D355288-6ED4-AF49-9FC0-8D27CE24B70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339975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2"/>
              </a:rPr>
              <a:t>https://www.youtube.com/watch?v=KOqk8j11aAI</a:t>
            </a:r>
            <a:endParaRPr lang="en-US" altLang="en-US" sz="1200"/>
          </a:p>
        </p:txBody>
      </p:sp>
      <p:sp>
        <p:nvSpPr>
          <p:cNvPr id="7" name="Rectangle 6"/>
          <p:cNvSpPr/>
          <p:nvPr/>
        </p:nvSpPr>
        <p:spPr>
          <a:xfrm>
            <a:off x="1116013" y="6381750"/>
            <a:ext cx="705643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PyCon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Australia (2014),  Writing Python 2/3 compatible code by Edward Schofield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1403350" y="1773238"/>
            <a:ext cx="4319588" cy="4319587"/>
          </a:xfrm>
          <a:prstGeom prst="ellipse">
            <a:avLst/>
          </a:prstGeom>
          <a:solidFill>
            <a:srgbClr val="BFBFBF">
              <a:alpha val="39999"/>
            </a:srgbClr>
          </a:solidFill>
          <a:ln w="38100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43213" y="1773238"/>
            <a:ext cx="4321175" cy="4319587"/>
          </a:xfrm>
          <a:prstGeom prst="ellipse">
            <a:avLst/>
          </a:prstGeom>
          <a:solidFill>
            <a:srgbClr val="FFCC66">
              <a:alpha val="39999"/>
            </a:srgbClr>
          </a:solidFill>
          <a:ln w="38100">
            <a:solidFill>
              <a:srgbClr val="E46C0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3573016"/>
            <a:ext cx="7492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Py3 </a:t>
            </a: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</a:b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3789040"/>
            <a:ext cx="12794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Old Py2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763713" y="1844675"/>
            <a:ext cx="3960812" cy="4176713"/>
          </a:xfrm>
          <a:prstGeom prst="ellipse">
            <a:avLst/>
          </a:prstGeom>
          <a:solidFill>
            <a:srgbClr val="B3A2C7">
              <a:alpha val="39999"/>
            </a:srgbClr>
          </a:solidFill>
          <a:ln w="38100">
            <a:solidFill>
              <a:srgbClr val="604A7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9146" y="3356992"/>
            <a:ext cx="290506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新細明體" charset="0"/>
                <a:cs typeface="新細明體" charset="0"/>
              </a:rPr>
              <a:t>Py2&amp;3 </a:t>
            </a:r>
          </a:p>
        </p:txBody>
      </p:sp>
      <p:pic>
        <p:nvPicPr>
          <p:cNvPr id="358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8446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75463" y="1628775"/>
            <a:ext cx="20812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charset="0"/>
                <a:cs typeface="Calibri"/>
              </a:rPr>
              <a:t>Python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25" y="1628775"/>
            <a:ext cx="20812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新細明體" charset="0"/>
                <a:cs typeface="Calibri"/>
              </a:rPr>
              <a:t>Python 2</a:t>
            </a:r>
          </a:p>
        </p:txBody>
      </p:sp>
    </p:spTree>
    <p:extLst>
      <p:ext uri="{BB962C8B-B14F-4D97-AF65-F5344CB8AC3E}">
        <p14:creationId xmlns:p14="http://schemas.microsoft.com/office/powerpoint/2010/main" val="7828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72E313-11E9-BE47-8E91-BB3F7601A32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08275"/>
            <a:ext cx="8229600" cy="1296988"/>
          </a:xfrm>
          <a:solidFill>
            <a:srgbClr val="FFCC66"/>
          </a:solidFill>
        </p:spPr>
        <p:txBody>
          <a:bodyPr/>
          <a:lstStyle/>
          <a:p>
            <a:pPr algn="l"/>
            <a:r>
              <a:rPr lang="en-US" altLang="en-US" sz="6000">
                <a:solidFill>
                  <a:srgbClr val="FF0000"/>
                </a:solidFill>
                <a:latin typeface="Courier" charset="0"/>
                <a:ea typeface="標楷體" charset="-120"/>
              </a:rPr>
              <a:t>ipython notebook</a:t>
            </a:r>
          </a:p>
        </p:txBody>
      </p:sp>
    </p:spTree>
    <p:extLst>
      <p:ext uri="{BB962C8B-B14F-4D97-AF65-F5344CB8AC3E}">
        <p14:creationId xmlns:p14="http://schemas.microsoft.com/office/powerpoint/2010/main" val="527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C66"/>
          </a:solidFill>
        </p:spPr>
        <p:txBody>
          <a:bodyPr/>
          <a:lstStyle/>
          <a:p>
            <a:pPr algn="l"/>
            <a:r>
              <a:rPr lang="en-US" altLang="en-US">
                <a:latin typeface="Courier" charset="0"/>
                <a:ea typeface="標楷體" charset="-120"/>
              </a:rPr>
              <a:t>ipython notebook</a:t>
            </a:r>
          </a:p>
        </p:txBody>
      </p:sp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3E962E-A186-B944-8AEC-0F449B0FFE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3200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CD3FA7-39C3-FF40-8E50-8F57DBB8DF3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6300"/>
            <a:ext cx="9144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459788" y="3141663"/>
            <a:ext cx="433387" cy="287337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876" name="Title 1"/>
          <p:cNvSpPr txBox="1">
            <a:spLocks/>
          </p:cNvSpPr>
          <p:nvPr/>
        </p:nvSpPr>
        <p:spPr bwMode="auto">
          <a:xfrm>
            <a:off x="5397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Python 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67625" y="4292600"/>
            <a:ext cx="1225550" cy="288925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C44118-D557-ED42-B47C-0F69867F91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08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6300"/>
            <a:ext cx="91440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68313" y="3644900"/>
            <a:ext cx="8496300" cy="57626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24075" y="3213100"/>
            <a:ext cx="215900" cy="287338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901" name="Title 1"/>
          <p:cNvSpPr txBox="1">
            <a:spLocks/>
          </p:cNvSpPr>
          <p:nvPr/>
        </p:nvSpPr>
        <p:spPr bwMode="auto">
          <a:xfrm>
            <a:off x="5397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Python 3</a:t>
            </a:r>
          </a:p>
        </p:txBody>
      </p:sp>
    </p:spTree>
    <p:extLst>
      <p:ext uri="{BB962C8B-B14F-4D97-AF65-F5344CB8AC3E}">
        <p14:creationId xmlns:p14="http://schemas.microsoft.com/office/powerpoint/2010/main" val="5055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2DE8973-C4BA-4649-ACEF-D6B0483CFB5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19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91440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459788" y="3141663"/>
            <a:ext cx="433387" cy="287337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24" name="Title 1"/>
          <p:cNvSpPr txBox="1">
            <a:spLocks/>
          </p:cNvSpPr>
          <p:nvPr/>
        </p:nvSpPr>
        <p:spPr bwMode="auto">
          <a:xfrm>
            <a:off x="5397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Python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67625" y="4292600"/>
            <a:ext cx="1225550" cy="288925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05B3F56-F19E-754B-8787-1BB0C0DA6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29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68313" y="3644900"/>
            <a:ext cx="8496300" cy="57626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24075" y="3213100"/>
            <a:ext cx="215900" cy="287338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49" name="Title 1"/>
          <p:cNvSpPr txBox="1">
            <a:spLocks/>
          </p:cNvSpPr>
          <p:nvPr/>
        </p:nvSpPr>
        <p:spPr bwMode="auto">
          <a:xfrm>
            <a:off x="5397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Python 2</a:t>
            </a:r>
          </a:p>
        </p:txBody>
      </p:sp>
    </p:spTree>
    <p:extLst>
      <p:ext uri="{BB962C8B-B14F-4D97-AF65-F5344CB8AC3E}">
        <p14:creationId xmlns:p14="http://schemas.microsoft.com/office/powerpoint/2010/main" val="1158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4BF688-F19A-5144-A4E3-3F4DC23E2E1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39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052513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1"/>
          <p:cNvSpPr txBox="1">
            <a:spLocks/>
          </p:cNvSpPr>
          <p:nvPr/>
        </p:nvSpPr>
        <p:spPr bwMode="auto">
          <a:xfrm>
            <a:off x="539750" y="0"/>
            <a:ext cx="8229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1"/>
                </a:solidFill>
                <a:latin typeface="Calibri" charset="0"/>
                <a:ea typeface="標楷體" charset="-120"/>
              </a:rPr>
              <a:t>ipython notebook</a:t>
            </a:r>
          </a:p>
          <a:p>
            <a:pPr algn="ctr"/>
            <a:r>
              <a:rPr lang="en-US" altLang="en-US" sz="40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</p:txBody>
      </p:sp>
    </p:spTree>
    <p:extLst>
      <p:ext uri="{BB962C8B-B14F-4D97-AF65-F5344CB8AC3E}">
        <p14:creationId xmlns:p14="http://schemas.microsoft.com/office/powerpoint/2010/main" val="14074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C1CE7C3-19A8-4E40-A08E-7EEC905A29B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49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itle 1"/>
          <p:cNvSpPr txBox="1">
            <a:spLocks/>
          </p:cNvSpPr>
          <p:nvPr/>
        </p:nvSpPr>
        <p:spPr bwMode="auto">
          <a:xfrm>
            <a:off x="539750" y="-28575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</p:txBody>
      </p:sp>
    </p:spTree>
    <p:extLst>
      <p:ext uri="{BB962C8B-B14F-4D97-AF65-F5344CB8AC3E}">
        <p14:creationId xmlns:p14="http://schemas.microsoft.com/office/powerpoint/2010/main" val="21270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Steven Bird, Ewan Klein and Edward Loper (2009), </a:t>
            </a:r>
            <a:b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400">
                <a:solidFill>
                  <a:srgbClr val="4F81BD"/>
                </a:solidFill>
                <a:latin typeface="Calibri" charset="0"/>
                <a:ea typeface="標楷體" charset="-120"/>
              </a:rPr>
              <a:t>O'Reilly Media</a:t>
            </a:r>
          </a:p>
        </p:txBody>
      </p:sp>
      <p:sp>
        <p:nvSpPr>
          <p:cNvPr id="150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152C1D7-63C8-0346-8324-2ABB2D3156B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05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12888"/>
            <a:ext cx="3805237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6"/>
          <p:cNvSpPr>
            <a:spLocks noChangeArrowheads="1"/>
          </p:cNvSpPr>
          <p:nvPr/>
        </p:nvSpPr>
        <p:spPr bwMode="auto">
          <a:xfrm>
            <a:off x="1763713" y="6581775"/>
            <a:ext cx="6246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3"/>
              </a:rPr>
              <a:t>http://www.amazon.com/Natural-Language-Processing-Python-Steven/dp/0596516495</a:t>
            </a:r>
            <a:endParaRPr lang="en-US" altLang="en-US" sz="120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D59538B-2A64-C041-9C33-42711B74EF4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60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 txBox="1">
            <a:spLocks/>
          </p:cNvSpPr>
          <p:nvPr/>
        </p:nvSpPr>
        <p:spPr bwMode="auto">
          <a:xfrm>
            <a:off x="539750" y="-28575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chemeClr val="accent1"/>
                </a:solidFill>
                <a:latin typeface="Calibri" charset="0"/>
                <a:ea typeface="標楷體" charset="-120"/>
              </a:rPr>
              <a:t>jupyter notebook</a:t>
            </a:r>
          </a:p>
        </p:txBody>
      </p:sp>
    </p:spTree>
    <p:extLst>
      <p:ext uri="{BB962C8B-B14F-4D97-AF65-F5344CB8AC3E}">
        <p14:creationId xmlns:p14="http://schemas.microsoft.com/office/powerpoint/2010/main" val="15028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323850" y="585788"/>
            <a:ext cx="8424863" cy="646112"/>
          </a:xfrm>
          <a:solidFill>
            <a:srgbClr val="FFCC66"/>
          </a:solidFill>
        </p:spPr>
        <p:txBody>
          <a:bodyPr>
            <a:spAutoFit/>
          </a:bodyPr>
          <a:lstStyle/>
          <a:p>
            <a:pPr algn="l"/>
            <a:r>
              <a:rPr kumimoji="1" lang="en-US" altLang="en-US" sz="3600">
                <a:solidFill>
                  <a:srgbClr val="4F81BD"/>
                </a:solidFill>
                <a:latin typeface="Courier" charset="0"/>
                <a:ea typeface="新細明體" charset="-120"/>
              </a:rPr>
              <a:t>print(‘Hello World, Python’)</a:t>
            </a:r>
          </a:p>
        </p:txBody>
      </p:sp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E8F7308-9A26-DE46-BFE0-73BEE001ED3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70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91440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7F9D944-794A-2F45-84D5-7B2A39F5362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80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0"/>
            <a:ext cx="91440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323850" y="585788"/>
            <a:ext cx="8424863" cy="646112"/>
          </a:xfrm>
          <a:solidFill>
            <a:srgbClr val="FFCC66"/>
          </a:solidFill>
        </p:spPr>
        <p:txBody>
          <a:bodyPr>
            <a:spAutoFit/>
          </a:bodyPr>
          <a:lstStyle/>
          <a:p>
            <a:pPr algn="l"/>
            <a:r>
              <a:rPr kumimoji="1" lang="en-US" altLang="en-US" sz="3600">
                <a:solidFill>
                  <a:srgbClr val="4F81BD"/>
                </a:solidFill>
                <a:latin typeface="Courier" charset="0"/>
                <a:ea typeface="新細明體" charset="-120"/>
              </a:rPr>
              <a:t>print(‘Hello World, Python’)</a:t>
            </a:r>
          </a:p>
        </p:txBody>
      </p:sp>
    </p:spTree>
    <p:extLst>
      <p:ext uri="{BB962C8B-B14F-4D97-AF65-F5344CB8AC3E}">
        <p14:creationId xmlns:p14="http://schemas.microsoft.com/office/powerpoint/2010/main" val="9759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print</a:t>
            </a:r>
          </a:p>
        </p:txBody>
      </p:sp>
      <p:sp>
        <p:nvSpPr>
          <p:cNvPr id="95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27F7F8-51BC-0D43-906B-2CA34EF3C7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468313" y="1196975"/>
            <a:ext cx="8351837" cy="830263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# Python 2 only:</a:t>
            </a:r>
          </a:p>
          <a:p>
            <a:pPr eaLnBrk="1" hangingPunct="1"/>
            <a:r>
              <a:rPr lang="en-US" altLang="en-US">
                <a:solidFill>
                  <a:srgbClr val="008000"/>
                </a:solidFill>
                <a:latin typeface="Courier" charset="0"/>
              </a:rPr>
              <a:t>print</a:t>
            </a:r>
            <a:r>
              <a:rPr lang="en-US" altLang="en-US">
                <a:solidFill>
                  <a:schemeClr val="accent1"/>
                </a:solidFill>
                <a:latin typeface="Courier" charset="0"/>
              </a:rPr>
              <a:t> 'Hello’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468313" y="2276475"/>
            <a:ext cx="8351837" cy="8318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# Python 2 and 3:</a:t>
            </a:r>
          </a:p>
          <a:p>
            <a:pPr eaLnBrk="1" hangingPunct="1"/>
            <a:r>
              <a:rPr lang="en-US" altLang="en-US">
                <a:solidFill>
                  <a:srgbClr val="008000"/>
                </a:solidFill>
                <a:latin typeface="Courier" charset="0"/>
              </a:rPr>
              <a:t>print</a:t>
            </a:r>
            <a:r>
              <a:rPr lang="en-US" altLang="en-US">
                <a:solidFill>
                  <a:schemeClr val="accent1"/>
                </a:solidFill>
                <a:latin typeface="Courier" charset="0"/>
              </a:rPr>
              <a:t>('Hello')</a:t>
            </a:r>
          </a:p>
        </p:txBody>
      </p:sp>
      <p:sp>
        <p:nvSpPr>
          <p:cNvPr id="95237" name="Rectangle 6"/>
          <p:cNvSpPr>
            <a:spLocks noChangeArrowheads="1"/>
          </p:cNvSpPr>
          <p:nvPr/>
        </p:nvSpPr>
        <p:spPr bwMode="auto">
          <a:xfrm>
            <a:off x="468313" y="3644900"/>
            <a:ext cx="8351837" cy="83185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# Python 2 only: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 'Hello', 'Guido’</a:t>
            </a:r>
          </a:p>
        </p:txBody>
      </p:sp>
      <p:sp>
        <p:nvSpPr>
          <p:cNvPr id="95238" name="Rectangle 7"/>
          <p:cNvSpPr>
            <a:spLocks noChangeArrowheads="1"/>
          </p:cNvSpPr>
          <p:nvPr/>
        </p:nvSpPr>
        <p:spPr bwMode="auto">
          <a:xfrm>
            <a:off x="468313" y="4797425"/>
            <a:ext cx="8424862" cy="144621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accent1"/>
                </a:solidFill>
                <a:latin typeface="Courier" charset="0"/>
              </a:rPr>
              <a:t># Python 2 and 3: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from __future__ import print_function</a:t>
            </a:r>
            <a:r>
              <a:rPr lang="en-US" altLang="en-US">
                <a:solidFill>
                  <a:schemeClr val="accent1"/>
                </a:solidFill>
                <a:latin typeface="Courier" charset="0"/>
              </a:rPr>
              <a:t> </a:t>
            </a:r>
            <a:r>
              <a:rPr lang="en-US" altLang="en-US" sz="1200">
                <a:solidFill>
                  <a:schemeClr val="accent1"/>
                </a:solidFill>
                <a:latin typeface="Courier" charset="0"/>
              </a:rPr>
              <a:t>#(at top of module)</a:t>
            </a:r>
          </a:p>
          <a:p>
            <a:pPr eaLnBrk="1" hangingPunct="1"/>
            <a:endParaRPr lang="en-US" altLang="en-US" sz="200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rgbClr val="008000"/>
                </a:solidFill>
                <a:latin typeface="Courier" charset="0"/>
              </a:rPr>
              <a:t>print</a:t>
            </a:r>
            <a:r>
              <a:rPr lang="en-US" altLang="en-US">
                <a:solidFill>
                  <a:schemeClr val="accent1"/>
                </a:solidFill>
                <a:latin typeface="Courier" charset="0"/>
              </a:rPr>
              <a:t>('Hello', 'Guido')</a:t>
            </a:r>
          </a:p>
        </p:txBody>
      </p:sp>
      <p:sp>
        <p:nvSpPr>
          <p:cNvPr id="95239" name="Rectangle 8"/>
          <p:cNvSpPr>
            <a:spLocks noChangeArrowheads="1"/>
          </p:cNvSpPr>
          <p:nvPr/>
        </p:nvSpPr>
        <p:spPr bwMode="auto">
          <a:xfrm>
            <a:off x="1403350" y="6503988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http://python-future.org/compatible_idioms.html</a:t>
            </a:r>
            <a:endParaRPr lang="en-US" altLang="en-US" sz="1800"/>
          </a:p>
        </p:txBody>
      </p:sp>
      <p:pic>
        <p:nvPicPr>
          <p:cNvPr id="952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Writing Python 2-3 compatible code</a:t>
            </a:r>
            <a:b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Essential syntax differences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2CAB6A4-4494-764C-BEE9-CD34C47551E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62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7"/>
          <p:cNvSpPr>
            <a:spLocks noChangeArrowheads="1"/>
          </p:cNvSpPr>
          <p:nvPr/>
        </p:nvSpPr>
        <p:spPr bwMode="auto">
          <a:xfrm>
            <a:off x="1403350" y="6503988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http://python-future.org/compatible_idioms.html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421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CDFFA7F-91C6-0D4F-9589-77C5166C751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250825" y="1916113"/>
            <a:ext cx="8713788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# Python 2 only</a:t>
            </a:r>
          </a:p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s1 = 'The Zen of Python'</a:t>
            </a:r>
          </a:p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s2 = u'きたないのよりきれいな方がいい</a:t>
            </a:r>
            <a:r>
              <a:rPr lang="en-US" altLang="ja-JP" sz="2800">
                <a:solidFill>
                  <a:schemeClr val="accent1"/>
                </a:solidFill>
                <a:latin typeface="Courier" charset="0"/>
              </a:rPr>
              <a:t>\n'</a:t>
            </a:r>
          </a:p>
          <a:p>
            <a:pPr eaLnBrk="1" hangingPunct="1"/>
            <a:endParaRPr lang="en-US" altLang="en-US" sz="280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# Python 2 and 3</a:t>
            </a:r>
          </a:p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s1 = u'The Zen of Python'</a:t>
            </a:r>
          </a:p>
          <a:p>
            <a:pPr eaLnBrk="1" hangingPunct="1"/>
            <a:r>
              <a:rPr lang="en-US" altLang="en-US" sz="2800">
                <a:solidFill>
                  <a:schemeClr val="accent1"/>
                </a:solidFill>
                <a:latin typeface="Courier" charset="0"/>
              </a:rPr>
              <a:t>s2 = u'きたないのよりきれいな方がいい</a:t>
            </a:r>
            <a:r>
              <a:rPr lang="en-US" altLang="ja-JP" sz="2800">
                <a:solidFill>
                  <a:schemeClr val="accent1"/>
                </a:solidFill>
                <a:latin typeface="Courier" charset="0"/>
              </a:rPr>
              <a:t>\n'</a:t>
            </a:r>
            <a:endParaRPr lang="en-US" altLang="en-US" sz="2800">
              <a:solidFill>
                <a:schemeClr val="accent1"/>
              </a:solidFill>
              <a:latin typeface="Courier" charset="0"/>
            </a:endParaRPr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1403350" y="6503988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http://python-future.org/compatible_idioms.html</a:t>
            </a:r>
            <a:endParaRPr lang="en-US" altLang="en-US" sz="1800"/>
          </a:p>
        </p:txBody>
      </p:sp>
      <p:sp>
        <p:nvSpPr>
          <p:cNvPr id="972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Unicode (text) string literals</a:t>
            </a:r>
          </a:p>
        </p:txBody>
      </p:sp>
    </p:spTree>
    <p:extLst>
      <p:ext uri="{BB962C8B-B14F-4D97-AF65-F5344CB8AC3E}">
        <p14:creationId xmlns:p14="http://schemas.microsoft.com/office/powerpoint/2010/main" val="15082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45E9B2C-CDF0-0F4E-B8FF-45D0C49CA2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250825" y="2551113"/>
            <a:ext cx="87137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# Python 2 and 3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from __future__ import unicode_literals </a:t>
            </a:r>
            <a:r>
              <a:rPr lang="en-US" altLang="en-US" sz="1200">
                <a:solidFill>
                  <a:schemeClr val="accent1"/>
                </a:solidFill>
                <a:latin typeface="Courier" charset="0"/>
              </a:rPr>
              <a:t># at top of module</a:t>
            </a:r>
          </a:p>
          <a:p>
            <a:pPr eaLnBrk="1" hangingPunct="1"/>
            <a:endParaRPr lang="en-US" altLang="en-US" sz="220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s1 = 'The Zen of Python'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s2 = 'きたないのよりきれいな方がいい\n'</a:t>
            </a:r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1403350" y="6503988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http://python-future.org/compatible_idioms.html</a:t>
            </a:r>
            <a:endParaRPr lang="en-US" altLang="en-US" sz="1800"/>
          </a:p>
        </p:txBody>
      </p:sp>
      <p:sp>
        <p:nvSpPr>
          <p:cNvPr id="983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Unicode (text) string literals</a:t>
            </a:r>
          </a:p>
        </p:txBody>
      </p:sp>
    </p:spTree>
    <p:extLst>
      <p:ext uri="{BB962C8B-B14F-4D97-AF65-F5344CB8AC3E}">
        <p14:creationId xmlns:p14="http://schemas.microsoft.com/office/powerpoint/2010/main" val="19821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F96D617-EFE3-DD49-B0BE-BCADD9C92E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20569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9B43FA-F35E-FB44-AA4C-03F7027B5C1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http://pythonprogramminglanguage.com/text-input-and-output/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755650" y="4652963"/>
            <a:ext cx="770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755650" y="5373688"/>
            <a:ext cx="770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F81BD"/>
                </a:solidFill>
                <a:latin typeface="Courier" charset="0"/>
              </a:rPr>
              <a:t>x = int(input("What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755650" y="3213100"/>
            <a:ext cx="7704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755650" y="2133600"/>
            <a:ext cx="7704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>
                <a:solidFill>
                  <a:srgbClr val="4F81BD"/>
                </a:solidFill>
                <a:latin typeface="Courier" charset="0"/>
              </a:rPr>
              <a:t>print(x)</a:t>
            </a:r>
            <a:endParaRPr lang="en-US" altLang="en-US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755650" y="836613"/>
            <a:ext cx="770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755650" y="1484313"/>
            <a:ext cx="770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F81BD"/>
                </a:solidFill>
                <a:latin typeface="Courier" charset="0"/>
              </a:rPr>
              <a:t>print("Hello World\nThis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755650" y="6021388"/>
            <a:ext cx="770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F81BD"/>
                </a:solidFill>
                <a:latin typeface="Courier" charset="0"/>
              </a:rPr>
              <a:t>x = float(input("Write a number"))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31AFEDA-4BB9-8442-846F-9F0D22352F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27088" y="1268413"/>
            <a:ext cx="7489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>
                <a:solidFill>
                  <a:srgbClr val="4F81BD"/>
                </a:solidFill>
                <a:latin typeface="Courier" charset="0"/>
              </a:rPr>
              <a:t>price = 2.5</a:t>
            </a:r>
          </a:p>
          <a:p>
            <a:pPr eaLnBrk="1" hangingPunct="1"/>
            <a:r>
              <a:rPr lang="nl-NL" altLang="en-US" sz="3200">
                <a:solidFill>
                  <a:srgbClr val="4F81BD"/>
                </a:solidFill>
                <a:latin typeface="Courier" charset="0"/>
              </a:rPr>
              <a:t>word = 'Hello'</a:t>
            </a:r>
            <a:endParaRPr lang="en-US" altLang="en-US" sz="320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827088" y="4811713"/>
            <a:ext cx="7489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827088" y="3011488"/>
            <a:ext cx="7489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1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3276600" y="6459538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http://www.nltk.org/book/</a:t>
            </a:r>
            <a:endParaRPr lang="en-US" altLang="en-US" sz="180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7D9FE78-09F6-A349-AD4B-2FD29532A14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1773238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9116F19-1100-1041-9FA9-7C864752AD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323850" y="2133600"/>
            <a:ext cx="85693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4F81BD"/>
                </a:solidFill>
                <a:latin typeface="Courier" charset="0"/>
              </a:rPr>
              <a:t>height_cm = float(input("Enter your height in cm: "))</a:t>
            </a:r>
          </a:p>
          <a:p>
            <a:pPr eaLnBrk="1" hangingPunct="1"/>
            <a:r>
              <a:rPr lang="en-US" altLang="en-US" sz="2000">
                <a:solidFill>
                  <a:srgbClr val="4F81BD"/>
                </a:solidFill>
                <a:latin typeface="Courier" charset="0"/>
              </a:rPr>
              <a:t>weight_kg = float(input("Enter your weight in kg: "))</a:t>
            </a:r>
          </a:p>
          <a:p>
            <a:pPr eaLnBrk="1" hangingPunct="1"/>
            <a:endParaRPr lang="en-US" altLang="en-US" sz="260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>
                <a:solidFill>
                  <a:srgbClr val="4F81BD"/>
                </a:solidFill>
                <a:latin typeface="Courier" charset="0"/>
              </a:rPr>
              <a:t>height_m = height_cm/100</a:t>
            </a:r>
          </a:p>
          <a:p>
            <a:pPr eaLnBrk="1" hangingPunct="1"/>
            <a:r>
              <a:rPr lang="en-US" altLang="en-US" sz="2600">
                <a:solidFill>
                  <a:srgbClr val="4F81BD"/>
                </a:solidFill>
                <a:latin typeface="Courier" charset="0"/>
              </a:rPr>
              <a:t>BMI = (weight_kg/(height_m**2))</a:t>
            </a:r>
          </a:p>
          <a:p>
            <a:pPr eaLnBrk="1" hangingPunct="1"/>
            <a:endParaRPr lang="en-US" altLang="en-US" sz="260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>
                <a:solidFill>
                  <a:srgbClr val="4F81BD"/>
                </a:solidFill>
                <a:latin typeface="Courier" charset="0"/>
              </a:rPr>
              <a:t>print("Your BMI is: " + str(round(BMI,1)))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http://code.activestate.com/recipes/580615-bmi-code/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7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If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9E1AD58-9CFA-414F-8BCD-2136623C233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539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39750" y="3213100"/>
            <a:ext cx="813593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if score &gt;=60 :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4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For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F35C683-F58E-B64A-9549-0EDA34E0A9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55650" y="1341438"/>
            <a:ext cx="79930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>
                <a:solidFill>
                  <a:srgbClr val="4F81BD"/>
                </a:solidFill>
                <a:latin typeface="Courier" charset="0"/>
              </a:rPr>
              <a:t>for i in range(1,11):</a:t>
            </a:r>
          </a:p>
          <a:p>
            <a:pPr eaLnBrk="1" hangingPunct="1"/>
            <a:r>
              <a:rPr lang="ro-RO" altLang="en-US" sz="400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755650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For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682137-B9AD-114E-A937-1F1C685E8E7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0" y="1196975"/>
            <a:ext cx="8569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>
                <a:solidFill>
                  <a:srgbClr val="4F81BD"/>
                </a:solidFill>
                <a:latin typeface="Courier" charset="0"/>
              </a:rPr>
              <a:t>for i in range(1,10):</a:t>
            </a:r>
          </a:p>
          <a:p>
            <a:pPr eaLnBrk="1" hangingPunct="1"/>
            <a:r>
              <a:rPr lang="ro-RO" altLang="en-US" sz="3200">
                <a:solidFill>
                  <a:srgbClr val="4F81BD"/>
                </a:solidFill>
                <a:latin typeface="Courier" charset="0"/>
              </a:rPr>
              <a:t>    for j in range(1,10):</a:t>
            </a:r>
          </a:p>
          <a:p>
            <a:pPr eaLnBrk="1" hangingPunct="1"/>
            <a:r>
              <a:rPr lang="ro-RO" altLang="en-US" sz="260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395288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FF8DEFD-A7DD-B64C-955F-18D36AAFED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250825" y="1052513"/>
            <a:ext cx="871378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def convertCMtoM(xcm):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    m = xcm/100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    return m</a:t>
            </a:r>
          </a:p>
          <a:p>
            <a:pPr eaLnBrk="1" hangingPunct="1"/>
            <a:endParaRPr lang="en-US" altLang="en-US" sz="400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m = convertCMtoM(cm)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print(str(m))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850" y="5732463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Lists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A1CD24-5D09-F343-A07F-F49DF8EF879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print(len(x))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468313" y="4868863"/>
            <a:ext cx="8424862" cy="13858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Tuples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38B30-5AC8-E94A-9F42-E458110B29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>
                <a:solidFill>
                  <a:srgbClr val="4F81BD"/>
                </a:solidFill>
                <a:latin typeface="Courier" charset="0"/>
              </a:rPr>
              <a:t>x = (10, 20, 30, 40, 50)</a:t>
            </a:r>
          </a:p>
          <a:p>
            <a:pPr eaLnBrk="1" hangingPunct="1"/>
            <a:r>
              <a:rPr lang="pt-BR" altLang="en-US" sz="400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pt-BR" altLang="en-US" sz="400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pt-BR" altLang="en-US" sz="4000">
                <a:solidFill>
                  <a:srgbClr val="4F81BD"/>
                </a:solidFill>
                <a:latin typeface="Courier" charset="0"/>
              </a:rPr>
              <a:t>print(x[2])</a:t>
            </a:r>
          </a:p>
          <a:p>
            <a:pPr eaLnBrk="1" hangingPunct="1"/>
            <a:r>
              <a:rPr lang="pt-BR" altLang="en-US" sz="4000">
                <a:solidFill>
                  <a:srgbClr val="4F81BD"/>
                </a:solidFill>
                <a:latin typeface="Courier" charset="0"/>
              </a:rPr>
              <a:t>print(x[-1])</a:t>
            </a:r>
            <a:endParaRPr lang="en-US" altLang="en-US" sz="400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5867400" y="3857625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125538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524625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6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5421A86-EF9E-2944-B304-D9093CEE26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Python Ecosystem</a:t>
            </a:r>
          </a:p>
        </p:txBody>
      </p:sp>
    </p:spTree>
    <p:extLst>
      <p:ext uri="{BB962C8B-B14F-4D97-AF65-F5344CB8AC3E}">
        <p14:creationId xmlns:p14="http://schemas.microsoft.com/office/powerpoint/2010/main" val="21015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468313" y="31750"/>
            <a:ext cx="8229600" cy="1309688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 Ecosystem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import math</a:t>
            </a:r>
          </a:p>
        </p:txBody>
      </p:sp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D322ED6-474D-BA4E-A363-610E3EB08CF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16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1981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242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5923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9"/>
          <p:cNvSpPr>
            <a:spLocks noChangeArrowheads="1"/>
          </p:cNvSpPr>
          <p:nvPr/>
        </p:nvSpPr>
        <p:spPr bwMode="auto">
          <a:xfrm>
            <a:off x="6156325" y="3068638"/>
            <a:ext cx="1536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/>
              <a:t>math.log?</a:t>
            </a:r>
          </a:p>
        </p:txBody>
      </p:sp>
      <p:pic>
        <p:nvPicPr>
          <p:cNvPr id="11162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084763"/>
            <a:ext cx="7683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Nitin Hardeniya (2015),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NLTK Essentials, Packt Publishing</a:t>
            </a: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20432A2-F185-9F47-8A37-E22496D36A0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2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465263"/>
            <a:ext cx="40433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5"/>
          <p:cNvSpPr>
            <a:spLocks noChangeArrowheads="1"/>
          </p:cNvSpPr>
          <p:nvPr/>
        </p:nvSpPr>
        <p:spPr bwMode="auto">
          <a:xfrm>
            <a:off x="1476375" y="6546850"/>
            <a:ext cx="597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3"/>
              </a:rPr>
              <a:t>http://www.amazon.com/NLTK-Essentials-Nitin-Hardeniya/dp/1784396907</a:t>
            </a:r>
            <a:endParaRPr lang="en-US" altLang="en-US" sz="120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>
                <a:latin typeface="Calibri" charset="0"/>
                <a:ea typeface="標楷體" charset="-120"/>
              </a:rPr>
              <a:t> provides a </a:t>
            </a:r>
            <a:br>
              <a:rPr lang="en-US" altLang="en-US"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>
                <a:latin typeface="Calibri" charset="0"/>
                <a:ea typeface="標楷體" charset="-120"/>
              </a:rPr>
              <a:t>object </a:t>
            </a:r>
            <a:br>
              <a:rPr lang="en-US" altLang="en-US">
                <a:latin typeface="Calibri" charset="0"/>
                <a:ea typeface="標楷體" charset="-120"/>
              </a:rPr>
            </a:br>
            <a:r>
              <a:rPr lang="en-US" altLang="en-US">
                <a:latin typeface="Calibri" charset="0"/>
                <a:ea typeface="標楷體" charset="-120"/>
              </a:rPr>
              <a:t>to store homogenous or heterogeneous data; it also provides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87A953-AC75-3144-A240-C9A0DC7BF0D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12661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/>
          <a:lstStyle/>
          <a:p>
            <a:pPr algn="l"/>
            <a:r>
              <a:rPr kumimoji="1" lang="en-US" altLang="en-US">
                <a:latin typeface="Courier" charset="0"/>
                <a:ea typeface="標楷體" charset="-120"/>
              </a:rPr>
              <a:t>v = range(1, 6)</a:t>
            </a:r>
            <a:br>
              <a:rPr kumimoji="1" lang="en-US" altLang="en-US">
                <a:latin typeface="Courier" charset="0"/>
                <a:ea typeface="標楷體" charset="-120"/>
              </a:rPr>
            </a:br>
            <a:r>
              <a:rPr kumimoji="1" lang="en-US" altLang="en-US">
                <a:latin typeface="Courier" charset="0"/>
                <a:ea typeface="標楷體" charset="-120"/>
              </a:rPr>
              <a:t>print(v)</a:t>
            </a:r>
            <a:br>
              <a:rPr kumimoji="1" lang="en-US" altLang="en-US">
                <a:latin typeface="Courier" charset="0"/>
                <a:ea typeface="標楷體" charset="-120"/>
              </a:rPr>
            </a:br>
            <a:r>
              <a:rPr kumimoji="1" lang="en-US" altLang="en-US">
                <a:latin typeface="Courier" charset="0"/>
                <a:ea typeface="標楷體" charset="-120"/>
              </a:rPr>
              <a:t>2 * v</a:t>
            </a:r>
            <a:br>
              <a:rPr kumimoji="1" lang="en-US" altLang="en-US">
                <a:latin typeface="Courier" charset="0"/>
                <a:ea typeface="標楷體" charset="-120"/>
              </a:rPr>
            </a:br>
            <a:r>
              <a:rPr kumimoji="1" lang="en-US" altLang="en-US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r>
              <a:rPr kumimoji="1" lang="en-US" altLang="en-US" dirty="0">
                <a:latin typeface="Courier" charset="0"/>
                <a:ea typeface="標楷體" charset="-120"/>
              </a:rPr>
              <a:t/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FC06AE7-3B07-B344-AD59-838A9FE8E27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12435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C608A5-2B4B-0E4E-B53C-CBF5DB1D45D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46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88913"/>
            <a:ext cx="6319837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4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Compatible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 2 and Python 3 Code</a:t>
            </a:r>
          </a:p>
        </p:txBody>
      </p:sp>
      <p:sp>
        <p:nvSpPr>
          <p:cNvPr id="1157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395DEE-BFF0-A640-89C6-4BE96FF13A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1619250" y="6535738"/>
            <a:ext cx="6030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https://www.youtube.com/watch?v=5Pwc-Rd4qJA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5513" y="6308725"/>
            <a:ext cx="4608512" cy="288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DrapsTV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(2016), Compatible Python 2 &amp; 3 Code</a:t>
            </a:r>
          </a:p>
        </p:txBody>
      </p:sp>
      <p:sp>
        <p:nvSpPr>
          <p:cNvPr id="115717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r>
              <a:rPr lang="en-US" altLang="en-US">
                <a:latin typeface="Calibri" charset="0"/>
                <a:ea typeface="標楷體" charset="-120"/>
              </a:rPr>
              <a:t>print()</a:t>
            </a:r>
          </a:p>
          <a:p>
            <a:r>
              <a:rPr lang="en-US" altLang="en-US">
                <a:latin typeface="Calibri" charset="0"/>
                <a:ea typeface="標楷體" charset="-120"/>
              </a:rPr>
              <a:t>Exceptions</a:t>
            </a:r>
          </a:p>
          <a:p>
            <a:r>
              <a:rPr lang="en-US" altLang="en-US">
                <a:latin typeface="Calibri" charset="0"/>
                <a:ea typeface="標楷體" charset="-120"/>
              </a:rPr>
              <a:t>Division</a:t>
            </a:r>
          </a:p>
          <a:p>
            <a:r>
              <a:rPr lang="en-US" altLang="en-US">
                <a:latin typeface="Calibri" charset="0"/>
                <a:ea typeface="標楷體" charset="-120"/>
              </a:rPr>
              <a:t>Unicode strings</a:t>
            </a:r>
          </a:p>
          <a:p>
            <a:r>
              <a:rPr lang="en-US" altLang="en-US">
                <a:latin typeface="Calibri" charset="0"/>
                <a:ea typeface="標楷體" charset="-120"/>
              </a:rPr>
              <a:t>Bad imports</a:t>
            </a:r>
          </a:p>
          <a:p>
            <a:endParaRPr lang="en-US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8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Compatible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Python 2 and Python 3 Code</a:t>
            </a:r>
          </a:p>
        </p:txBody>
      </p:sp>
      <p:sp>
        <p:nvSpPr>
          <p:cNvPr id="1167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D9644E2-BE61-8841-8FE9-CB4BA1317CF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6739" name="Rectangle 4"/>
          <p:cNvSpPr>
            <a:spLocks noChangeArrowheads="1"/>
          </p:cNvSpPr>
          <p:nvPr/>
        </p:nvSpPr>
        <p:spPr bwMode="auto">
          <a:xfrm>
            <a:off x="1619250" y="6535738"/>
            <a:ext cx="6030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https://www.youtube.com/watch?v=5Pwc-Rd4qJA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5513" y="6308725"/>
            <a:ext cx="4608512" cy="288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DrapsTV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(2016), Compatible Python 2 &amp; 3 Code</a:t>
            </a:r>
          </a:p>
        </p:txBody>
      </p:sp>
      <p:sp>
        <p:nvSpPr>
          <p:cNvPr id="116741" name="Content Placeholder 2"/>
          <p:cNvSpPr>
            <a:spLocks noGrp="1"/>
          </p:cNvSpPr>
          <p:nvPr>
            <p:ph idx="1"/>
          </p:nvPr>
        </p:nvSpPr>
        <p:spPr>
          <a:xfrm>
            <a:off x="323850" y="2276475"/>
            <a:ext cx="8507413" cy="2247900"/>
          </a:xfrm>
          <a:solidFill>
            <a:srgbClr val="FFCC66"/>
          </a:solidFill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kumimoji="1" lang="en-US" altLang="en-US" sz="2800">
                <a:solidFill>
                  <a:srgbClr val="4F81BD"/>
                </a:solidFill>
                <a:latin typeface="Courier" charset="0"/>
                <a:ea typeface="新細明體" charset="-120"/>
              </a:rPr>
              <a:t>print()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kumimoji="1" lang="en-US" altLang="en-US" sz="2800">
                <a:solidFill>
                  <a:srgbClr val="4F81BD"/>
                </a:solidFill>
                <a:latin typeface="Courier" charset="0"/>
                <a:ea typeface="新細明體" charset="-120"/>
              </a:rPr>
              <a:t>print(“This works in py2 and py3”)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kumimoji="1" lang="en-US" altLang="en-US" sz="280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kumimoji="1" lang="en-US" altLang="en-US" sz="2800">
                <a:solidFill>
                  <a:srgbClr val="4F81BD"/>
                </a:solidFill>
                <a:latin typeface="Courier" charset="0"/>
                <a:ea typeface="新細明體" charset="-120"/>
              </a:rPr>
              <a:t>from __future__ import print_function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kumimoji="1" lang="en-US" altLang="en-US" sz="2800">
                <a:solidFill>
                  <a:srgbClr val="4F81BD"/>
                </a:solidFill>
                <a:latin typeface="Courier" charset="0"/>
                <a:ea typeface="新細明體" charset="-120"/>
              </a:rPr>
              <a:t>print(“Hello”, “World”</a:t>
            </a:r>
            <a:r>
              <a:rPr kumimoji="1" lang="en-US" altLang="ja-JP" sz="2800">
                <a:solidFill>
                  <a:srgbClr val="4F81BD"/>
                </a:solidFill>
                <a:latin typeface="Courier" charset="0"/>
                <a:ea typeface="新細明體" charset="-120"/>
              </a:rPr>
              <a:t>)</a:t>
            </a:r>
            <a:endParaRPr kumimoji="1" lang="en-US" altLang="en-US" sz="2800">
              <a:solidFill>
                <a:srgbClr val="4F81BD"/>
              </a:solidFill>
              <a:latin typeface="Courier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5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File IO with open()</a:t>
            </a:r>
          </a:p>
        </p:txBody>
      </p:sp>
      <p:sp>
        <p:nvSpPr>
          <p:cNvPr id="1198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425B95-E0BF-1D42-818B-D3F9CD6775E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9811" name="Rectangle 4"/>
          <p:cNvSpPr>
            <a:spLocks noChangeArrowheads="1"/>
          </p:cNvSpPr>
          <p:nvPr/>
        </p:nvSpPr>
        <p:spPr bwMode="auto">
          <a:xfrm>
            <a:off x="323850" y="6611938"/>
            <a:ext cx="8424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000">
                <a:hlinkClick r:id="rId2" invalidUrl="https://github.com/PythonCharmers/python-future/blob/master/docs/notebooks/Writing Python 2-3 compatible code.ipynb"/>
              </a:rPr>
              <a:t>https://github.com/PythonCharmers/python-future/blob/master/docs/notebooks/Writing%20Python%202-3%20compatible%20code.ipynb</a:t>
            </a:r>
            <a:endParaRPr lang="en-US" altLang="en-US" sz="1000"/>
          </a:p>
        </p:txBody>
      </p:sp>
      <p:sp>
        <p:nvSpPr>
          <p:cNvPr id="119812" name="Rectangle 5"/>
          <p:cNvSpPr>
            <a:spLocks noChangeArrowheads="1"/>
          </p:cNvSpPr>
          <p:nvPr/>
        </p:nvSpPr>
        <p:spPr bwMode="auto">
          <a:xfrm>
            <a:off x="250825" y="1354138"/>
            <a:ext cx="8748713" cy="51704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# Python 2 only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 = open('myfile.txt')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data = f.read()              # as a byte string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text = data.decode('utf-8')</a:t>
            </a:r>
          </a:p>
          <a:p>
            <a:pPr eaLnBrk="1" hangingPunct="1"/>
            <a:endParaRPr lang="en-US" altLang="en-US" sz="220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# Python 2 and 3: alternative 1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from io import open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 = open('myfile.txt', 'rb')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data = f.read()              # as bytes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text = data.decode('utf-8')  # unicode, not bytes</a:t>
            </a:r>
          </a:p>
          <a:p>
            <a:pPr eaLnBrk="1" hangingPunct="1"/>
            <a:endParaRPr lang="en-US" altLang="en-US" sz="220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# Python 2 and 3: alternative 2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from io import open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f = open('myfile.txt', encoding='utf-8')</a:t>
            </a:r>
          </a:p>
          <a:p>
            <a:pPr eaLnBrk="1" hangingPunct="1"/>
            <a:r>
              <a:rPr lang="en-US" altLang="en-US" sz="2200">
                <a:solidFill>
                  <a:schemeClr val="accent1"/>
                </a:solidFill>
                <a:latin typeface="Courier" charset="0"/>
              </a:rPr>
              <a:t>text = f.read()    # unicode, not bytes</a:t>
            </a:r>
          </a:p>
        </p:txBody>
      </p:sp>
    </p:spTree>
    <p:extLst>
      <p:ext uri="{BB962C8B-B14F-4D97-AF65-F5344CB8AC3E}">
        <p14:creationId xmlns:p14="http://schemas.microsoft.com/office/powerpoint/2010/main" val="21096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>
          <a:xfrm>
            <a:off x="250825" y="31750"/>
            <a:ext cx="8713788" cy="1020763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Six: </a:t>
            </a:r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Python 2 and 3 Compatibility Library</a:t>
            </a:r>
          </a:p>
        </p:txBody>
      </p:sp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A8013E-178D-034F-A5C2-0125FDF8072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08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25538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6"/>
          <p:cNvSpPr>
            <a:spLocks noChangeArrowheads="1"/>
          </p:cNvSpPr>
          <p:nvPr/>
        </p:nvSpPr>
        <p:spPr bwMode="auto">
          <a:xfrm>
            <a:off x="3132138" y="6453188"/>
            <a:ext cx="308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https://pythonhosted.org/six/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495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Conda Test Drive</a:t>
            </a:r>
          </a:p>
        </p:txBody>
      </p:sp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1515948-DA66-204E-8785-03388413C4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18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5"/>
          <p:cNvSpPr>
            <a:spLocks noChangeArrowheads="1"/>
          </p:cNvSpPr>
          <p:nvPr/>
        </p:nvSpPr>
        <p:spPr bwMode="auto">
          <a:xfrm>
            <a:off x="2268538" y="6454775"/>
            <a:ext cx="461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http://conda.pydata.org/docs/test-drive.html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9034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Managing Conda and Anaconda</a:t>
            </a:r>
          </a:p>
        </p:txBody>
      </p:sp>
      <p:sp>
        <p:nvSpPr>
          <p:cNvPr id="1228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E8880B2-0584-C946-9BF2-F977D81FFD4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2883" name="Rectangle 4"/>
          <p:cNvSpPr>
            <a:spLocks noChangeArrowheads="1"/>
          </p:cNvSpPr>
          <p:nvPr/>
        </p:nvSpPr>
        <p:spPr bwMode="auto">
          <a:xfrm>
            <a:off x="611188" y="6472238"/>
            <a:ext cx="806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http://conda.pydata.org/docs/_downloads/conda-cheatsheet.pdf</a:t>
            </a:r>
            <a:endParaRPr lang="en-US" altLang="en-US" sz="1800"/>
          </a:p>
        </p:txBody>
      </p:sp>
      <p:pic>
        <p:nvPicPr>
          <p:cNvPr id="12288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96CF7A4-3D43-A545-82A2-CD891B7B4E0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611188" y="6472238"/>
            <a:ext cx="806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http://conda.pydata.org/docs/_downloads/conda-cheatsheet.pdf</a:t>
            </a:r>
            <a:endParaRPr lang="en-US" altLang="en-US" sz="1800"/>
          </a:p>
        </p:txBody>
      </p:sp>
      <p:pic>
        <p:nvPicPr>
          <p:cNvPr id="1239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9144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Managing environments</a:t>
            </a:r>
          </a:p>
        </p:txBody>
      </p:sp>
    </p:spTree>
    <p:extLst>
      <p:ext uri="{BB962C8B-B14F-4D97-AF65-F5344CB8AC3E}">
        <p14:creationId xmlns:p14="http://schemas.microsoft.com/office/powerpoint/2010/main" val="904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565150" y="115888"/>
            <a:ext cx="8229600" cy="2305050"/>
          </a:xfrm>
        </p:spPr>
        <p:txBody>
          <a:bodyPr/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395288" y="2997200"/>
            <a:ext cx="8229600" cy="3455988"/>
          </a:xfrm>
        </p:spPr>
        <p:txBody>
          <a:bodyPr/>
          <a:lstStyle/>
          <a:p>
            <a:pPr marL="457200" lvl="1" indent="0" algn="ctr">
              <a:buFont typeface="Arial" pitchFamily="34" charset="0"/>
              <a:buNone/>
              <a:defRPr/>
            </a:pPr>
            <a: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 smtClean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2987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5BB508-2C81-044D-8F35-1F9DAE10B6D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611188" y="6472238"/>
            <a:ext cx="806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http://conda.pydata.org/docs/_downloads/conda-cheatsheet.pdf</a:t>
            </a:r>
            <a:endParaRPr lang="en-US" altLang="en-US" sz="1800"/>
          </a:p>
        </p:txBody>
      </p:sp>
      <p:pic>
        <p:nvPicPr>
          <p:cNvPr id="1249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91440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Managing Python</a:t>
            </a:r>
          </a:p>
        </p:txBody>
      </p:sp>
    </p:spTree>
    <p:extLst>
      <p:ext uri="{BB962C8B-B14F-4D97-AF65-F5344CB8AC3E}">
        <p14:creationId xmlns:p14="http://schemas.microsoft.com/office/powerpoint/2010/main" val="17335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DB7A4A0-2497-D746-84BD-D00885227C6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5954" name="Rectangle 4"/>
          <p:cNvSpPr>
            <a:spLocks noChangeArrowheads="1"/>
          </p:cNvSpPr>
          <p:nvPr/>
        </p:nvSpPr>
        <p:spPr bwMode="auto">
          <a:xfrm>
            <a:off x="611188" y="6472238"/>
            <a:ext cx="806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http://conda.pydata.org/docs/_downloads/conda-cheatsheet.pdf</a:t>
            </a:r>
            <a:endParaRPr lang="en-US" altLang="en-US" sz="1800"/>
          </a:p>
        </p:txBody>
      </p:sp>
      <p:pic>
        <p:nvPicPr>
          <p:cNvPr id="1259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6269037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Managing Packages in Python</a:t>
            </a:r>
          </a:p>
        </p:txBody>
      </p:sp>
    </p:spTree>
    <p:extLst>
      <p:ext uri="{BB962C8B-B14F-4D97-AF65-F5344CB8AC3E}">
        <p14:creationId xmlns:p14="http://schemas.microsoft.com/office/powerpoint/2010/main" val="9145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PyCharm: Python IDE</a:t>
            </a:r>
          </a:p>
        </p:txBody>
      </p:sp>
      <p:sp>
        <p:nvSpPr>
          <p:cNvPr id="126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92F7040-C06C-D540-83D2-3FB5AEFD2C7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69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5"/>
          <p:cNvSpPr>
            <a:spLocks noChangeArrowheads="1"/>
          </p:cNvSpPr>
          <p:nvPr/>
        </p:nvSpPr>
        <p:spPr bwMode="auto">
          <a:xfrm>
            <a:off x="2843213" y="6488113"/>
            <a:ext cx="371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http://www.jetbrains.com/pycharm/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521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NLTK (Natural Language Toolkit)</a:t>
            </a:r>
          </a:p>
        </p:txBody>
      </p:sp>
      <p:sp>
        <p:nvSpPr>
          <p:cNvPr id="154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78D17E0-2A48-8B44-8FCA-410F8F8B971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5"/>
          <p:cNvSpPr>
            <a:spLocks noChangeArrowheads="1"/>
          </p:cNvSpPr>
          <p:nvPr/>
        </p:nvSpPr>
        <p:spPr bwMode="auto">
          <a:xfrm>
            <a:off x="3492500" y="65151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http://www.nltk.org/</a:t>
            </a:r>
            <a:endParaRPr lang="en-US" altLang="en-US" sz="180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4E385D-3622-A940-9DB8-7A5CBA9F683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41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84201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569325" cy="936625"/>
          </a:xfrm>
          <a:solidFill>
            <a:srgbClr val="FFCC66"/>
          </a:solidFill>
        </p:spPr>
        <p:txBody>
          <a:bodyPr/>
          <a:lstStyle/>
          <a:p>
            <a:pPr algn="l"/>
            <a:r>
              <a:rPr lang="en-US" altLang="en-US">
                <a:latin typeface="Courier" charset="0"/>
                <a:ea typeface="標楷體" charset="-120"/>
              </a:rPr>
              <a:t>jupyter notebook</a:t>
            </a:r>
          </a:p>
        </p:txBody>
      </p:sp>
      <p:pic>
        <p:nvPicPr>
          <p:cNvPr id="1341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41438"/>
            <a:ext cx="20161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1B0809-3343-BA44-86EC-C33A565E8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51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60575"/>
            <a:ext cx="9144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itle 1"/>
          <p:cNvSpPr txBox="1">
            <a:spLocks/>
          </p:cNvSpPr>
          <p:nvPr/>
        </p:nvSpPr>
        <p:spPr bwMode="auto">
          <a:xfrm>
            <a:off x="468313" y="333375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Jupyter New Terminal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164388" y="3933825"/>
            <a:ext cx="1439862" cy="287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172450" y="3213100"/>
            <a:ext cx="431800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240A985-65FF-A04E-AE04-EE47CF93C4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61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77963"/>
            <a:ext cx="910748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5"/>
          <p:cNvSpPr>
            <a:spLocks noChangeArrowheads="1"/>
          </p:cNvSpPr>
          <p:nvPr/>
        </p:nvSpPr>
        <p:spPr bwMode="auto">
          <a:xfrm>
            <a:off x="250825" y="333375"/>
            <a:ext cx="3889375" cy="7683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conda list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87653D-B968-344E-99C5-E103EE962AB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72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628775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5"/>
          <p:cNvSpPr>
            <a:spLocks noChangeArrowheads="1"/>
          </p:cNvSpPr>
          <p:nvPr/>
        </p:nvSpPr>
        <p:spPr bwMode="auto">
          <a:xfrm>
            <a:off x="250825" y="15875"/>
            <a:ext cx="3889375" cy="7683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conda list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0" y="2492375"/>
            <a:ext cx="5292725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858838"/>
            <a:ext cx="5472113" cy="7699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latin typeface="Courier" charset="0"/>
                <a:ea typeface="標楷體" charset="0"/>
                <a:cs typeface="標楷體" charset="0"/>
              </a:rPr>
              <a:t>nltk</a:t>
            </a:r>
            <a:r>
              <a:rPr lang="en-US" sz="4400" b="1" dirty="0">
                <a:latin typeface="Courier" charset="0"/>
                <a:ea typeface="標楷體" charset="0"/>
                <a:cs typeface="標楷體" charset="0"/>
              </a:rPr>
              <a:t> 3.1 py27_0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502365-8747-AD43-A2B7-CDBFDED6F2E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5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5"/>
          <p:cNvSpPr>
            <a:spLocks noChangeArrowheads="1"/>
          </p:cNvSpPr>
          <p:nvPr/>
        </p:nvSpPr>
        <p:spPr bwMode="auto">
          <a:xfrm>
            <a:off x="179388" y="908050"/>
            <a:ext cx="526415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help('modules')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B0FEE0-9E66-7C45-8D6F-9D7A53CA82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66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5"/>
          <p:cNvSpPr>
            <a:spLocks noChangeArrowheads="1"/>
          </p:cNvSpPr>
          <p:nvPr/>
        </p:nvSpPr>
        <p:spPr bwMode="auto">
          <a:xfrm>
            <a:off x="179388" y="260350"/>
            <a:ext cx="526415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import nltk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12000" dirty="0" smtClean="0">
                <a:solidFill>
                  <a:srgbClr val="FF0000"/>
                </a:solidFill>
              </a:rPr>
              <a:t>Big </a:t>
            </a:r>
            <a:r>
              <a:rPr lang="en-US" altLang="zh-TW" sz="12000" smtClean="0">
                <a:solidFill>
                  <a:srgbClr val="FF0000"/>
                </a:solidFill>
              </a:rPr>
              <a:t>Data Analytics</a:t>
            </a:r>
            <a:endParaRPr lang="zh-TW" altLang="en-US" sz="12000" dirty="0" smtClean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672BE33-FA98-8248-A400-374C80C960E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1576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8027987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Rectangle 6"/>
          <p:cNvSpPr>
            <a:spLocks noChangeArrowheads="1"/>
          </p:cNvSpPr>
          <p:nvPr/>
        </p:nvSpPr>
        <p:spPr bwMode="auto">
          <a:xfrm>
            <a:off x="198438" y="71438"/>
            <a:ext cx="6677025" cy="1341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import nltk</a:t>
            </a:r>
          </a:p>
          <a:p>
            <a:r>
              <a:rPr lang="en-US" altLang="en-US" sz="4400" b="1">
                <a:latin typeface="Courier" charset="0"/>
                <a:ea typeface="標楷體" charset="-120"/>
              </a:rPr>
              <a:t>nltk.download()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158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93CDBA2-48BF-BB46-93CE-B9953CE2BD3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87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5"/>
          <p:cNvSpPr>
            <a:spLocks noChangeArrowheads="1"/>
          </p:cNvSpPr>
          <p:nvPr/>
        </p:nvSpPr>
        <p:spPr bwMode="auto">
          <a:xfrm>
            <a:off x="198438" y="71438"/>
            <a:ext cx="6677025" cy="1341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import nltk</a:t>
            </a:r>
          </a:p>
          <a:p>
            <a:r>
              <a:rPr lang="en-US" altLang="en-US" sz="4400" b="1">
                <a:latin typeface="Courier" charset="0"/>
                <a:ea typeface="標楷體" charset="-120"/>
              </a:rPr>
              <a:t>nltk.download()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221BB52-7ED8-8C43-AB7E-179C4905E1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9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5"/>
          <p:cNvSpPr>
            <a:spLocks noChangeArrowheads="1"/>
          </p:cNvSpPr>
          <p:nvPr/>
        </p:nvSpPr>
        <p:spPr bwMode="auto">
          <a:xfrm>
            <a:off x="198438" y="71438"/>
            <a:ext cx="6677025" cy="1341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import nltk</a:t>
            </a:r>
          </a:p>
          <a:p>
            <a:r>
              <a:rPr lang="en-US" altLang="en-US" sz="4400" b="1">
                <a:latin typeface="Courier" charset="0"/>
                <a:ea typeface="標楷體" charset="-120"/>
              </a:rPr>
              <a:t>nltk.download()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nltk_data</a:t>
            </a:r>
          </a:p>
        </p:txBody>
      </p:sp>
      <p:sp>
        <p:nvSpPr>
          <p:cNvPr id="160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68100D-1070-AA4F-ABB5-EAC1375173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0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8074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55435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ourier" charset="0"/>
                <a:ea typeface="標楷體" charset="-120"/>
              </a:rPr>
              <a:t>At eight o'clock on Thursday morning Arthur didn't feel very good.</a:t>
            </a:r>
            <a:endParaRPr lang="en-US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61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32DBE3-9745-5649-8BC8-39B6A9ED70C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67475"/>
          </a:xfrm>
        </p:spPr>
        <p:txBody>
          <a:bodyPr/>
          <a:lstStyle/>
          <a:p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[('At', 'IN'),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('eight', 'CD'),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("o'clock", 'NN'),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('on', 'IN'),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('Thursday', 'NNP'),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('morning', 'NN'),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('Arthur', 'NNP'),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('did', 'VBD'),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("n't", 'RB'),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('feel', 'VB'),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('very', 'RB'),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('good', 'JJ'),</a:t>
            </a:r>
            <a:b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</a:br>
            <a:r>
              <a:rPr lang="nl-NL" altLang="en-US" sz="3200">
                <a:solidFill>
                  <a:srgbClr val="4F81BD"/>
                </a:solidFill>
                <a:latin typeface="Courier" charset="0"/>
                <a:ea typeface="標楷體" charset="-120"/>
              </a:rPr>
              <a:t> ('.', '.')]</a:t>
            </a:r>
            <a:endParaRPr lang="en-US" altLang="en-US" sz="3200">
              <a:solidFill>
                <a:srgbClr val="4F81BD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162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1C9856-97EE-0449-AC52-5FD19A869C8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404906F-86DC-5D47-9CAD-562DCCF63D3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3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5"/>
          <p:cNvSpPr>
            <a:spLocks noChangeArrowheads="1"/>
          </p:cNvSpPr>
          <p:nvPr/>
        </p:nvSpPr>
        <p:spPr bwMode="auto">
          <a:xfrm>
            <a:off x="395288" y="115888"/>
            <a:ext cx="8569325" cy="17287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nltk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sentence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"At eight o'clock on Thursday morning Arthur didn't feel very good."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tokens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nltk.word_tokenize</a:t>
            </a:r>
            <a:r>
              <a:rPr lang="en-US" altLang="en-US" b="1" dirty="0">
                <a:latin typeface="Courier" charset="0"/>
                <a:ea typeface="標楷體" charset="-120"/>
              </a:rPr>
              <a:t>(sentence)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tokens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395288" y="1989138"/>
            <a:ext cx="8569325" cy="46196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print(tokens)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AF383BA-4033-854F-B5FD-B0D91D596C0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48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916113"/>
            <a:ext cx="8183563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5"/>
          <p:cNvSpPr>
            <a:spLocks noChangeArrowheads="1"/>
          </p:cNvSpPr>
          <p:nvPr/>
        </p:nvSpPr>
        <p:spPr bwMode="auto">
          <a:xfrm>
            <a:off x="323850" y="260350"/>
            <a:ext cx="8351838" cy="1200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600" b="1" dirty="0">
                <a:latin typeface="Courier" charset="0"/>
                <a:ea typeface="標楷體" charset="-120"/>
              </a:rPr>
              <a:t>tagged = </a:t>
            </a:r>
            <a:r>
              <a:rPr lang="en-US" altLang="en-US" sz="3600" b="1" dirty="0" err="1">
                <a:latin typeface="Courier" charset="0"/>
                <a:ea typeface="標楷體" charset="-120"/>
              </a:rPr>
              <a:t>nltk.pos_tag</a:t>
            </a:r>
            <a:r>
              <a:rPr lang="en-US" altLang="en-US" sz="3600" b="1" dirty="0">
                <a:latin typeface="Courier" charset="0"/>
                <a:ea typeface="標楷體" charset="-120"/>
              </a:rPr>
              <a:t>(tokens)</a:t>
            </a:r>
          </a:p>
          <a:p>
            <a:r>
              <a:rPr lang="en-US" altLang="en-US" sz="3600" b="1" dirty="0">
                <a:latin typeface="Courier" charset="0"/>
                <a:ea typeface="標楷體" charset="-120"/>
              </a:rPr>
              <a:t>tagged[0:6]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51ED33-1090-4945-A4EB-ABCFA9DAA2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58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62071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6"/>
          <p:cNvSpPr>
            <a:spLocks noChangeArrowheads="1"/>
          </p:cNvSpPr>
          <p:nvPr/>
        </p:nvSpPr>
        <p:spPr bwMode="auto">
          <a:xfrm>
            <a:off x="468313" y="333375"/>
            <a:ext cx="8280400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tagged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6A11E8-8F57-A942-9519-79F9B57439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69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844675"/>
            <a:ext cx="9144001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5"/>
          <p:cNvSpPr>
            <a:spLocks noChangeArrowheads="1"/>
          </p:cNvSpPr>
          <p:nvPr/>
        </p:nvSpPr>
        <p:spPr bwMode="auto">
          <a:xfrm>
            <a:off x="395288" y="404813"/>
            <a:ext cx="5113337" cy="9366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print(tagged)</a:t>
            </a:r>
          </a:p>
        </p:txBody>
      </p:sp>
      <p:sp>
        <p:nvSpPr>
          <p:cNvPr id="166916" name="Rectangle 6"/>
          <p:cNvSpPr>
            <a:spLocks noChangeArrowheads="1"/>
          </p:cNvSpPr>
          <p:nvPr/>
        </p:nvSpPr>
        <p:spPr bwMode="auto">
          <a:xfrm>
            <a:off x="250825" y="3213100"/>
            <a:ext cx="8713788" cy="1223963"/>
          </a:xfrm>
          <a:prstGeom prst="rect">
            <a:avLst/>
          </a:prstGeom>
          <a:solidFill>
            <a:srgbClr val="C3D6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nl-NL" altLang="en-US" sz="1600" b="1">
                <a:latin typeface="Courier" charset="0"/>
                <a:ea typeface="標楷體" charset="-120"/>
              </a:rPr>
              <a:t>[('At', 'IN'), ('eight', 'CD'), ("o'clock", 'NN'), ('on', 'IN'), ('Thursday', 'NNP'), ('morning', 'NN'), ('Arthur', 'NNP'), ('did', 'VBD'), ("n't", 'RB'), ('feel', 'VB'), ('very', 'RB'), ('good', 'JJ'), ('.', '.')]</a:t>
            </a:r>
            <a:endParaRPr lang="en-US" altLang="en-US" sz="1600" b="1">
              <a:latin typeface="Courier" charset="0"/>
              <a:ea typeface="標楷體" charset="-120"/>
            </a:endParaRPr>
          </a:p>
        </p:txBody>
      </p:sp>
      <p:sp>
        <p:nvSpPr>
          <p:cNvPr id="166917" name="Title 1"/>
          <p:cNvSpPr>
            <a:spLocks noGrp="1"/>
          </p:cNvSpPr>
          <p:nvPr>
            <p:ph type="title"/>
          </p:nvPr>
        </p:nvSpPr>
        <p:spPr>
          <a:xfrm>
            <a:off x="250825" y="4941888"/>
            <a:ext cx="8642350" cy="1150937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rgbClr val="4F81BD"/>
                </a:solidFill>
                <a:latin typeface="Courier" charset="0"/>
                <a:ea typeface="標楷體" charset="-120"/>
              </a:rPr>
              <a:t>At eight o'clock on Thursday morning Arthur didn't feel very good.</a:t>
            </a:r>
            <a:endParaRPr lang="en-US" altLang="en-US" sz="28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357"/>
          </a:xfrm>
        </p:spPr>
        <p:txBody>
          <a:bodyPr/>
          <a:lstStyle/>
          <a:p>
            <a:r>
              <a:rPr lang="en-US" sz="5600" dirty="0" smtClean="0">
                <a:solidFill>
                  <a:schemeClr val="accent1"/>
                </a:solidFill>
              </a:rPr>
              <a:t>Big </a:t>
            </a:r>
            <a:r>
              <a:rPr lang="en-US" sz="5600" smtClean="0">
                <a:solidFill>
                  <a:schemeClr val="accent1"/>
                </a:solidFill>
              </a:rPr>
              <a:t>Data 4 V</a:t>
            </a:r>
            <a:endParaRPr lang="en-US" sz="560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475656" y="6611779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1A3769-FC10-4645-82AC-700110FB5A2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7938" name="Rectangle 4"/>
          <p:cNvSpPr>
            <a:spLocks noChangeArrowheads="1"/>
          </p:cNvSpPr>
          <p:nvPr/>
        </p:nvSpPr>
        <p:spPr bwMode="auto">
          <a:xfrm>
            <a:off x="395288" y="4724400"/>
            <a:ext cx="8280400" cy="1839913"/>
          </a:xfrm>
          <a:prstGeom prst="rect">
            <a:avLst/>
          </a:prstGeom>
          <a:solidFill>
            <a:srgbClr val="C3D6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600" b="1">
                <a:latin typeface="Courier" charset="0"/>
                <a:ea typeface="標楷體" charset="-120"/>
              </a:rPr>
              <a:t>Tree('S', [('At', 'IN'), ('eight', 'CD'), ("o'clock", 'JJ'),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       ('on', 'IN'), ('Thursday', 'NNP'), ('morning', 'NN'),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   Tree('PERSON', [('Arthur', 'NNP')]),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       ('did', 'VBD'), ("n't", 'RB'), ('feel', 'VB'),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       ('very', 'RB'), ('good', 'JJ'), ('.', '.')])</a:t>
            </a:r>
          </a:p>
        </p:txBody>
      </p:sp>
      <p:pic>
        <p:nvPicPr>
          <p:cNvPr id="1679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76342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Rectangle 6"/>
          <p:cNvSpPr>
            <a:spLocks noChangeArrowheads="1"/>
          </p:cNvSpPr>
          <p:nvPr/>
        </p:nvSpPr>
        <p:spPr bwMode="auto">
          <a:xfrm>
            <a:off x="395288" y="404813"/>
            <a:ext cx="8569325" cy="10795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entities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nltk.chunk.ne_chunk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(tagged)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entities</a:t>
            </a:r>
          </a:p>
        </p:txBody>
      </p:sp>
      <p:pic>
        <p:nvPicPr>
          <p:cNvPr id="16794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88566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4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9A8B255-C307-B74E-BEE9-E7C4BC11902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89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27425"/>
            <a:ext cx="83375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179388" y="404813"/>
            <a:ext cx="8785225" cy="165576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nltk.corpus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import treebank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t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treebank.parsed_sents</a:t>
            </a:r>
            <a:r>
              <a:rPr lang="en-US" altLang="en-US" b="1" dirty="0">
                <a:latin typeface="Courier" charset="0"/>
                <a:ea typeface="標楷體" charset="-120"/>
              </a:rPr>
              <a:t>('wsj_0001.mrg')[0]</a:t>
            </a:r>
          </a:p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t.draw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16896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8012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38440E5-0700-A840-9941-C5090B7B81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69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22400"/>
            <a:ext cx="8648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5"/>
          <p:cNvSpPr>
            <a:spLocks noChangeArrowheads="1"/>
          </p:cNvSpPr>
          <p:nvPr/>
        </p:nvSpPr>
        <p:spPr bwMode="auto">
          <a:xfrm>
            <a:off x="2700338" y="188913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4F81BD"/>
                </a:solidFill>
                <a:latin typeface="Courier" charset="0"/>
                <a:ea typeface="標楷體" charset="-120"/>
              </a:rPr>
              <a:t>wsj_0001.mrg</a:t>
            </a:r>
            <a:endParaRPr lang="en-US" altLang="en-US" sz="3200">
              <a:solidFill>
                <a:srgbClr val="4F81BD"/>
              </a:solidFill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FD9DD93-A4FE-644B-96DD-FC70A29C0B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710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32631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5"/>
          <p:cNvSpPr>
            <a:spLocks noChangeArrowheads="1"/>
          </p:cNvSpPr>
          <p:nvPr/>
        </p:nvSpPr>
        <p:spPr bwMode="auto">
          <a:xfrm>
            <a:off x="2700338" y="0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4F81BD"/>
                </a:solidFill>
                <a:latin typeface="Courier" charset="0"/>
                <a:ea typeface="標楷體" charset="-120"/>
              </a:rPr>
              <a:t>wsj_0001.mrg</a:t>
            </a:r>
            <a:endParaRPr lang="en-US" altLang="en-US" sz="320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938" y="6581775"/>
            <a:ext cx="20574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http://www.nltk.org/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zh-CN" alt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Python </a:t>
            </a:r>
            <a:r>
              <a:rPr lang="en-US" altLang="zh-CN" dirty="0" err="1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Jieba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结巴”中文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分词</a:t>
            </a:r>
            <a:endParaRPr lang="en-US" dirty="0">
              <a:solidFill>
                <a:schemeClr val="accent1"/>
              </a:solidFill>
              <a:latin typeface="Hei" charset="-122"/>
              <a:ea typeface="Hei" charset="-122"/>
              <a:cs typeface="Hei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8388424" cy="5744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552" y="6515656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github.com/fxsjy/jieba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824881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195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44016" y="1734253"/>
            <a:ext cx="8892480" cy="457506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import </a:t>
            </a:r>
            <a:r>
              <a:rPr lang="en-US" sz="2400" b="1" dirty="0" err="1">
                <a:latin typeface="Courier" charset="0"/>
                <a:ea typeface="標楷體" charset="-120"/>
              </a:rPr>
              <a:t>jieba</a:t>
            </a:r>
            <a:endParaRPr lang="en-US" sz="24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import </a:t>
            </a:r>
            <a:r>
              <a:rPr lang="en-US" sz="2400" b="1" dirty="0" err="1">
                <a:latin typeface="Courier" charset="0"/>
                <a:ea typeface="標楷體" charset="-120"/>
              </a:rPr>
              <a:t>jieba.posseg</a:t>
            </a:r>
            <a:r>
              <a:rPr lang="en-US" sz="2400" b="1" dirty="0">
                <a:latin typeface="Courier" charset="0"/>
                <a:ea typeface="標楷體" charset="-120"/>
              </a:rPr>
              <a:t> as </a:t>
            </a:r>
            <a:r>
              <a:rPr lang="en-US" sz="2400" b="1" dirty="0" err="1">
                <a:latin typeface="Courier" charset="0"/>
                <a:ea typeface="標楷體" charset="-120"/>
              </a:rPr>
              <a:t>pseg</a:t>
            </a:r>
            <a:endParaRPr lang="en-US" sz="24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sentence = </a:t>
            </a:r>
            <a:r>
              <a:rPr lang="en-US" b="1" dirty="0">
                <a:latin typeface="Courier" charset="0"/>
                <a:ea typeface="標楷體" charset="-120"/>
              </a:rPr>
              <a:t>"</a:t>
            </a:r>
            <a:r>
              <a:rPr lang="zh-TW" altLang="en-US" b="1" dirty="0">
                <a:latin typeface="Courier" charset="0"/>
                <a:ea typeface="標楷體" charset="-120"/>
              </a:rPr>
              <a:t>銀行產業正在改變，金融機構欲挖角科技人才</a:t>
            </a:r>
            <a:r>
              <a:rPr lang="en-US" b="1" dirty="0">
                <a:latin typeface="Courier" charset="0"/>
                <a:ea typeface="標楷體" charset="-120"/>
              </a:rPr>
              <a:t>"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words = </a:t>
            </a:r>
            <a:r>
              <a:rPr lang="en-US" sz="2400" b="1" dirty="0" err="1">
                <a:latin typeface="Courier" charset="0"/>
                <a:ea typeface="標楷體" charset="-120"/>
              </a:rPr>
              <a:t>jieba.cut</a:t>
            </a:r>
            <a:r>
              <a:rPr lang="en-US" sz="2400" b="1" dirty="0">
                <a:latin typeface="Courier" charset="0"/>
                <a:ea typeface="標楷體" charset="-120"/>
              </a:rPr>
              <a:t>(sentence)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print(sentence)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print(" ".join(words))  </a:t>
            </a:r>
          </a:p>
          <a:p>
            <a:pPr eaLnBrk="0" hangingPunct="0"/>
            <a:r>
              <a:rPr lang="en-US" sz="2400" b="1" dirty="0" err="1">
                <a:latin typeface="Courier" charset="0"/>
                <a:ea typeface="標楷體" charset="-120"/>
              </a:rPr>
              <a:t>wordspos</a:t>
            </a:r>
            <a:r>
              <a:rPr lang="en-US" sz="2400" b="1" dirty="0"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latin typeface="Courier" charset="0"/>
                <a:ea typeface="標楷體" charset="-120"/>
              </a:rPr>
              <a:t>pseg.cut</a:t>
            </a:r>
            <a:r>
              <a:rPr lang="en-US" sz="2400" b="1" dirty="0">
                <a:latin typeface="Courier" charset="0"/>
                <a:ea typeface="標楷體" charset="-120"/>
              </a:rPr>
              <a:t>(sentence)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result = '' 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for word, </a:t>
            </a:r>
            <a:r>
              <a:rPr lang="en-US" sz="2400" b="1" dirty="0" err="1">
                <a:latin typeface="Courier" charset="0"/>
                <a:ea typeface="標楷體" charset="-120"/>
              </a:rPr>
              <a:t>pos</a:t>
            </a:r>
            <a:r>
              <a:rPr lang="en-US" sz="2400" b="1" dirty="0">
                <a:latin typeface="Courier" charset="0"/>
                <a:ea typeface="標楷體" charset="-120"/>
              </a:rPr>
              <a:t> in </a:t>
            </a:r>
            <a:r>
              <a:rPr lang="en-US" sz="2400" b="1" dirty="0" err="1">
                <a:latin typeface="Courier" charset="0"/>
                <a:ea typeface="標楷體" charset="-120"/>
              </a:rPr>
              <a:t>wordspos</a:t>
            </a:r>
            <a:r>
              <a:rPr lang="en-US" sz="2400" b="1" dirty="0">
                <a:latin typeface="Courier" charset="0"/>
                <a:ea typeface="標楷體" charset="-120"/>
              </a:rPr>
              <a:t>: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    print(word + ' (' + </a:t>
            </a:r>
            <a:r>
              <a:rPr lang="en-US" sz="2400" b="1" dirty="0" err="1">
                <a:latin typeface="Courier" charset="0"/>
                <a:ea typeface="標楷體" charset="-120"/>
              </a:rPr>
              <a:t>pos</a:t>
            </a:r>
            <a:r>
              <a:rPr lang="en-US" sz="2400" b="1" dirty="0">
                <a:latin typeface="Courier" charset="0"/>
                <a:ea typeface="標楷體" charset="-120"/>
              </a:rPr>
              <a:t> + ')')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>
                <a:latin typeface="Courier" charset="0"/>
                <a:ea typeface="標楷體" charset="-120"/>
              </a:rPr>
              <a:t>result = result + ' ' + word + '(' + </a:t>
            </a:r>
            <a:r>
              <a:rPr lang="en-US" sz="2000" b="1" dirty="0" err="1">
                <a:latin typeface="Courier" charset="0"/>
                <a:ea typeface="標楷體" charset="-120"/>
              </a:rPr>
              <a:t>pos</a:t>
            </a:r>
            <a:r>
              <a:rPr lang="en-US" sz="2000" b="1" dirty="0">
                <a:latin typeface="Courier" charset="0"/>
                <a:ea typeface="標楷體" charset="-120"/>
              </a:rPr>
              <a:t> + ')'</a:t>
            </a:r>
          </a:p>
          <a:p>
            <a:pPr eaLnBrk="0" hangingPunct="0"/>
            <a:r>
              <a:rPr lang="en-US" sz="2400" b="1" dirty="0">
                <a:latin typeface="Courier" charset="0"/>
                <a:ea typeface="標楷體" charset="-120"/>
              </a:rPr>
              <a:t>print(</a:t>
            </a:r>
            <a:r>
              <a:rPr lang="en-US" sz="2400" b="1" dirty="0" err="1">
                <a:latin typeface="Courier" charset="0"/>
                <a:ea typeface="標楷體" charset="-120"/>
              </a:rPr>
              <a:t>result.strip</a:t>
            </a:r>
            <a:r>
              <a:rPr lang="en-US" sz="2400" b="1" dirty="0">
                <a:latin typeface="Courier" charset="0"/>
                <a:ea typeface="標楷體" charset="-120"/>
              </a:rPr>
              <a:t>())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764704"/>
          </a:xfrm>
        </p:spPr>
        <p:txBody>
          <a:bodyPr/>
          <a:lstStyle/>
          <a:p>
            <a:r>
              <a:rPr lang="zh-CN" alt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Python </a:t>
            </a:r>
            <a:r>
              <a:rPr lang="en-US" altLang="zh-CN" dirty="0" err="1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Jieba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结巴”中文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分词</a:t>
            </a:r>
            <a:endParaRPr lang="en-US" dirty="0">
              <a:solidFill>
                <a:schemeClr val="accent1"/>
              </a:solidFill>
              <a:latin typeface="Hei" charset="-122"/>
              <a:ea typeface="Hei" charset="-122"/>
              <a:cs typeface="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02352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75"/>
            <a:ext cx="8229600" cy="11232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dirty="0" smtClean="0">
                <a:solidFill>
                  <a:schemeClr val="accent1"/>
                </a:solidFill>
              </a:rPr>
              <a:t>mport </a:t>
            </a:r>
            <a:r>
              <a:rPr lang="en-US" dirty="0" err="1" smtClean="0">
                <a:solidFill>
                  <a:schemeClr val="accent1"/>
                </a:solidFill>
              </a:rPr>
              <a:t>jieba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words = </a:t>
            </a:r>
            <a:r>
              <a:rPr lang="en-US" dirty="0" err="1" smtClean="0">
                <a:solidFill>
                  <a:schemeClr val="accent1"/>
                </a:solidFill>
              </a:rPr>
              <a:t>jieba.cut</a:t>
            </a:r>
            <a:r>
              <a:rPr lang="en-US" dirty="0" smtClean="0">
                <a:solidFill>
                  <a:schemeClr val="accent1"/>
                </a:solidFill>
              </a:rPr>
              <a:t>(sentence)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40768"/>
            <a:ext cx="8686800" cy="230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838146"/>
            <a:ext cx="70612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543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07087"/>
          </a:xfrm>
        </p:spPr>
        <p:txBody>
          <a:bodyPr/>
          <a:lstStyle/>
          <a:p>
            <a:r>
              <a:rPr lang="en-US" smtClean="0"/>
              <a:t>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fxsjy</a:t>
            </a:r>
            <a:r>
              <a:rPr lang="en-US" dirty="0"/>
              <a:t>/</a:t>
            </a:r>
            <a:r>
              <a:rPr lang="en-US" dirty="0" err="1"/>
              <a:t>jieba</a:t>
            </a:r>
            <a:endParaRPr lang="en-US" dirty="0"/>
          </a:p>
          <a:p>
            <a:r>
              <a:rPr lang="en-US" dirty="0" err="1" smtClean="0"/>
              <a:t>jieba.set_dictionary</a:t>
            </a:r>
            <a:r>
              <a:rPr lang="en-US" dirty="0"/>
              <a:t>('data/</a:t>
            </a:r>
            <a:r>
              <a:rPr lang="en-US" dirty="0" err="1"/>
              <a:t>dict.txt.big</a:t>
            </a:r>
            <a:r>
              <a:rPr lang="en-US" dirty="0"/>
              <a:t>')</a:t>
            </a:r>
          </a:p>
          <a:p>
            <a:pPr lvl="1"/>
            <a:r>
              <a:rPr lang="en-US" dirty="0"/>
              <a:t>#/anaconda/lib/python3.5/site-packages/</a:t>
            </a:r>
            <a:r>
              <a:rPr lang="en-US" dirty="0" err="1"/>
              <a:t>jieba</a:t>
            </a:r>
            <a:endParaRPr lang="en-US" dirty="0"/>
          </a:p>
          <a:p>
            <a:pPr lvl="1"/>
            <a:r>
              <a:rPr lang="en-US" dirty="0" err="1" smtClean="0"/>
              <a:t>dict.txt</a:t>
            </a:r>
            <a:r>
              <a:rPr lang="en-US" dirty="0" smtClean="0"/>
              <a:t>  </a:t>
            </a:r>
            <a:r>
              <a:rPr lang="en-US" dirty="0"/>
              <a:t>(5.4MB)(349,046)</a:t>
            </a:r>
          </a:p>
          <a:p>
            <a:pPr lvl="1"/>
            <a:r>
              <a:rPr lang="en-US" dirty="0" err="1" smtClean="0"/>
              <a:t>dict.txt.big.txt</a:t>
            </a:r>
            <a:r>
              <a:rPr lang="en-US" dirty="0" smtClean="0"/>
              <a:t> </a:t>
            </a:r>
            <a:r>
              <a:rPr lang="en-US" dirty="0"/>
              <a:t>(8.6MB)(584,429)</a:t>
            </a:r>
          </a:p>
          <a:p>
            <a:pPr lvl="1"/>
            <a:r>
              <a:rPr lang="en-US" dirty="0" err="1" smtClean="0"/>
              <a:t>dict.txt.small.txt</a:t>
            </a:r>
            <a:r>
              <a:rPr lang="en-US" dirty="0" smtClean="0"/>
              <a:t> </a:t>
            </a:r>
            <a:r>
              <a:rPr lang="en-US" dirty="0"/>
              <a:t>(1.6MB)(109,750)</a:t>
            </a:r>
          </a:p>
          <a:p>
            <a:pPr lvl="1"/>
            <a:r>
              <a:rPr lang="en-US" dirty="0" err="1" smtClean="0"/>
              <a:t>dict.tw.txt</a:t>
            </a:r>
            <a:r>
              <a:rPr lang="en-US" dirty="0" smtClean="0"/>
              <a:t> </a:t>
            </a:r>
            <a:r>
              <a:rPr lang="en-US" dirty="0"/>
              <a:t>(4.2MB)(308,431)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ldkrsi</a:t>
            </a:r>
            <a:r>
              <a:rPr lang="en-US" dirty="0"/>
              <a:t>/</a:t>
            </a:r>
            <a:r>
              <a:rPr lang="en-US" dirty="0" err="1"/>
              <a:t>jieba-zh_TW</a:t>
            </a:r>
            <a:endParaRPr lang="en-US" dirty="0"/>
          </a:p>
          <a:p>
            <a:pPr lvl="1"/>
            <a:r>
              <a:rPr lang="zh-TW" altLang="en-US" dirty="0" smtClean="0"/>
              <a:t>結巴</a:t>
            </a:r>
            <a:r>
              <a:rPr lang="zh-TW" altLang="en-US" dirty="0"/>
              <a:t>中文斷詞台灣繁體版本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197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764704"/>
          </a:xfrm>
        </p:spPr>
        <p:txBody>
          <a:bodyPr/>
          <a:lstStyle/>
          <a:p>
            <a:r>
              <a:rPr lang="zh-CN" alt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Python </a:t>
            </a:r>
            <a:r>
              <a:rPr lang="en-US" altLang="zh-CN" dirty="0" err="1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Jieba</a:t>
            </a:r>
            <a:r>
              <a:rPr lang="en-US" altLang="zh-CN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结巴”中文</a:t>
            </a:r>
            <a:r>
              <a:rPr lang="zh-CN" altLang="en-US" dirty="0" smtClean="0">
                <a:solidFill>
                  <a:schemeClr val="accent1"/>
                </a:solidFill>
                <a:latin typeface="Hei" charset="-122"/>
                <a:ea typeface="Hei" charset="-122"/>
                <a:cs typeface="Hei" charset="-122"/>
              </a:rPr>
              <a:t>分词</a:t>
            </a:r>
            <a:endParaRPr lang="en-US" dirty="0">
              <a:solidFill>
                <a:schemeClr val="accent1"/>
              </a:solidFill>
              <a:latin typeface="Hei" charset="-122"/>
              <a:ea typeface="Hei" charset="-122"/>
              <a:cs typeface="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690890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7338"/>
          </a:xfrm>
        </p:spPr>
        <p:txBody>
          <a:bodyPr/>
          <a:lstStyle/>
          <a:p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Sebastian Raschka (2015)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Python Machine Learning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Packt Publishing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BB3883-BE12-AD4C-B2CF-684C76C6D3A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915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395922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913" y="6581775"/>
            <a:ext cx="66960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/Python-Machine-Learning-Sebastian-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Raschka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/1783555130</a:t>
            </a:r>
          </a:p>
        </p:txBody>
      </p:sp>
    </p:spTree>
    <p:extLst>
      <p:ext uri="{BB962C8B-B14F-4D97-AF65-F5344CB8AC3E}">
        <p14:creationId xmlns:p14="http://schemas.microsoft.com/office/powerpoint/2010/main" val="141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en-US" altLang="zh-TW" sz="2400">
                <a:solidFill>
                  <a:srgbClr val="4F81BD"/>
                </a:solidFill>
                <a:latin typeface="Calibri" charset="0"/>
                <a:ea typeface="標楷體" charset="-120"/>
              </a:rPr>
              <a:t>Sunila Gollapudi (2016), </a:t>
            </a:r>
            <a:br>
              <a:rPr lang="en-US" altLang="zh-TW" sz="24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Practical Machine Learning</a:t>
            </a:r>
            <a:r>
              <a:rPr lang="en-US" altLang="zh-TW" sz="2400">
                <a:solidFill>
                  <a:srgbClr val="4F81BD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4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rgbClr val="4F81BD"/>
                </a:solidFill>
                <a:latin typeface="Calibri" charset="0"/>
                <a:ea typeface="標楷體" charset="-120"/>
              </a:rPr>
              <a:t>Packt Publishing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8C9722-5EE4-B542-8E39-FE74059853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018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606550"/>
            <a:ext cx="3925887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2275" y="6611938"/>
            <a:ext cx="58134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/Practical-Machine-Learning-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Sunila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Gollapudi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/178439968X</a:t>
            </a:r>
          </a:p>
        </p:txBody>
      </p:sp>
    </p:spTree>
    <p:extLst>
      <p:ext uri="{BB962C8B-B14F-4D97-AF65-F5344CB8AC3E}">
        <p14:creationId xmlns:p14="http://schemas.microsoft.com/office/powerpoint/2010/main" val="3343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accent1"/>
                </a:solidFill>
              </a:rPr>
              <a:t>戴敏育 博士 </a:t>
            </a:r>
            <a:r>
              <a:rPr lang="en-US" altLang="zh-TW" smtClean="0">
                <a:solidFill>
                  <a:schemeClr val="accent1"/>
                </a:solidFill>
              </a:rPr>
              <a:t/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(Min-Yuh Day, Ph.D.)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淡江大學資管系專任助理教授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chemeClr val="tx2"/>
                </a:solidFill>
              </a:rPr>
              <a:t>中央研究院資訊科學研究所訪問學人</a:t>
            </a:r>
            <a:endParaRPr lang="en-US" altLang="zh-TW" sz="2800" dirty="0" smtClean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rgbClr val="984807"/>
                </a:solidFill>
              </a:rPr>
              <a:t>國立台灣大學資訊管理博士</a:t>
            </a:r>
            <a:endParaRPr lang="en-US" altLang="zh-TW" sz="2800" dirty="0" smtClean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 smtClean="0">
                <a:solidFill>
                  <a:srgbClr val="17375E"/>
                </a:solidFill>
              </a:rPr>
              <a:t>Publications </a:t>
            </a:r>
            <a:r>
              <a:rPr lang="en-US" altLang="zh-TW" sz="2000" dirty="0">
                <a:solidFill>
                  <a:srgbClr val="17375E"/>
                </a:solidFill>
              </a:rPr>
              <a:t>Co-Chairs,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IEEE/ACM </a:t>
            </a:r>
            <a:r>
              <a:rPr lang="en-US" altLang="zh-TW" sz="2000" dirty="0">
                <a:solidFill>
                  <a:srgbClr val="17375E"/>
                </a:solidFill>
              </a:rPr>
              <a:t>International Conference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Advances </a:t>
            </a:r>
            <a:r>
              <a:rPr lang="en-US" altLang="zh-TW" sz="2000" dirty="0">
                <a:solidFill>
                  <a:srgbClr val="17375E"/>
                </a:solidFill>
              </a:rPr>
              <a:t>in Social Networks Analysis and Mining </a:t>
            </a:r>
            <a:r>
              <a:rPr lang="en-US" altLang="zh-TW" sz="2000" dirty="0" smtClean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 </a:t>
            </a:r>
            <a:r>
              <a:rPr lang="en-US" altLang="zh-TW" sz="2000" dirty="0">
                <a:solidFill>
                  <a:srgbClr val="17375E"/>
                </a:solidFill>
              </a:rPr>
              <a:t>International Workshop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Empirical </a:t>
            </a:r>
            <a:r>
              <a:rPr lang="en-US" altLang="zh-TW" sz="2000" dirty="0">
                <a:solidFill>
                  <a:srgbClr val="17375E"/>
                </a:solidFill>
              </a:rPr>
              <a:t>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</a:t>
            </a:r>
            <a:r>
              <a:rPr lang="en-US" altLang="zh-TW" sz="2000" dirty="0" smtClean="0">
                <a:solidFill>
                  <a:srgbClr val="17375E"/>
                </a:solidFill>
              </a:rPr>
              <a:t>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 smtClean="0">
                <a:solidFill>
                  <a:srgbClr val="17375E"/>
                </a:solidFill>
              </a:rPr>
              <a:t>Workshop Chair, </a:t>
            </a:r>
            <a:r>
              <a:rPr lang="en-US" altLang="zh-TW" sz="2000" dirty="0">
                <a:solidFill>
                  <a:srgbClr val="17375E"/>
                </a:solidFill>
              </a:rPr>
              <a:t>The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 </a:t>
            </a:r>
            <a:r>
              <a:rPr lang="en-US" altLang="zh-TW" sz="2000" dirty="0">
                <a:solidFill>
                  <a:srgbClr val="17375E"/>
                </a:solidFill>
              </a:rPr>
              <a:t>International Conference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Information </a:t>
            </a:r>
            <a:r>
              <a:rPr lang="en-US" altLang="zh-TW" sz="2000" dirty="0">
                <a:solidFill>
                  <a:srgbClr val="17375E"/>
                </a:solidFill>
              </a:rPr>
              <a:t>Reuse and Integration (IEEE </a:t>
            </a:r>
            <a:r>
              <a:rPr lang="en-US" altLang="zh-TW" sz="2000" dirty="0" smtClean="0">
                <a:solidFill>
                  <a:srgbClr val="17375E"/>
                </a:solidFill>
              </a:rPr>
              <a:t>IRI)</a:t>
            </a:r>
            <a:endParaRPr lang="zh-TW" altLang="en-US" sz="2000" dirty="0" smtClean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900" y="5076081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mail.tku.edu.tw/myday/images/TKU_logo_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5076081"/>
            <a:ext cx="16621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5147518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24000" smtClean="0">
                <a:solidFill>
                  <a:srgbClr val="FF0000"/>
                </a:solidFill>
              </a:rPr>
              <a:t>Value</a:t>
            </a:r>
            <a:endParaRPr lang="zh-TW" altLang="en-US" sz="24000" dirty="0" smtClean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32AF40-F19E-354C-89C3-B7C7DB3DCDD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9750" y="141287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716463" y="2457450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39750" y="458152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716463" y="458152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716463" y="141287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16463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39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16463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39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39750" y="2457450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614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74E299-C8F6-DA47-AC64-AC33FE2A01A9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201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250825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>
                <a:latin typeface="Calibri" charset="0"/>
                <a:ea typeface="MS PGothic" charset="-128"/>
              </a:rPr>
              <a:t>Differentiate between </a:t>
            </a:r>
            <a:br>
              <a:rPr lang="en-US" altLang="zh-TW" sz="3200">
                <a:latin typeface="Calibri" charset="0"/>
                <a:ea typeface="MS PGothic" charset="-128"/>
              </a:rPr>
            </a:br>
            <a:r>
              <a:rPr lang="en-US" altLang="zh-TW" sz="3200">
                <a:solidFill>
                  <a:srgbClr val="FF0000"/>
                </a:solidFill>
                <a:latin typeface="Calibri" charset="0"/>
                <a:ea typeface="MS PGothic" charset="-128"/>
              </a:rPr>
              <a:t>text mining</a:t>
            </a:r>
            <a:r>
              <a:rPr lang="en-US" altLang="zh-TW" sz="3200">
                <a:latin typeface="Calibri" charset="0"/>
                <a:ea typeface="MS PGothic" charset="-128"/>
              </a:rPr>
              <a:t>, </a:t>
            </a:r>
            <a:r>
              <a:rPr lang="en-US" altLang="zh-TW" sz="3200">
                <a:solidFill>
                  <a:srgbClr val="FF0000"/>
                </a:solidFill>
                <a:latin typeface="Calibri" charset="0"/>
                <a:ea typeface="MS PGothic" charset="-128"/>
              </a:rPr>
              <a:t>Web mining </a:t>
            </a:r>
            <a:r>
              <a:rPr lang="en-US" altLang="zh-TW" sz="3200">
                <a:latin typeface="Calibri" charset="0"/>
                <a:ea typeface="MS PGothic" charset="-128"/>
              </a:rPr>
              <a:t>and </a:t>
            </a:r>
            <a:r>
              <a:rPr lang="en-US" altLang="zh-TW" sz="3200">
                <a:solidFill>
                  <a:srgbClr val="FF0000"/>
                </a:solidFill>
                <a:latin typeface="Calibri" charset="0"/>
                <a:ea typeface="MS PGothic" charset="-128"/>
              </a:rPr>
              <a:t>data mining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>
                <a:solidFill>
                  <a:srgbClr val="FF0000"/>
                </a:solidFill>
                <a:latin typeface="Calibri" charset="0"/>
                <a:ea typeface="MS PGothic" charset="-128"/>
              </a:rPr>
              <a:t>Text mining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>
                <a:solidFill>
                  <a:srgbClr val="FF0000"/>
                </a:solidFill>
                <a:latin typeface="Calibri" charset="0"/>
                <a:ea typeface="MS PGothic" charset="-128"/>
              </a:rPr>
              <a:t>Web mining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altLang="zh-TW" sz="3200">
                <a:latin typeface="Calibri" charset="0"/>
              </a:rPr>
              <a:t>Web content mining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altLang="zh-TW" sz="3200">
                <a:latin typeface="Calibri" charset="0"/>
              </a:rPr>
              <a:t>Web structure mining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altLang="zh-TW" sz="3200">
                <a:latin typeface="Calibri" charset="0"/>
              </a:rPr>
              <a:t>Web usage mining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>
                <a:solidFill>
                  <a:srgbClr val="FF0000"/>
                </a:solidFill>
                <a:latin typeface="Calibri" charset="0"/>
              </a:rPr>
              <a:t>Natural Language Processing (NLP)</a:t>
            </a:r>
            <a:r>
              <a:rPr lang="zh-TW" altLang="en-US" sz="3200">
                <a:solidFill>
                  <a:srgbClr val="FF0000"/>
                </a:solidFill>
                <a:latin typeface="Calibri" charset="0"/>
              </a:rPr>
              <a:t> </a:t>
            </a:r>
            <a:endParaRPr lang="en-US" altLang="zh-TW" sz="3200">
              <a:solidFill>
                <a:srgbClr val="FF0000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>
                <a:solidFill>
                  <a:srgbClr val="FF0000"/>
                </a:solidFill>
                <a:latin typeface="Calibri" charset="0"/>
              </a:rPr>
              <a:t>Natural Language Processing with NLTK in Python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689600"/>
          </a:xfrm>
        </p:spPr>
        <p:txBody>
          <a:bodyPr/>
          <a:lstStyle/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Efraim Turban, Ramesh Sharda, Dursun Delen, Decision Support and Business Intelligence Systems, Ninth Edition, 2011, Pearson.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Steven Bird, Ewan Klein and Edward Loper, Natural Language Processing with Python, 2009, O'Reilly Media, </a:t>
            </a:r>
            <a:r>
              <a:rPr lang="en-US" altLang="zh-TW" sz="1800">
                <a:latin typeface="Calibri" charset="0"/>
                <a:ea typeface="標楷體" charset="-120"/>
                <a:hlinkClick r:id="rId2"/>
              </a:rPr>
              <a:t>http://www.nltk.org/book/</a:t>
            </a:r>
            <a:r>
              <a:rPr lang="en-US" altLang="zh-TW" sz="1800">
                <a:latin typeface="Calibri" charset="0"/>
                <a:ea typeface="標楷體" charset="-120"/>
              </a:rPr>
              <a:t> , </a:t>
            </a:r>
            <a:r>
              <a:rPr lang="en-US" altLang="zh-TW" sz="1800">
                <a:latin typeface="Calibri" charset="0"/>
                <a:ea typeface="標楷體" charset="-120"/>
                <a:hlinkClick r:id="rId3"/>
              </a:rPr>
              <a:t>http://www.nltk.org/book_1ed/</a:t>
            </a:r>
            <a:endParaRPr lang="en-US" altLang="zh-TW" sz="180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en-US" sz="1800">
                <a:latin typeface="Calibri" charset="0"/>
                <a:ea typeface="標楷體" charset="-120"/>
              </a:rPr>
              <a:t>Nitin Hardeniya, NLTK Essentials, 2015, Packt Publishing</a:t>
            </a:r>
            <a:endParaRPr lang="en-US" altLang="zh-TW" sz="180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Michael W. Berry and Jacob Kogan, Text Mining: Applications and Theory, 2010, Wiley 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Guandong Xu, Yanchun Zhang, Lin Li, Web Mining and Social Networking: Techniques and Applications, 2011, Springer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Matthew A. Russell, Mining the Social Web: Analyzing Data from Facebook, Twitter, LinkedIn, and Other Social Media Sites, 2011, O'Reilly Media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Bing Liu, Web Data Mining: Exploring Hyperlinks, Contents, and Usage Data, 2009, Springer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Bruce Croft, Donald Metzler, and Trevor Strohman, Search Engines: Information Retrieval in Practice, 2008, Addison Wesley, </a:t>
            </a:r>
            <a:r>
              <a:rPr lang="en-US" altLang="zh-TW" sz="1800">
                <a:latin typeface="Calibri" charset="0"/>
                <a:ea typeface="標楷體" charset="-120"/>
                <a:hlinkClick r:id="rId4"/>
              </a:rPr>
              <a:t>http://www.search-engines-book.com/</a:t>
            </a:r>
            <a:endParaRPr lang="en-US" altLang="zh-TW" sz="180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Christopher D. Manning and Hinrich Schütze, Foundations of Statistical Natural Language Processing, 1999, The MIT Press</a:t>
            </a:r>
          </a:p>
          <a:p>
            <a:pPr eaLnBrk="1" hangingPunct="1"/>
            <a:r>
              <a:rPr lang="en-US" altLang="zh-TW" sz="1800">
                <a:latin typeface="Calibri" charset="0"/>
                <a:ea typeface="標楷體" charset="-120"/>
              </a:rPr>
              <a:t>Text Mining, </a:t>
            </a:r>
            <a:r>
              <a:rPr lang="en-US" altLang="zh-TW" sz="1800">
                <a:latin typeface="Calibri" charset="0"/>
                <a:ea typeface="標楷體" charset="-120"/>
                <a:hlinkClick r:id="rId5"/>
              </a:rPr>
              <a:t>http://en.wikipedia.org/wiki/Text_mining</a:t>
            </a:r>
            <a:endParaRPr lang="en-US" altLang="zh-TW" sz="180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89D380D-BD9F-7F45-A69A-B7843AA129F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202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ctrTitle"/>
          </p:nvPr>
        </p:nvSpPr>
        <p:spPr>
          <a:xfrm>
            <a:off x="434942" y="931864"/>
            <a:ext cx="8423275" cy="2036762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 </a:t>
            </a:r>
            <a:r>
              <a:rPr lang="en-US" altLang="zh-TW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Natural Language Processing </a:t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文字探勘與自然語言處理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536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B38BC8-C530-474C-A501-872F700403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363" name="文字方塊 5"/>
          <p:cNvSpPr txBox="1">
            <a:spLocks noChangeArrowheads="1"/>
          </p:cNvSpPr>
          <p:nvPr/>
        </p:nvSpPr>
        <p:spPr bwMode="auto">
          <a:xfrm>
            <a:off x="1187624" y="3225800"/>
            <a:ext cx="7129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Time: 201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7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/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01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/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23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(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Mon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 (1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4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00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-1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7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0)  </a:t>
            </a:r>
            <a:b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</a:br>
            <a:r>
              <a:rPr kumimoji="0" lang="mr-IN" altLang="zh-TW" sz="1800" dirty="0" err="1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Place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國立臺北護理健康大學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城區部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 (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台北市內江街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89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號</a:t>
            </a:r>
            <a:r>
              <a:rPr kumimoji="0" lang="en-US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 C302</a:t>
            </a:r>
          </a:p>
          <a:p>
            <a:pPr algn="ctr" eaLnBrk="1" hangingPunct="1"/>
            <a:r>
              <a:rPr kumimoji="0" lang="mr-IN" altLang="zh-TW" sz="1800" dirty="0" err="1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Host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: 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祝國忠 院長 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(</a:t>
            </a:r>
            <a:r>
              <a:rPr kumimoji="0" lang="zh-TW" altLang="en-US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健康科技學院院長</a:t>
            </a:r>
            <a:r>
              <a:rPr kumimoji="0" lang="mr-IN" altLang="zh-TW" sz="1800" dirty="0" smtClean="0">
                <a:solidFill>
                  <a:srgbClr val="7F7F7F"/>
                </a:solidFill>
                <a:latin typeface="Heiti SC Light" charset="-122"/>
                <a:ea typeface="Heiti SC Light" charset="-122"/>
                <a:cs typeface="Heiti SC Light" charset="-122"/>
              </a:rPr>
              <a:t>)</a:t>
            </a:r>
            <a:endParaRPr kumimoji="0" lang="mr-IN" altLang="zh-TW" sz="1800" dirty="0">
              <a:solidFill>
                <a:srgbClr val="7F7F7F"/>
              </a:solidFill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15365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3"/>
              </a:rPr>
              <a:t>Min-Yuh Day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4"/>
              </a:rPr>
              <a:t>戴敏育</a:t>
            </a:r>
            <a:endParaRPr kumimoji="0" lang="en-US" altLang="zh-TW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5"/>
              </a:rPr>
              <a:t>Dept. of Information Management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b="1" dirty="0">
                <a:solidFill>
                  <a:srgbClr val="898989"/>
                </a:solidFill>
                <a:latin typeface="Times New Roman" charset="0"/>
                <a:hlinkClick r:id="rId6"/>
              </a:rPr>
              <a:t>Tamkang University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淡江大學</a:t>
            </a: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8"/>
              </a:rPr>
              <a:t>資訊管理學系</a:t>
            </a:r>
            <a:endParaRPr kumimoji="0" lang="en-US" altLang="zh-TW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latin typeface="Calibri" charset="0"/>
              <a:hlinkClick r:id="rId9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3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latin typeface="Calibri" charset="0"/>
              </a:rPr>
              <a:t>2017-01-23</a:t>
            </a:r>
            <a:endParaRPr kumimoji="0" lang="zh-TW" altLang="en-US" sz="2500" b="1" dirty="0">
              <a:solidFill>
                <a:srgbClr val="898989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15366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800" b="1" dirty="0">
                <a:solidFill>
                  <a:srgbClr val="FF0000"/>
                </a:solidFill>
              </a:rPr>
            </a:br>
            <a:r>
              <a:rPr kumimoji="0" lang="en-US" altLang="zh-TW" sz="1800" b="1" dirty="0">
                <a:solidFill>
                  <a:srgbClr val="FF0000"/>
                </a:solidFill>
              </a:rPr>
              <a:t>University</a:t>
            </a:r>
            <a:endParaRPr kumimoji="0"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16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620688"/>
            <a:ext cx="948841" cy="24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30" y="116632"/>
            <a:ext cx="1789913" cy="2880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  <a:endParaRPr kumimoji="1" lang="en-US" altLang="en-US" sz="72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Architecture of Big Data Analytics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399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6CF1B9C-6FD3-4EE0-9977-706E43EE8E26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21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3995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Sources</a:t>
            </a:r>
            <a:endParaRPr lang="zh-TW" altLang="en-US" b="1" dirty="0">
              <a:latin typeface="+mn-lt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Transformation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Platforms &amp; Tools</a:t>
            </a:r>
            <a:endParaRPr lang="zh-TW" altLang="en-US" b="1" dirty="0"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Analytics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Applications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Analytics 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Transformed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Raw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cxnSp>
        <p:nvCxnSpPr>
          <p:cNvPr id="3996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6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6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915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Architecture of Big Data Analytics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3BDA47-53A6-43C1-B3DE-1466622D1772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22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40975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7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7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7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7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8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Sources</a:t>
            </a:r>
            <a:endParaRPr lang="zh-TW" altLang="en-US" b="1" dirty="0">
              <a:latin typeface="+mn-lt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Transformation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Platforms &amp; Tools</a:t>
            </a:r>
            <a:endParaRPr lang="zh-TW" altLang="en-US" b="1" dirty="0"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Analytics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Applications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Big Data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Analytics 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Transformed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Raw 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cxnSp>
        <p:nvCxnSpPr>
          <p:cNvPr id="4098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8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9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250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26945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Social Big </a:t>
            </a:r>
            <a:r>
              <a:rPr lang="en-US" altLang="zh-TW" dirty="0">
                <a:solidFill>
                  <a:schemeClr val="accent1"/>
                </a:solidFill>
              </a:rPr>
              <a:t>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16C6DD-9C5F-4BF2-9977-34B6C0A6BE16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23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713" y="6519863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19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2559050" y="5156200"/>
            <a:ext cx="4316413" cy="1228725"/>
          </a:xfrm>
          <a:prstGeom prst="parallelogra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584326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Architecture </a:t>
            </a:r>
            <a:r>
              <a:rPr lang="en-US" altLang="zh-TW" dirty="0">
                <a:solidFill>
                  <a:schemeClr val="accent1"/>
                </a:solidFill>
              </a:rPr>
              <a:t>for </a:t>
            </a: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Social </a:t>
            </a:r>
            <a:r>
              <a:rPr lang="en-US" altLang="zh-TW" dirty="0">
                <a:solidFill>
                  <a:schemeClr val="accent1"/>
                </a:solidFill>
              </a:rPr>
              <a:t>Big Data </a:t>
            </a:r>
            <a:r>
              <a:rPr lang="en-US" altLang="zh-TW" dirty="0" smtClean="0">
                <a:solidFill>
                  <a:schemeClr val="accent1"/>
                </a:solidFill>
              </a:rPr>
              <a:t>Mining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F169B5D-0D66-4BD5-B5C1-1B71E387386D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24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流程圖: 磁碟 4"/>
          <p:cNvSpPr/>
          <p:nvPr/>
        </p:nvSpPr>
        <p:spPr>
          <a:xfrm>
            <a:off x="2663825" y="5445125"/>
            <a:ext cx="360363" cy="431800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磁碟 6"/>
          <p:cNvSpPr/>
          <p:nvPr/>
        </p:nvSpPr>
        <p:spPr>
          <a:xfrm>
            <a:off x="2555875" y="5661025"/>
            <a:ext cx="360363" cy="431800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流程圖: 磁碟 7"/>
          <p:cNvSpPr/>
          <p:nvPr/>
        </p:nvSpPr>
        <p:spPr>
          <a:xfrm>
            <a:off x="2411413" y="5876925"/>
            <a:ext cx="360362" cy="431800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流程圖: 磁碟 8"/>
          <p:cNvSpPr/>
          <p:nvPr/>
        </p:nvSpPr>
        <p:spPr>
          <a:xfrm>
            <a:off x="6696075" y="5300663"/>
            <a:ext cx="360363" cy="431800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流程圖: 磁碟 9"/>
          <p:cNvSpPr/>
          <p:nvPr/>
        </p:nvSpPr>
        <p:spPr>
          <a:xfrm>
            <a:off x="6591300" y="5516563"/>
            <a:ext cx="360363" cy="433387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流程圖: 磁碟 10"/>
          <p:cNvSpPr/>
          <p:nvPr/>
        </p:nvSpPr>
        <p:spPr>
          <a:xfrm>
            <a:off x="6446838" y="5732463"/>
            <a:ext cx="360362" cy="433387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平行四邊形 12"/>
          <p:cNvSpPr/>
          <p:nvPr/>
        </p:nvSpPr>
        <p:spPr>
          <a:xfrm>
            <a:off x="2846388" y="1844675"/>
            <a:ext cx="4318000" cy="1368425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平行四邊形 14"/>
          <p:cNvSpPr/>
          <p:nvPr/>
        </p:nvSpPr>
        <p:spPr>
          <a:xfrm>
            <a:off x="2654300" y="3429000"/>
            <a:ext cx="4318000" cy="1547813"/>
          </a:xfrm>
          <a:prstGeom prst="parallelogra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平行四邊形 16"/>
          <p:cNvSpPr/>
          <p:nvPr/>
        </p:nvSpPr>
        <p:spPr>
          <a:xfrm>
            <a:off x="4464050" y="5661025"/>
            <a:ext cx="1633538" cy="396875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/>
              <a:t>Hardware</a:t>
            </a:r>
            <a:endParaRPr lang="zh-TW" altLang="en-US" sz="2000" dirty="0"/>
          </a:p>
        </p:txBody>
      </p:sp>
      <p:sp>
        <p:nvSpPr>
          <p:cNvPr id="18" name="平行四邊形 17"/>
          <p:cNvSpPr/>
          <p:nvPr/>
        </p:nvSpPr>
        <p:spPr>
          <a:xfrm>
            <a:off x="3335338" y="5300663"/>
            <a:ext cx="1631950" cy="396875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/>
              <a:t>Software</a:t>
            </a:r>
            <a:endParaRPr lang="zh-TW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291138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Social Data</a:t>
            </a:r>
            <a:endParaRPr lang="zh-TW" altLang="en-US" b="1" dirty="0">
              <a:latin typeface="+mn-lt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725" y="4652963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latin typeface="+mn-lt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167063" y="1952625"/>
            <a:ext cx="3365500" cy="93186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/>
              <a:t>Integrated analysis</a:t>
            </a:r>
            <a:endParaRPr lang="zh-TW" altLang="en-US" dirty="0"/>
          </a:p>
        </p:txBody>
      </p:sp>
      <p:sp>
        <p:nvSpPr>
          <p:cNvPr id="24" name="橢圓 23"/>
          <p:cNvSpPr/>
          <p:nvPr/>
        </p:nvSpPr>
        <p:spPr>
          <a:xfrm>
            <a:off x="2879725" y="4214813"/>
            <a:ext cx="1327150" cy="5826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/>
              <a:t>Multivariate analysis</a:t>
            </a:r>
            <a:endParaRPr lang="zh-TW" altLang="en-US" sz="1400" dirty="0"/>
          </a:p>
        </p:txBody>
      </p:sp>
      <p:sp>
        <p:nvSpPr>
          <p:cNvPr id="25" name="橢圓 24"/>
          <p:cNvSpPr/>
          <p:nvPr/>
        </p:nvSpPr>
        <p:spPr>
          <a:xfrm>
            <a:off x="4294188" y="4149725"/>
            <a:ext cx="1327150" cy="5826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/>
              <a:t>Application specific task</a:t>
            </a:r>
            <a:endParaRPr lang="zh-TW" altLang="en-US" sz="1400" dirty="0"/>
          </a:p>
        </p:txBody>
      </p:sp>
      <p:sp>
        <p:nvSpPr>
          <p:cNvPr id="28" name="橢圓 27"/>
          <p:cNvSpPr/>
          <p:nvPr/>
        </p:nvSpPr>
        <p:spPr>
          <a:xfrm>
            <a:off x="5834063" y="2273300"/>
            <a:ext cx="430212" cy="2921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0" name="橢圓 29"/>
          <p:cNvSpPr/>
          <p:nvPr/>
        </p:nvSpPr>
        <p:spPr>
          <a:xfrm>
            <a:off x="3827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/>
          <p:nvPr/>
        </p:nvSpPr>
        <p:spPr>
          <a:xfrm>
            <a:off x="4597400" y="2565400"/>
            <a:ext cx="430213" cy="2905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2" name="橢圓 31"/>
          <p:cNvSpPr/>
          <p:nvPr/>
        </p:nvSpPr>
        <p:spPr>
          <a:xfrm>
            <a:off x="3397250" y="2273300"/>
            <a:ext cx="430213" cy="2921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725" y="2419350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463" y="2419350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188" y="2709863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7613" y="2709863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5291138" y="3573463"/>
            <a:ext cx="1327150" cy="5826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en-US" altLang="zh-TW" b="1" dirty="0">
                <a:solidFill>
                  <a:srgbClr val="FF0000"/>
                </a:solidFill>
              </a:rPr>
              <a:t>Mining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275" y="2419350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025" y="2419350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938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388" y="1763713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Enabling Technologies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713" y="1763713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</a:rPr>
              <a:t>Analysts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950" y="2133600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Explanation by Model 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175" y="3357563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Construction and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confirmation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of individual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Description and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execution of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application-specific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task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Integrated analysis model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375" y="3486150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Discovery of relationships </a:t>
            </a:r>
            <a:br>
              <a:rPr lang="en-US" altLang="zh-TW" sz="1400" b="1" dirty="0">
                <a:latin typeface="+mn-lt"/>
              </a:rPr>
            </a:br>
            <a:r>
              <a:rPr lang="en-US" altLang="zh-TW" sz="1400" b="1" dirty="0">
                <a:latin typeface="+mn-lt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Large-scale visualization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263" y="2133600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375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</a:rPr>
              <a:t>Parallel distrusted processing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525" y="2095500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438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4879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762"/>
          </a:xfrm>
        </p:spPr>
        <p:txBody>
          <a:bodyPr/>
          <a:lstStyle/>
          <a:p>
            <a:r>
              <a:rPr lang="en-US" altLang="zh-TW" sz="8800" smtClean="0">
                <a:solidFill>
                  <a:schemeClr val="accent1"/>
                </a:solidFill>
              </a:rPr>
              <a:t>Deep Learning</a:t>
            </a:r>
            <a:br>
              <a:rPr lang="en-US" altLang="zh-TW" sz="8800" smtClean="0">
                <a:solidFill>
                  <a:schemeClr val="accent1"/>
                </a:solidFill>
              </a:rPr>
            </a:br>
            <a:r>
              <a:rPr lang="en-US" altLang="zh-TW" sz="4800" smtClean="0">
                <a:solidFill>
                  <a:schemeClr val="accent1"/>
                </a:solidFill>
              </a:rPr>
              <a:t>Intelligence from Big Data</a:t>
            </a:r>
            <a:endParaRPr lang="zh-TW" altLang="en-US" sz="4800" smtClean="0">
              <a:solidFill>
                <a:schemeClr val="accent1"/>
              </a:solidFill>
            </a:endParaRP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D4D80CE-FAB6-4982-81C1-EB09743264E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8038" y="6565900"/>
            <a:ext cx="3068637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https://www.vlab.org/events/deep-learning/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2708275"/>
            <a:ext cx="39338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78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The Evolution of BI Capabilities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048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fld id="{C733278D-917F-2C4E-A337-EE4DE06D2B58}" type="slidenum">
              <a:rPr lang="zh-TW" altLang="en-US" sz="1200">
                <a:solidFill>
                  <a:srgbClr val="898989"/>
                </a:solidFill>
              </a:rPr>
              <a:pPr/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5513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96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 smtClean="0">
                <a:solidFill>
                  <a:schemeClr val="accent1"/>
                </a:solidFill>
              </a:rPr>
              <a:t>Business Intelligence (BI) Infrastructure</a:t>
            </a:r>
            <a:endParaRPr lang="zh-TW" altLang="en-US" sz="4000" smtClean="0">
              <a:solidFill>
                <a:schemeClr val="accent1"/>
              </a:solidFill>
            </a:endParaRPr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FC3054C-7E2C-4A6A-9CE1-C3774AD13076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27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403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4403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 smtClean="0">
                <a:solidFill>
                  <a:srgbClr val="898989"/>
                </a:solidFill>
                <a:latin typeface="Calibri" pitchFamily="34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27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smtClean="0">
                <a:solidFill>
                  <a:schemeClr val="accent1"/>
                </a:solidFill>
              </a:rPr>
              <a:t>Social Media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B5028E3-F2DD-4610-AE3E-81D4AAE4A661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84582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73238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755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0113" y="6638925"/>
            <a:ext cx="73437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hungrywolfmarketing.com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/2013/09/09/what-are-your-social-marketing-goals/</a:t>
            </a:r>
          </a:p>
        </p:txBody>
      </p:sp>
      <p:pic>
        <p:nvPicPr>
          <p:cNvPr id="922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28797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1289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9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Internet Evolution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Internet of People (IoP): Social Media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Internet of Things (IoT): Machine to Machine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457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fld id="{2718E3A7-FA3B-EC4B-9F10-41476151B042}" type="slidenum">
              <a:rPr lang="zh-TW" altLang="en-US" sz="1200">
                <a:solidFill>
                  <a:srgbClr val="898989"/>
                </a:solidFill>
              </a:rPr>
              <a:pPr/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68425" y="6423025"/>
            <a:ext cx="68040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200">
                <a:solidFill>
                  <a:srgbClr val="BFBFBF"/>
                </a:solidFill>
              </a:rPr>
              <a:t>Source: Marc Jadoul (2015), The IoT: The next step in internet evolution, March 11, 2015 </a:t>
            </a:r>
            <a:r>
              <a:rPr lang="en-US" altLang="zh-TW" sz="1200">
                <a:solidFill>
                  <a:srgbClr val="BFBFBF"/>
                </a:solidFill>
                <a:hlinkClick r:id="rId2"/>
              </a:rPr>
              <a:t>http://www2.alcatel-lucent.com/techzine/iot-internet-of-things-next-step-evolution/</a:t>
            </a:r>
            <a:endParaRPr lang="en-US" altLang="zh-TW" sz="1200">
              <a:solidFill>
                <a:srgbClr val="BFBFBF"/>
              </a:solidFill>
            </a:endParaRPr>
          </a:p>
        </p:txBody>
      </p:sp>
      <p:pic>
        <p:nvPicPr>
          <p:cNvPr id="24581" name="Picture 2" descr="The next step in internet 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51163"/>
            <a:ext cx="88296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3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</a:t>
            </a:r>
            <a:r>
              <a:rPr lang="en-US" altLang="zh-TW" sz="10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Mining </a:t>
            </a:r>
            <a:br>
              <a:rPr lang="en-US" altLang="zh-TW" sz="100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(TM) </a:t>
            </a:r>
            <a:endParaRPr lang="en-US" altLang="en-US" sz="9600" dirty="0"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Emotions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75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7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7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859338" y="2205038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59338" y="3573463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859338" y="5013325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5886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39813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9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Maslow</a:t>
            </a:r>
            <a:r>
              <a:rPr lang="en-US" altLang="en-US" smtClean="0">
                <a:solidFill>
                  <a:schemeClr val="accent1"/>
                </a:solidFill>
              </a:rPr>
              <a:t>’</a:t>
            </a:r>
            <a:r>
              <a:rPr lang="en-US" altLang="zh-TW" smtClean="0">
                <a:solidFill>
                  <a:schemeClr val="accent1"/>
                </a:solidFill>
              </a:rPr>
              <a:t>s Hierarchy of Needs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78FEE6B-B70B-4AD5-963E-D7CBF6034735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537368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  <p:pic>
        <p:nvPicPr>
          <p:cNvPr id="225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DFAF68-1142-4234-9106-4D016939F76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20713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476375" y="6608763"/>
            <a:ext cx="646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zh-TW" sz="1200">
                <a:solidFill>
                  <a:srgbClr val="BFBFBF"/>
                </a:solidFill>
                <a:latin typeface="Arial" charset="0"/>
              </a:rPr>
              <a:t>Source: http://www.pinterest.com/pin/18647785930903585/</a:t>
            </a:r>
            <a:endParaRPr lang="en-US" altLang="zh-TW" sz="1200">
              <a:solidFill>
                <a:srgbClr val="BFBFBF"/>
              </a:solidFill>
              <a:latin typeface="Arial" charset="0"/>
            </a:endParaRPr>
          </a:p>
        </p:txBody>
      </p:sp>
      <p:sp>
        <p:nvSpPr>
          <p:cNvPr id="26629" name="Title 1"/>
          <p:cNvSpPr txBox="1">
            <a:spLocks/>
          </p:cNvSpPr>
          <p:nvPr/>
        </p:nvSpPr>
        <p:spPr bwMode="auto">
          <a:xfrm>
            <a:off x="45720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pitchFamily="65" charset="-120"/>
              </a:rPr>
              <a:t>Social Media Hierarchy of Needs</a:t>
            </a:r>
          </a:p>
        </p:txBody>
      </p:sp>
      <p:pic>
        <p:nvPicPr>
          <p:cNvPr id="266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708275"/>
            <a:ext cx="13223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2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>
            <a:spLocks noChangeArrowheads="1"/>
          </p:cNvSpPr>
          <p:nvPr/>
        </p:nvSpPr>
        <p:spPr bwMode="auto">
          <a:xfrm>
            <a:off x="4716463" y="2133600"/>
            <a:ext cx="3311525" cy="2159000"/>
          </a:xfrm>
          <a:prstGeom prst="roundRect">
            <a:avLst>
              <a:gd name="adj" fmla="val 7694"/>
            </a:avLst>
          </a:prstGeom>
          <a:noFill/>
          <a:ln w="28575">
            <a:solidFill>
              <a:srgbClr val="604A7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Rounded Rectangle 36"/>
          <p:cNvSpPr>
            <a:spLocks noChangeArrowheads="1"/>
          </p:cNvSpPr>
          <p:nvPr/>
        </p:nvSpPr>
        <p:spPr bwMode="auto">
          <a:xfrm>
            <a:off x="468313" y="2133600"/>
            <a:ext cx="4032250" cy="2159000"/>
          </a:xfrm>
          <a:prstGeom prst="roundRect">
            <a:avLst>
              <a:gd name="adj" fmla="val 7694"/>
            </a:avLst>
          </a:prstGeom>
          <a:noFill/>
          <a:ln w="28575">
            <a:solidFill>
              <a:srgbClr val="604A7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348038" y="3644900"/>
            <a:ext cx="1368425" cy="1368425"/>
          </a:xfrm>
          <a:prstGeom prst="ellipse">
            <a:avLst/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zh-TW" sz="4000" smtClean="0">
                <a:solidFill>
                  <a:srgbClr val="4F81BD"/>
                </a:solidFill>
              </a:rPr>
              <a:t>The Social Feedback Cycle</a:t>
            </a:r>
            <a:br>
              <a:rPr lang="en-US" altLang="zh-TW" sz="4000" smtClean="0">
                <a:solidFill>
                  <a:srgbClr val="4F81BD"/>
                </a:solidFill>
              </a:rPr>
            </a:br>
            <a:r>
              <a:rPr lang="en-US" altLang="zh-TW" sz="4000" smtClean="0">
                <a:solidFill>
                  <a:srgbClr val="4F81BD"/>
                </a:solidFill>
              </a:rPr>
              <a:t>Consumer Behavior on Social Media</a:t>
            </a:r>
          </a:p>
        </p:txBody>
      </p:sp>
      <p:sp>
        <p:nvSpPr>
          <p:cNvPr id="276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2A97C2-F5E6-4660-BB24-5955780FAB2D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3" name="Trapezoid 2"/>
          <p:cNvSpPr>
            <a:spLocks/>
          </p:cNvSpPr>
          <p:nvPr/>
        </p:nvSpPr>
        <p:spPr bwMode="auto">
          <a:xfrm rot="5400000">
            <a:off x="107156" y="3645695"/>
            <a:ext cx="2016125" cy="1439862"/>
          </a:xfrm>
          <a:custGeom>
            <a:avLst/>
            <a:gdLst>
              <a:gd name="T0" fmla="*/ 0 w 2016125"/>
              <a:gd name="T1" fmla="*/ 1439862 h 1439862"/>
              <a:gd name="T2" fmla="*/ 359966 w 2016125"/>
              <a:gd name="T3" fmla="*/ 0 h 1439862"/>
              <a:gd name="T4" fmla="*/ 1656160 w 2016125"/>
              <a:gd name="T5" fmla="*/ 0 h 1439862"/>
              <a:gd name="T6" fmla="*/ 2016125 w 2016125"/>
              <a:gd name="T7" fmla="*/ 1439862 h 1439862"/>
              <a:gd name="T8" fmla="*/ 0 w 2016125"/>
              <a:gd name="T9" fmla="*/ 1439862 h 1439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6125" h="1439862">
                <a:moveTo>
                  <a:pt x="0" y="1439862"/>
                </a:moveTo>
                <a:lnTo>
                  <a:pt x="359966" y="0"/>
                </a:lnTo>
                <a:lnTo>
                  <a:pt x="1656160" y="0"/>
                </a:lnTo>
                <a:lnTo>
                  <a:pt x="2016125" y="1439862"/>
                </a:lnTo>
                <a:lnTo>
                  <a:pt x="0" y="1439862"/>
                </a:lnTo>
                <a:close/>
              </a:path>
            </a:pathLst>
          </a:custGeom>
          <a:solidFill>
            <a:srgbClr val="FDEA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56" name="Rectangle 11"/>
          <p:cNvSpPr>
            <a:spLocks noChangeArrowheads="1"/>
          </p:cNvSpPr>
          <p:nvPr/>
        </p:nvSpPr>
        <p:spPr bwMode="auto">
          <a:xfrm>
            <a:off x="395288" y="4221163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ea typeface="標楷體" pitchFamily="65" charset="-120"/>
              </a:rPr>
              <a:t>Awareness</a:t>
            </a:r>
            <a:endParaRPr lang="en-US" altLang="zh-TW" sz="2000" b="1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7" name="Trapezoid 6"/>
          <p:cNvSpPr>
            <a:spLocks/>
          </p:cNvSpPr>
          <p:nvPr/>
        </p:nvSpPr>
        <p:spPr bwMode="auto">
          <a:xfrm rot="5400000">
            <a:off x="1978819" y="3572669"/>
            <a:ext cx="1296987" cy="1584325"/>
          </a:xfrm>
          <a:custGeom>
            <a:avLst/>
            <a:gdLst>
              <a:gd name="T0" fmla="*/ 0 w 1296987"/>
              <a:gd name="T1" fmla="*/ 1584325 h 1584325"/>
              <a:gd name="T2" fmla="*/ 324247 w 1296987"/>
              <a:gd name="T3" fmla="*/ 0 h 1584325"/>
              <a:gd name="T4" fmla="*/ 972740 w 1296987"/>
              <a:gd name="T5" fmla="*/ 0 h 1584325"/>
              <a:gd name="T6" fmla="*/ 1296987 w 1296987"/>
              <a:gd name="T7" fmla="*/ 1584325 h 1584325"/>
              <a:gd name="T8" fmla="*/ 0 w 1296987"/>
              <a:gd name="T9" fmla="*/ 1584325 h 1584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6987" h="1584325">
                <a:moveTo>
                  <a:pt x="0" y="1584325"/>
                </a:moveTo>
                <a:lnTo>
                  <a:pt x="324247" y="0"/>
                </a:lnTo>
                <a:lnTo>
                  <a:pt x="972740" y="0"/>
                </a:lnTo>
                <a:lnTo>
                  <a:pt x="1296987" y="1584325"/>
                </a:lnTo>
                <a:lnTo>
                  <a:pt x="0" y="1584325"/>
                </a:lnTo>
                <a:close/>
              </a:path>
            </a:pathLst>
          </a:custGeom>
          <a:solidFill>
            <a:srgbClr val="FCD5B5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1835150" y="4221163"/>
            <a:ext cx="1598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ea typeface="標楷體" pitchFamily="65" charset="-120"/>
              </a:rPr>
              <a:t>Consideration</a:t>
            </a:r>
            <a:endParaRPr lang="en-US" altLang="zh-TW" sz="2000" b="1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9" name="Trapezoid 8"/>
          <p:cNvSpPr>
            <a:spLocks/>
          </p:cNvSpPr>
          <p:nvPr/>
        </p:nvSpPr>
        <p:spPr bwMode="auto">
          <a:xfrm rot="-5400000">
            <a:off x="4606926" y="3752850"/>
            <a:ext cx="1225550" cy="1152525"/>
          </a:xfrm>
          <a:custGeom>
            <a:avLst/>
            <a:gdLst>
              <a:gd name="T0" fmla="*/ 0 w 1225550"/>
              <a:gd name="T1" fmla="*/ 1152525 h 1152525"/>
              <a:gd name="T2" fmla="*/ 288131 w 1225550"/>
              <a:gd name="T3" fmla="*/ 0 h 1152525"/>
              <a:gd name="T4" fmla="*/ 937419 w 1225550"/>
              <a:gd name="T5" fmla="*/ 0 h 1152525"/>
              <a:gd name="T6" fmla="*/ 1225550 w 1225550"/>
              <a:gd name="T7" fmla="*/ 1152525 h 1152525"/>
              <a:gd name="T8" fmla="*/ 0 w 1225550"/>
              <a:gd name="T9" fmla="*/ 1152525 h 1152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25550" h="1152525">
                <a:moveTo>
                  <a:pt x="0" y="1152525"/>
                </a:moveTo>
                <a:lnTo>
                  <a:pt x="288131" y="0"/>
                </a:lnTo>
                <a:lnTo>
                  <a:pt x="937419" y="0"/>
                </a:lnTo>
                <a:lnTo>
                  <a:pt x="1225550" y="1152525"/>
                </a:lnTo>
                <a:lnTo>
                  <a:pt x="0" y="1152525"/>
                </a:lnTo>
                <a:close/>
              </a:path>
            </a:pathLst>
          </a:custGeom>
          <a:solidFill>
            <a:srgbClr val="DBEEF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4643438" y="4202113"/>
            <a:ext cx="10080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latin typeface="Arial" charset="0"/>
              </a:rPr>
              <a:t>Use</a:t>
            </a:r>
          </a:p>
        </p:txBody>
      </p:sp>
      <p:sp>
        <p:nvSpPr>
          <p:cNvPr id="11" name="Trapezoid 10"/>
          <p:cNvSpPr>
            <a:spLocks/>
          </p:cNvSpPr>
          <p:nvPr/>
        </p:nvSpPr>
        <p:spPr bwMode="auto">
          <a:xfrm rot="-5400000">
            <a:off x="5508626" y="3644900"/>
            <a:ext cx="1943100" cy="1368425"/>
          </a:xfrm>
          <a:custGeom>
            <a:avLst/>
            <a:gdLst>
              <a:gd name="T0" fmla="*/ 0 w 1943100"/>
              <a:gd name="T1" fmla="*/ 1368425 h 1368425"/>
              <a:gd name="T2" fmla="*/ 342106 w 1943100"/>
              <a:gd name="T3" fmla="*/ 0 h 1368425"/>
              <a:gd name="T4" fmla="*/ 1600994 w 1943100"/>
              <a:gd name="T5" fmla="*/ 0 h 1368425"/>
              <a:gd name="T6" fmla="*/ 1943100 w 1943100"/>
              <a:gd name="T7" fmla="*/ 1368425 h 1368425"/>
              <a:gd name="T8" fmla="*/ 0 w 1943100"/>
              <a:gd name="T9" fmla="*/ 1368425 h 1368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3100" h="1368425">
                <a:moveTo>
                  <a:pt x="0" y="1368425"/>
                </a:moveTo>
                <a:lnTo>
                  <a:pt x="342106" y="0"/>
                </a:lnTo>
                <a:lnTo>
                  <a:pt x="1600994" y="0"/>
                </a:lnTo>
                <a:lnTo>
                  <a:pt x="1943100" y="1368425"/>
                </a:lnTo>
                <a:lnTo>
                  <a:pt x="0" y="1368425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5795963" y="4005263"/>
            <a:ext cx="13684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latin typeface="Arial" charset="0"/>
              </a:rPr>
              <a:t>Form </a:t>
            </a:r>
            <a:br>
              <a:rPr lang="en-US" altLang="zh-TW" sz="2000" b="1">
                <a:solidFill>
                  <a:schemeClr val="accent1"/>
                </a:solidFill>
                <a:latin typeface="Arial" charset="0"/>
              </a:rPr>
            </a:br>
            <a:r>
              <a:rPr lang="en-US" altLang="zh-TW" sz="2000" b="1">
                <a:solidFill>
                  <a:schemeClr val="accent1"/>
                </a:solidFill>
                <a:latin typeface="Arial" charset="0"/>
              </a:rPr>
              <a:t>Opinion</a:t>
            </a:r>
          </a:p>
        </p:txBody>
      </p:sp>
      <p:sp>
        <p:nvSpPr>
          <p:cNvPr id="27663" name="Rectangle 11"/>
          <p:cNvSpPr>
            <a:spLocks noChangeArrowheads="1"/>
          </p:cNvSpPr>
          <p:nvPr/>
        </p:nvSpPr>
        <p:spPr bwMode="auto">
          <a:xfrm>
            <a:off x="3492500" y="4221163"/>
            <a:ext cx="1150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Purchase</a:t>
            </a:r>
          </a:p>
        </p:txBody>
      </p:sp>
      <p:sp>
        <p:nvSpPr>
          <p:cNvPr id="36" name="Trapezoid 35"/>
          <p:cNvSpPr>
            <a:spLocks/>
          </p:cNvSpPr>
          <p:nvPr/>
        </p:nvSpPr>
        <p:spPr bwMode="auto">
          <a:xfrm rot="-5400000">
            <a:off x="6372226" y="3860800"/>
            <a:ext cx="2520950" cy="936625"/>
          </a:xfrm>
          <a:custGeom>
            <a:avLst/>
            <a:gdLst>
              <a:gd name="T0" fmla="*/ 0 w 2520950"/>
              <a:gd name="T1" fmla="*/ 936625 h 936625"/>
              <a:gd name="T2" fmla="*/ 234156 w 2520950"/>
              <a:gd name="T3" fmla="*/ 0 h 936625"/>
              <a:gd name="T4" fmla="*/ 2286794 w 2520950"/>
              <a:gd name="T5" fmla="*/ 0 h 936625"/>
              <a:gd name="T6" fmla="*/ 2520950 w 2520950"/>
              <a:gd name="T7" fmla="*/ 936625 h 936625"/>
              <a:gd name="T8" fmla="*/ 0 w 2520950"/>
              <a:gd name="T9" fmla="*/ 936625 h 936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0950" h="936625">
                <a:moveTo>
                  <a:pt x="0" y="936625"/>
                </a:moveTo>
                <a:lnTo>
                  <a:pt x="234156" y="0"/>
                </a:lnTo>
                <a:lnTo>
                  <a:pt x="2286794" y="0"/>
                </a:lnTo>
                <a:lnTo>
                  <a:pt x="2520950" y="936625"/>
                </a:lnTo>
                <a:lnTo>
                  <a:pt x="0" y="936625"/>
                </a:lnTo>
                <a:close/>
              </a:path>
            </a:pathLst>
          </a:custGeom>
          <a:solidFill>
            <a:srgbClr val="93CDDD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65" name="Rectangle 11"/>
          <p:cNvSpPr>
            <a:spLocks noChangeArrowheads="1"/>
          </p:cNvSpPr>
          <p:nvPr/>
        </p:nvSpPr>
        <p:spPr bwMode="auto">
          <a:xfrm>
            <a:off x="7235825" y="414972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latin typeface="Arial" charset="0"/>
              </a:rPr>
              <a:t>Talk</a:t>
            </a:r>
          </a:p>
        </p:txBody>
      </p:sp>
      <p:sp>
        <p:nvSpPr>
          <p:cNvPr id="31" name="Arc 30"/>
          <p:cNvSpPr>
            <a:spLocks/>
          </p:cNvSpPr>
          <p:nvPr/>
        </p:nvSpPr>
        <p:spPr bwMode="auto">
          <a:xfrm>
            <a:off x="2771775" y="3716338"/>
            <a:ext cx="5688013" cy="2592387"/>
          </a:xfrm>
          <a:custGeom>
            <a:avLst/>
            <a:gdLst>
              <a:gd name="T0" fmla="*/ 5349260 w 5688013"/>
              <a:gd name="T1" fmla="*/ 682675 h 2592387"/>
              <a:gd name="T2" fmla="*/ 3847170 w 5688013"/>
              <a:gd name="T3" fmla="*/ 2509076 h 2592387"/>
              <a:gd name="T4" fmla="*/ 2263772 w 5688013"/>
              <a:gd name="T5" fmla="*/ 2565125 h 2592387"/>
              <a:gd name="T6" fmla="*/ 3308 w 5688013"/>
              <a:gd name="T7" fmla="*/ 1358698 h 25923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8013" h="2592387" stroke="0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  <a:lnTo>
                  <a:pt x="2844007" y="1296194"/>
                </a:lnTo>
                <a:lnTo>
                  <a:pt x="5349260" y="682675"/>
                </a:lnTo>
                <a:close/>
              </a:path>
              <a:path w="5688013" h="2592387" fill="none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5" name="Arc 34"/>
          <p:cNvSpPr>
            <a:spLocks/>
          </p:cNvSpPr>
          <p:nvPr/>
        </p:nvSpPr>
        <p:spPr bwMode="auto">
          <a:xfrm flipV="1">
            <a:off x="2843213" y="2276475"/>
            <a:ext cx="5689600" cy="2736850"/>
          </a:xfrm>
          <a:custGeom>
            <a:avLst/>
            <a:gdLst>
              <a:gd name="T0" fmla="*/ 5274681 w 5689600"/>
              <a:gd name="T1" fmla="*/ 656804 h 2736850"/>
              <a:gd name="T2" fmla="*/ 3942494 w 5689600"/>
              <a:gd name="T3" fmla="*/ 2630876 h 2736850"/>
              <a:gd name="T4" fmla="*/ 2240747 w 5689600"/>
              <a:gd name="T5" fmla="*/ 2705646 h 2736850"/>
              <a:gd name="T6" fmla="*/ 262 w 5689600"/>
              <a:gd name="T7" fmla="*/ 1386977 h 27368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9600" h="2736850" stroke="0">
                <a:moveTo>
                  <a:pt x="5274681" y="656804"/>
                </a:moveTo>
                <a:cubicBezTo>
                  <a:pt x="6180234" y="1372270"/>
                  <a:pt x="5548990" y="2307666"/>
                  <a:pt x="3942494" y="2630876"/>
                </a:cubicBezTo>
                <a:cubicBezTo>
                  <a:pt x="3404578" y="2739099"/>
                  <a:pt x="2810522" y="2765200"/>
                  <a:pt x="2240747" y="2705646"/>
                </a:cubicBezTo>
                <a:cubicBezTo>
                  <a:pt x="947008" y="2570421"/>
                  <a:pt x="18210" y="2023764"/>
                  <a:pt x="262" y="1386977"/>
                </a:cubicBezTo>
                <a:lnTo>
                  <a:pt x="2844800" y="1368425"/>
                </a:lnTo>
                <a:lnTo>
                  <a:pt x="5274681" y="656804"/>
                </a:lnTo>
                <a:close/>
              </a:path>
              <a:path w="5689600" h="2736850" fill="none">
                <a:moveTo>
                  <a:pt x="5274681" y="656804"/>
                </a:moveTo>
                <a:cubicBezTo>
                  <a:pt x="6180234" y="1372270"/>
                  <a:pt x="5548990" y="2307666"/>
                  <a:pt x="3942494" y="2630876"/>
                </a:cubicBezTo>
                <a:cubicBezTo>
                  <a:pt x="3404578" y="2739099"/>
                  <a:pt x="2810522" y="2765200"/>
                  <a:pt x="2240747" y="2705646"/>
                </a:cubicBezTo>
                <a:cubicBezTo>
                  <a:pt x="947008" y="2570421"/>
                  <a:pt x="18210" y="2023764"/>
                  <a:pt x="262" y="138697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7668" name="Rectangle 38"/>
          <p:cNvSpPr>
            <a:spLocks noChangeArrowheads="1"/>
          </p:cNvSpPr>
          <p:nvPr/>
        </p:nvSpPr>
        <p:spPr bwMode="auto">
          <a:xfrm>
            <a:off x="5219700" y="1700213"/>
            <a:ext cx="237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1"/>
                </a:solidFill>
                <a:latin typeface="Arial" charset="0"/>
              </a:rPr>
              <a:t>User-Generated</a:t>
            </a:r>
          </a:p>
        </p:txBody>
      </p:sp>
      <p:sp>
        <p:nvSpPr>
          <p:cNvPr id="27669" name="Rectangle 39"/>
          <p:cNvSpPr>
            <a:spLocks noChangeArrowheads="1"/>
          </p:cNvSpPr>
          <p:nvPr/>
        </p:nvSpPr>
        <p:spPr bwMode="auto">
          <a:xfrm>
            <a:off x="900113" y="17002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1"/>
                </a:solidFill>
                <a:latin typeface="Arial" charset="0"/>
              </a:rPr>
              <a:t>Marketer-Generated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7813" y="6638925"/>
            <a:ext cx="62468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新細明體" charset="0"/>
                <a:cs typeface="新細明體" charset="0"/>
              </a:rPr>
              <a:t>Source: Evans et al. (2010), Social Media Marketing: The Next Generation of Business Engagement</a:t>
            </a:r>
          </a:p>
        </p:txBody>
      </p:sp>
    </p:spTree>
    <p:extLst>
      <p:ext uri="{BB962C8B-B14F-4D97-AF65-F5344CB8AC3E}">
        <p14:creationId xmlns:p14="http://schemas.microsoft.com/office/powerpoint/2010/main" val="6603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>
            <a:spLocks/>
          </p:cNvSpPr>
          <p:nvPr/>
        </p:nvSpPr>
        <p:spPr bwMode="auto">
          <a:xfrm>
            <a:off x="1187450" y="2205038"/>
            <a:ext cx="7632700" cy="3527425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2147483647 w 43200"/>
              <a:gd name="T7" fmla="*/ 2147483647 h 43200"/>
              <a:gd name="T8" fmla="*/ 2147483647 w 43200"/>
              <a:gd name="T9" fmla="*/ 2147483647 h 43200"/>
              <a:gd name="T10" fmla="*/ 2147483647 w 43200"/>
              <a:gd name="T11" fmla="*/ 2147483647 h 43200"/>
              <a:gd name="T12" fmla="*/ 2147483647 w 43200"/>
              <a:gd name="T13" fmla="*/ 2147483647 h 43200"/>
              <a:gd name="T14" fmla="*/ 2147483647 w 43200"/>
              <a:gd name="T15" fmla="*/ 2147483647 h 43200"/>
              <a:gd name="T16" fmla="*/ 2147483647 w 43200"/>
              <a:gd name="T17" fmla="*/ 2147483647 h 43200"/>
              <a:gd name="T18" fmla="*/ 2147483647 w 43200"/>
              <a:gd name="T19" fmla="*/ 2147483647 h 43200"/>
              <a:gd name="T20" fmla="*/ 2147483647 w 43200"/>
              <a:gd name="T21" fmla="*/ 2147483647 h 43200"/>
              <a:gd name="T22" fmla="*/ 2147483647 w 43200"/>
              <a:gd name="T23" fmla="*/ 2147483647 h 43200"/>
              <a:gd name="T24" fmla="*/ 2147483647 w 43200"/>
              <a:gd name="T25" fmla="*/ 2147483647 h 43200"/>
              <a:gd name="T26" fmla="*/ 2147483647 w 43200"/>
              <a:gd name="T27" fmla="*/ 2147483647 h 43200"/>
              <a:gd name="T28" fmla="*/ 2147483647 w 43200"/>
              <a:gd name="T29" fmla="*/ 2147483647 h 43200"/>
              <a:gd name="T30" fmla="*/ 2147483647 w 43200"/>
              <a:gd name="T31" fmla="*/ 1273908717 h 43200"/>
              <a:gd name="T32" fmla="*/ 2147483647 w 43200"/>
              <a:gd name="T33" fmla="*/ 2147483647 h 43200"/>
              <a:gd name="T34" fmla="*/ 2147483647 w 43200"/>
              <a:gd name="T35" fmla="*/ 1812870923 h 43200"/>
              <a:gd name="T36" fmla="*/ 2147483647 w 43200"/>
              <a:gd name="T37" fmla="*/ 2147483647 h 43200"/>
              <a:gd name="T38" fmla="*/ 2147483647 w 43200"/>
              <a:gd name="T39" fmla="*/ 2147483647 h 43200"/>
              <a:gd name="T40" fmla="*/ 2147483647 w 43200"/>
              <a:gd name="T41" fmla="*/ 2147483647 h 43200"/>
              <a:gd name="T42" fmla="*/ 2147483647 w 43200"/>
              <a:gd name="T43" fmla="*/ 214748364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The New Customer Influence Path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2946F9-9FD4-49A7-9BE2-5A5513B2013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348038" y="3644900"/>
            <a:ext cx="1368425" cy="1368425"/>
          </a:xfrm>
          <a:prstGeom prst="ellipse">
            <a:avLst/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rapezoid 8"/>
          <p:cNvSpPr>
            <a:spLocks/>
          </p:cNvSpPr>
          <p:nvPr/>
        </p:nvSpPr>
        <p:spPr bwMode="auto">
          <a:xfrm rot="5400000">
            <a:off x="107156" y="3645695"/>
            <a:ext cx="2016125" cy="1439862"/>
          </a:xfrm>
          <a:custGeom>
            <a:avLst/>
            <a:gdLst>
              <a:gd name="T0" fmla="*/ 0 w 2016125"/>
              <a:gd name="T1" fmla="*/ 1439862 h 1439862"/>
              <a:gd name="T2" fmla="*/ 359966 w 2016125"/>
              <a:gd name="T3" fmla="*/ 0 h 1439862"/>
              <a:gd name="T4" fmla="*/ 1656160 w 2016125"/>
              <a:gd name="T5" fmla="*/ 0 h 1439862"/>
              <a:gd name="T6" fmla="*/ 2016125 w 2016125"/>
              <a:gd name="T7" fmla="*/ 1439862 h 1439862"/>
              <a:gd name="T8" fmla="*/ 0 w 2016125"/>
              <a:gd name="T9" fmla="*/ 1439862 h 1439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6125" h="1439862">
                <a:moveTo>
                  <a:pt x="0" y="1439862"/>
                </a:moveTo>
                <a:lnTo>
                  <a:pt x="359966" y="0"/>
                </a:lnTo>
                <a:lnTo>
                  <a:pt x="1656160" y="0"/>
                </a:lnTo>
                <a:lnTo>
                  <a:pt x="2016125" y="1439862"/>
                </a:lnTo>
                <a:lnTo>
                  <a:pt x="0" y="1439862"/>
                </a:lnTo>
                <a:close/>
              </a:path>
            </a:pathLst>
          </a:custGeom>
          <a:solidFill>
            <a:srgbClr val="FDEA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395288" y="4221163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ea typeface="標楷體" pitchFamily="65" charset="-120"/>
              </a:rPr>
              <a:t>Awareness</a:t>
            </a:r>
            <a:endParaRPr lang="en-US" altLang="zh-TW" sz="2000" b="1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1" name="Trapezoid 10"/>
          <p:cNvSpPr>
            <a:spLocks/>
          </p:cNvSpPr>
          <p:nvPr/>
        </p:nvSpPr>
        <p:spPr bwMode="auto">
          <a:xfrm rot="5400000">
            <a:off x="1978819" y="3572669"/>
            <a:ext cx="1296987" cy="1584325"/>
          </a:xfrm>
          <a:custGeom>
            <a:avLst/>
            <a:gdLst>
              <a:gd name="T0" fmla="*/ 0 w 1296987"/>
              <a:gd name="T1" fmla="*/ 1584325 h 1584325"/>
              <a:gd name="T2" fmla="*/ 324247 w 1296987"/>
              <a:gd name="T3" fmla="*/ 0 h 1584325"/>
              <a:gd name="T4" fmla="*/ 972740 w 1296987"/>
              <a:gd name="T5" fmla="*/ 0 h 1584325"/>
              <a:gd name="T6" fmla="*/ 1296987 w 1296987"/>
              <a:gd name="T7" fmla="*/ 1584325 h 1584325"/>
              <a:gd name="T8" fmla="*/ 0 w 1296987"/>
              <a:gd name="T9" fmla="*/ 1584325 h 1584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6987" h="1584325">
                <a:moveTo>
                  <a:pt x="0" y="1584325"/>
                </a:moveTo>
                <a:lnTo>
                  <a:pt x="324247" y="0"/>
                </a:lnTo>
                <a:lnTo>
                  <a:pt x="972740" y="0"/>
                </a:lnTo>
                <a:lnTo>
                  <a:pt x="1296987" y="1584325"/>
                </a:lnTo>
                <a:lnTo>
                  <a:pt x="0" y="1584325"/>
                </a:lnTo>
                <a:close/>
              </a:path>
            </a:pathLst>
          </a:custGeom>
          <a:solidFill>
            <a:srgbClr val="FCD5B5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1835150" y="4221163"/>
            <a:ext cx="1598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accent1"/>
                </a:solidFill>
                <a:ea typeface="標楷體" pitchFamily="65" charset="-120"/>
              </a:rPr>
              <a:t>Consideration</a:t>
            </a:r>
            <a:endParaRPr lang="en-US" altLang="zh-TW" sz="2000" b="1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3492500" y="4221163"/>
            <a:ext cx="1150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Purchase</a:t>
            </a:r>
          </a:p>
        </p:txBody>
      </p:sp>
      <p:pic>
        <p:nvPicPr>
          <p:cNvPr id="2868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36838"/>
            <a:ext cx="977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36838"/>
            <a:ext cx="692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0438"/>
            <a:ext cx="692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1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21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68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3106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963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rc 21"/>
          <p:cNvSpPr>
            <a:spLocks/>
          </p:cNvSpPr>
          <p:nvPr/>
        </p:nvSpPr>
        <p:spPr bwMode="auto">
          <a:xfrm>
            <a:off x="2771775" y="3716338"/>
            <a:ext cx="5688013" cy="2592387"/>
          </a:xfrm>
          <a:custGeom>
            <a:avLst/>
            <a:gdLst>
              <a:gd name="T0" fmla="*/ 5349260 w 5688013"/>
              <a:gd name="T1" fmla="*/ 682675 h 2592387"/>
              <a:gd name="T2" fmla="*/ 3847170 w 5688013"/>
              <a:gd name="T3" fmla="*/ 2509076 h 2592387"/>
              <a:gd name="T4" fmla="*/ 2263772 w 5688013"/>
              <a:gd name="T5" fmla="*/ 2565125 h 2592387"/>
              <a:gd name="T6" fmla="*/ 3308 w 5688013"/>
              <a:gd name="T7" fmla="*/ 1358698 h 25923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8013" h="2592387" stroke="0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  <a:lnTo>
                  <a:pt x="2844007" y="1296194"/>
                </a:lnTo>
                <a:lnTo>
                  <a:pt x="5349260" y="682675"/>
                </a:lnTo>
                <a:close/>
              </a:path>
              <a:path w="5688013" h="2592387" fill="none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28694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686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547813" y="6638925"/>
            <a:ext cx="62468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新細明體" charset="0"/>
                <a:cs typeface="新細明體" charset="0"/>
              </a:rPr>
              <a:t>Source: Evans et al. (2010), Social Media Marketing: The Next Generation of Business Engagement</a:t>
            </a:r>
          </a:p>
        </p:txBody>
      </p:sp>
    </p:spTree>
    <p:extLst>
      <p:ext uri="{BB962C8B-B14F-4D97-AF65-F5344CB8AC3E}">
        <p14:creationId xmlns:p14="http://schemas.microsoft.com/office/powerpoint/2010/main" val="17954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Example of Opinion:</a:t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review segment on iPhone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smtClean="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She also thought the phone was too expensive, and wanted me to return it to the shop. … ”</a:t>
            </a:r>
            <a:endParaRPr lang="zh-TW" altLang="en-US" sz="2800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15888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3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smtClean="0"/>
              <a:t>“(1) I bought an </a:t>
            </a:r>
            <a:r>
              <a:rPr lang="en-US" altLang="zh-TW" sz="2800" u="sng" smtClean="0"/>
              <a:t>iPhone</a:t>
            </a:r>
            <a:r>
              <a:rPr lang="en-US" altLang="zh-TW" sz="2800" smtClean="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(2) </a:t>
            </a:r>
            <a:r>
              <a:rPr lang="en-US" altLang="zh-TW" sz="2800" smtClean="0">
                <a:solidFill>
                  <a:srgbClr val="FF0000"/>
                </a:solidFill>
              </a:rPr>
              <a:t>It was such a </a:t>
            </a:r>
            <a:r>
              <a:rPr lang="en-US" altLang="zh-TW" sz="2800" b="1" smtClean="0">
                <a:solidFill>
                  <a:srgbClr val="FF0000"/>
                </a:solidFill>
              </a:rPr>
              <a:t>nice</a:t>
            </a:r>
            <a:r>
              <a:rPr lang="en-US" altLang="zh-TW" sz="2800" smtClean="0">
                <a:solidFill>
                  <a:srgbClr val="FF0000"/>
                </a:solidFill>
              </a:rPr>
              <a:t> phone.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(3) </a:t>
            </a:r>
            <a:r>
              <a:rPr lang="en-US" altLang="zh-TW" sz="2800" smtClean="0">
                <a:solidFill>
                  <a:srgbClr val="FF0000"/>
                </a:solidFill>
              </a:rPr>
              <a:t>The </a:t>
            </a:r>
            <a:r>
              <a:rPr lang="en-US" altLang="zh-TW" sz="2800" u="sng" smtClean="0">
                <a:solidFill>
                  <a:srgbClr val="FF0000"/>
                </a:solidFill>
              </a:rPr>
              <a:t>touch screen </a:t>
            </a:r>
            <a:r>
              <a:rPr lang="en-US" altLang="zh-TW" sz="2800" smtClean="0">
                <a:solidFill>
                  <a:srgbClr val="FF0000"/>
                </a:solidFill>
              </a:rPr>
              <a:t>was really </a:t>
            </a:r>
            <a:r>
              <a:rPr lang="en-US" altLang="zh-TW" sz="2800" b="1" smtClean="0">
                <a:solidFill>
                  <a:srgbClr val="FF0000"/>
                </a:solidFill>
              </a:rPr>
              <a:t>cool</a:t>
            </a:r>
            <a:r>
              <a:rPr lang="en-US" altLang="zh-TW" sz="2800" smtClean="0">
                <a:solidFill>
                  <a:srgbClr val="FF0000"/>
                </a:solidFill>
              </a:rPr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(4) </a:t>
            </a:r>
            <a:r>
              <a:rPr lang="en-US" altLang="zh-TW" sz="2800" smtClean="0">
                <a:solidFill>
                  <a:srgbClr val="FF0000"/>
                </a:solidFill>
              </a:rPr>
              <a:t>The </a:t>
            </a:r>
            <a:r>
              <a:rPr lang="en-US" altLang="zh-TW" sz="2800" u="sng" smtClean="0">
                <a:solidFill>
                  <a:srgbClr val="FF0000"/>
                </a:solidFill>
              </a:rPr>
              <a:t>voice quality </a:t>
            </a:r>
            <a:r>
              <a:rPr lang="en-US" altLang="zh-TW" sz="2800" smtClean="0">
                <a:solidFill>
                  <a:srgbClr val="FF0000"/>
                </a:solidFill>
              </a:rPr>
              <a:t>was </a:t>
            </a:r>
            <a:r>
              <a:rPr lang="en-US" altLang="zh-TW" sz="2800" b="1" smtClean="0">
                <a:solidFill>
                  <a:srgbClr val="FF0000"/>
                </a:solidFill>
              </a:rPr>
              <a:t>clear</a:t>
            </a:r>
            <a:r>
              <a:rPr lang="en-US" altLang="zh-TW" sz="2800" smtClean="0">
                <a:solidFill>
                  <a:srgbClr val="FF0000"/>
                </a:solidFill>
              </a:rPr>
              <a:t> too.</a:t>
            </a:r>
            <a:r>
              <a:rPr lang="en-US" altLang="zh-TW" sz="2800" smtClean="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(5) </a:t>
            </a:r>
            <a:r>
              <a:rPr lang="en-US" altLang="zh-TW" sz="2800" smtClean="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 smtClean="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smtClean="0"/>
              <a:t>(6) </a:t>
            </a:r>
            <a:r>
              <a:rPr lang="en-US" altLang="zh-TW" sz="2800" smtClean="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b="1" u="sng" smtClean="0">
                <a:solidFill>
                  <a:srgbClr val="00B050"/>
                </a:solidFill>
              </a:rPr>
              <a:t>expensive</a:t>
            </a:r>
            <a:r>
              <a:rPr lang="en-US" altLang="zh-TW" sz="2800" smtClean="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 smtClean="0"/>
              <a:t> … ”</a:t>
            </a:r>
            <a:endParaRPr lang="zh-TW" altLang="en-US" sz="2800" smtClean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7667625" y="25654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7740650" y="52292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457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kumimoji="0"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617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70475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7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en-US" sz="9600" dirty="0" smtClean="0">
                <a:solidFill>
                  <a:schemeClr val="accent1"/>
                </a:solidFill>
              </a:rPr>
              <a:t>Text Mining</a:t>
            </a:r>
            <a:br>
              <a:rPr lang="en-US" sz="9600" dirty="0" smtClean="0">
                <a:solidFill>
                  <a:schemeClr val="accent1"/>
                </a:solidFill>
              </a:rPr>
            </a:br>
            <a:r>
              <a:rPr lang="en-US" sz="9600" dirty="0" smtClean="0">
                <a:solidFill>
                  <a:schemeClr val="accent1"/>
                </a:solidFill>
              </a:rPr>
              <a:t>Technologies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635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383846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Steven </a:t>
            </a:r>
            <a:r>
              <a:rPr lang="en-US" sz="2400" dirty="0" err="1">
                <a:solidFill>
                  <a:schemeClr val="accent1"/>
                </a:solidFill>
              </a:rPr>
              <a:t>Struhl</a:t>
            </a:r>
            <a:r>
              <a:rPr lang="en-US" sz="2400" dirty="0">
                <a:solidFill>
                  <a:schemeClr val="accent1"/>
                </a:solidFill>
              </a:rPr>
              <a:t> (2015),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Practical </a:t>
            </a:r>
            <a:r>
              <a:rPr lang="en-US" sz="2400" dirty="0">
                <a:solidFill>
                  <a:schemeClr val="accent1"/>
                </a:solidFill>
              </a:rPr>
              <a:t>Text Analytics: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Interpreting </a:t>
            </a:r>
            <a:r>
              <a:rPr lang="en-US" sz="2400" dirty="0">
                <a:solidFill>
                  <a:schemeClr val="accent1"/>
                </a:solidFill>
              </a:rPr>
              <a:t>Text and Unstructured Data for Business Intelligence (Marketing Science), </a:t>
            </a:r>
            <a:r>
              <a:rPr lang="en-US" sz="2400" dirty="0" err="1">
                <a:solidFill>
                  <a:schemeClr val="accent1"/>
                </a:solidFill>
              </a:rPr>
              <a:t>Kogan</a:t>
            </a:r>
            <a:r>
              <a:rPr lang="en-US" sz="2400" dirty="0">
                <a:solidFill>
                  <a:schemeClr val="accent1"/>
                </a:solidFill>
              </a:rPr>
              <a:t>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497" y="1530280"/>
            <a:ext cx="3381006" cy="5067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3648" y="6581001"/>
            <a:ext cx="6480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http://www.amazon.com/Practical-Text-Analytics-Interpreting-Unstructured/dp/</a:t>
            </a:r>
            <a:r>
              <a:rPr lang="en-US" sz="1200" dirty="0" smtClean="0">
                <a:hlinkClick r:id="rId3"/>
              </a:rPr>
              <a:t>0749474017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049803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Concepts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1447800"/>
            <a:ext cx="8523287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85-90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 percent of all corporate data is in some kind of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unstructured form 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(e.g.,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) 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Unstructured corporate data is doubling in size every 18 months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Tapping into these information sources is not an option, but a need to stay competitive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Answer: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 mining</a:t>
            </a:r>
          </a:p>
          <a:p>
            <a:pPr lvl="1"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A semi-automated process of extracting knowledge from unstructured data sources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a.k.a.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text data mining </a:t>
            </a:r>
            <a:r>
              <a:rPr lang="en-US" altLang="zh-TW" sz="2400">
                <a:latin typeface="Calibri" charset="0"/>
                <a:ea typeface="新細明體" charset="0"/>
              </a:rPr>
              <a:t>or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knowledge discovery in textual databases</a:t>
            </a:r>
          </a:p>
        </p:txBody>
      </p:sp>
      <p:sp>
        <p:nvSpPr>
          <p:cNvPr id="31747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74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3436E1B-C74E-E34A-ADB1-8DD181BDE981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39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77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Natural Language Processing</a:t>
            </a:r>
            <a:b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(NLP) </a:t>
            </a:r>
            <a:endParaRPr lang="en-US" altLang="en-US" sz="9600">
              <a:latin typeface="Calibri" charset="0"/>
              <a:ea typeface="標楷體" charset="-120"/>
            </a:endParaRP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49A3EB3-FC5E-9849-8171-0A1139604A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31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1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1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</a:t>
            </a:r>
            <a:r>
              <a:rPr lang="en-US" sz="5400" dirty="0" smtClean="0"/>
              <a:t>Mining</a:t>
            </a:r>
            <a:endParaRPr lang="en-US" sz="5400" dirty="0"/>
          </a:p>
        </p:txBody>
      </p:sp>
      <p:sp>
        <p:nvSpPr>
          <p:cNvPr id="9" name="Rounded Rectangle 8"/>
          <p:cNvSpPr/>
          <p:nvPr/>
        </p:nvSpPr>
        <p:spPr>
          <a:xfrm>
            <a:off x="431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Vishal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Journal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380771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5400" dirty="0" smtClean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 smtClean="0">
                <a:solidFill>
                  <a:srgbClr val="4F81BD"/>
                </a:solidFill>
              </a:rPr>
              <a:t>extracting</a:t>
            </a:r>
            <a:r>
              <a:rPr lang="en-US" sz="5400" dirty="0" smtClean="0"/>
              <a:t> 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 smtClean="0"/>
              <a:t> and </a:t>
            </a:r>
            <a:r>
              <a:rPr lang="en-US" sz="5400" dirty="0" smtClean="0">
                <a:solidFill>
                  <a:srgbClr val="604A7B"/>
                </a:solidFill>
              </a:rPr>
              <a:t>non</a:t>
            </a:r>
            <a:r>
              <a:rPr lang="en-US" sz="5400" dirty="0">
                <a:solidFill>
                  <a:srgbClr val="604A7B"/>
                </a:solidFill>
              </a:rPr>
              <a:t>-trivial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</a:t>
            </a:r>
            <a:r>
              <a:rPr lang="en-US" sz="5400" dirty="0" smtClean="0">
                <a:solidFill>
                  <a:srgbClr val="008000"/>
                </a:solidFill>
              </a:rPr>
              <a:t>text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Vishal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Journal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31920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</a:t>
            </a:r>
            <a:r>
              <a:rPr lang="en-US" sz="7200" dirty="0" smtClean="0">
                <a:solidFill>
                  <a:srgbClr val="FF0000"/>
                </a:solidFill>
              </a:rPr>
              <a:t>Mining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discovery</a:t>
            </a:r>
            <a:r>
              <a:rPr lang="en-US" dirty="0" smtClean="0"/>
              <a:t> </a:t>
            </a:r>
            <a:r>
              <a:rPr lang="en-US" dirty="0"/>
              <a:t>by computer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smtClean="0">
                <a:solidFill>
                  <a:srgbClr val="FF0000"/>
                </a:solidFill>
              </a:rPr>
              <a:t>new</a:t>
            </a:r>
            <a:r>
              <a:rPr lang="en-US" sz="5400" dirty="0">
                <a:solidFill>
                  <a:srgbClr val="FF0000"/>
                </a:solidFill>
              </a:rPr>
              <a:t>, previously </a:t>
            </a:r>
            <a:r>
              <a:rPr lang="en-US" sz="5400" dirty="0" smtClean="0">
                <a:solidFill>
                  <a:srgbClr val="FF0000"/>
                </a:solidFill>
              </a:rPr>
              <a:t/>
            </a:r>
            <a:br>
              <a:rPr lang="en-US" sz="5400" dirty="0" smtClean="0">
                <a:solidFill>
                  <a:srgbClr val="FF0000"/>
                </a:solidFill>
              </a:rPr>
            </a:br>
            <a:r>
              <a:rPr lang="en-US" sz="5400" dirty="0" smtClean="0">
                <a:solidFill>
                  <a:srgbClr val="FF0000"/>
                </a:solidFill>
              </a:rPr>
              <a:t>unknown </a:t>
            </a:r>
            <a:r>
              <a:rPr lang="en-US" sz="5400" dirty="0">
                <a:solidFill>
                  <a:srgbClr val="FF0000"/>
                </a:solidFill>
              </a:rPr>
              <a:t>information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>extracting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</a:t>
            </a:r>
            <a:r>
              <a:rPr lang="en-US" sz="5400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Vishal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Journal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989492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 smtClean="0">
                <a:solidFill>
                  <a:schemeClr val="accent1"/>
                </a:solidFill>
              </a:rPr>
              <a:t>Natural Language </a:t>
            </a:r>
            <a:r>
              <a:rPr lang="en-US" sz="5000" dirty="0">
                <a:solidFill>
                  <a:schemeClr val="accent1"/>
                </a:solidFill>
              </a:rPr>
              <a:t>Processing </a:t>
            </a:r>
            <a:r>
              <a:rPr lang="en-US" sz="5000" dirty="0" smtClean="0">
                <a:solidFill>
                  <a:schemeClr val="accent1"/>
                </a:solidFill>
              </a:rPr>
              <a:t/>
            </a:r>
            <a:br>
              <a:rPr lang="en-US" sz="5000" dirty="0" smtClean="0">
                <a:solidFill>
                  <a:schemeClr val="accent1"/>
                </a:solidFill>
              </a:rPr>
            </a:br>
            <a:r>
              <a:rPr lang="en-US" sz="5000" dirty="0" smtClean="0">
                <a:solidFill>
                  <a:schemeClr val="accent1"/>
                </a:solidFill>
              </a:rPr>
              <a:t>(</a:t>
            </a:r>
            <a:r>
              <a:rPr lang="en-US" sz="5000" dirty="0">
                <a:solidFill>
                  <a:schemeClr val="accent1"/>
                </a:solidFill>
              </a:rPr>
              <a:t>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 smtClean="0">
                <a:solidFill>
                  <a:srgbClr val="FF0000"/>
                </a:solidFill>
              </a:rPr>
              <a:t> Text Mining</a:t>
            </a:r>
            <a:br>
              <a:rPr lang="en-US" sz="7200" dirty="0" smtClean="0">
                <a:solidFill>
                  <a:srgbClr val="FF0000"/>
                </a:solidFill>
              </a:rPr>
            </a:br>
            <a:r>
              <a:rPr lang="en-US" sz="7200" dirty="0" smtClean="0">
                <a:solidFill>
                  <a:srgbClr val="FF0000"/>
                </a:solidFill>
              </a:rPr>
              <a:t>(TM)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131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Analyze Text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9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Document Collection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Retrieve and preprocess document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5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Information Extraction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75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Summarization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75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Clustering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6516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Management Information System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5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Classification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Bent-Up Arrow 17"/>
          <p:cNvSpPr/>
          <p:nvPr/>
        </p:nvSpPr>
        <p:spPr>
          <a:xfrm>
            <a:off x="1475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2843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6444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7668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Vishal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Journal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7740650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7596188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070609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162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Information </a:t>
            </a:r>
            <a:r>
              <a:rPr lang="en-US" dirty="0">
                <a:solidFill>
                  <a:schemeClr val="accent1"/>
                </a:solidFill>
              </a:rPr>
              <a:t>Extraction based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Text Mining Framework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251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Text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1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Information Extraction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4211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DB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52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Mining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3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Text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5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Text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740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Rule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63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2924944"/>
            <a:ext cx="4657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Text Data Mining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1619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3851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5292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7452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Vishal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Journal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115367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kumimoji="0" lang="en-US" altLang="zh-TW" sz="1000" dirty="0" smtClean="0">
                <a:solidFill>
                  <a:srgbClr val="A6A6A6"/>
                </a:solidFill>
              </a:rPr>
              <a:t>Adapted from: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Jiawei</a:t>
            </a:r>
            <a:r>
              <a:rPr kumimoji="0" lang="en-US" altLang="zh-TW" sz="1000" dirty="0">
                <a:solidFill>
                  <a:srgbClr val="A6A6A6"/>
                </a:solidFill>
              </a:rPr>
              <a:t> Han and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kumimoji="0" lang="en-US" altLang="zh-TW" sz="1000" dirty="0">
                <a:solidFill>
                  <a:srgbClr val="A6A6A6"/>
                </a:solidFill>
              </a:rPr>
              <a:t>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Kamber</a:t>
            </a:r>
            <a:r>
              <a:rPr kumimoji="0"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kumimoji="0"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673475" y="3213100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rgbClr val="FF0000"/>
                </a:solidFill>
              </a:rPr>
              <a:t>Text </a:t>
            </a:r>
            <a:r>
              <a:rPr lang="en-US" altLang="zh-TW" sz="2400" b="1" dirty="0">
                <a:solidFill>
                  <a:srgbClr val="FF0000"/>
                </a:solidFill>
              </a:rPr>
              <a:t>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673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42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542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42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rgbClr val="984807"/>
                </a:solidFill>
              </a:rPr>
              <a:t>Natural Language Processing</a:t>
            </a:r>
            <a:endParaRPr lang="en-US" altLang="zh-TW" sz="2400" b="1" dirty="0">
              <a:solidFill>
                <a:srgbClr val="984807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42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804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804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6804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673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804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2487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248761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2487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2487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4645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4645819" y="4221163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5364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5618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561816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5219700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93561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Data Mining versus Text Mining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23850" y="1557338"/>
            <a:ext cx="8496300" cy="4800600"/>
          </a:xfrm>
        </p:spPr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Both seek for novel and useful patterns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Both are semi-automated processes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Difference is the nature of the data: 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Structured versus unstructured data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0"/>
              </a:rPr>
              <a:t>Structured data: </a:t>
            </a:r>
            <a:r>
              <a:rPr lang="en-US" altLang="zh-TW">
                <a:latin typeface="Calibri" charset="0"/>
                <a:ea typeface="新細明體" charset="0"/>
              </a:rPr>
              <a:t>in databases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0"/>
              </a:rPr>
              <a:t>Unstructured data:</a:t>
            </a:r>
            <a:r>
              <a:rPr lang="en-US" altLang="zh-TW">
                <a:latin typeface="Calibri" charset="0"/>
                <a:ea typeface="新細明體" charset="0"/>
              </a:rPr>
              <a:t> Word documents, PDF files, text excerpts, XML files, and so on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Text mining – first, impose structure to the data, then mine the structured data </a:t>
            </a:r>
          </a:p>
        </p:txBody>
      </p:sp>
      <p:sp>
        <p:nvSpPr>
          <p:cNvPr id="3379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379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ADF060D-9782-174D-B5BA-2E4EAED5E8B8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47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48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zh-TW" sz="88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: 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Core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Analytics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endParaRPr lang="zh-TW" altLang="en-US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04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2250E14-5876-0644-BE18-446F6A3258B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04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66688"/>
            <a:ext cx="847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85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119063" y="0"/>
            <a:ext cx="8858250" cy="1709738"/>
          </a:xfrm>
        </p:spPr>
        <p:txBody>
          <a:bodyPr/>
          <a:lstStyle/>
          <a:p>
            <a:r>
              <a:rPr lang="en-US" altLang="zh-TW" sz="2400" b="0">
                <a:latin typeface="Calibri" charset="0"/>
                <a:ea typeface="標楷體" charset="0"/>
                <a:cs typeface="標楷體" charset="0"/>
              </a:rPr>
              <a:t>Fayyad, U., Piatetsky-Shapiro, G., &amp; Smyth, P. (1996). 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.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0">
                <a:latin typeface="Calibri" charset="0"/>
                <a:ea typeface="標楷體" charset="0"/>
                <a:cs typeface="標楷體" charset="0"/>
              </a:rPr>
              <a:t>Communications of the ACM, 39(11), 27-34.</a:t>
            </a:r>
            <a:endParaRPr lang="zh-TW" altLang="en-US" sz="2400" b="0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4E5819-7DB1-EA45-8509-309E486B818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44675"/>
            <a:ext cx="33845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575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785225" cy="5327650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MS PGothic" charset="-128"/>
              </a:rPr>
              <a:t>Text mining</a:t>
            </a:r>
          </a:p>
          <a:p>
            <a:pPr lvl="1" eaLnBrk="1" hangingPunct="1"/>
            <a:r>
              <a:rPr lang="en-US" altLang="zh-TW" sz="3200" dirty="0" smtClean="0">
                <a:latin typeface="Calibri" charset="0"/>
                <a:ea typeface="MS PGothic" charset="-128"/>
              </a:rPr>
              <a:t>Differentiate </a:t>
            </a:r>
            <a:r>
              <a:rPr lang="en-US" altLang="zh-TW" sz="3200" dirty="0">
                <a:latin typeface="Calibri" charset="0"/>
                <a:ea typeface="MS PGothic" charset="-128"/>
              </a:rPr>
              <a:t>between </a:t>
            </a:r>
            <a:br>
              <a:rPr lang="en-US" altLang="zh-TW" sz="3200" dirty="0">
                <a:latin typeface="Calibri" charset="0"/>
                <a:ea typeface="MS PGothic" charset="-128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MS PGothic" charset="-128"/>
              </a:rPr>
              <a:t>text mining</a:t>
            </a:r>
            <a:r>
              <a:rPr lang="en-US" altLang="zh-TW" sz="3200" dirty="0">
                <a:latin typeface="Calibri" charset="0"/>
                <a:ea typeface="MS PGothic" charset="-128"/>
              </a:rPr>
              <a:t>, 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MS PGothic" charset="-128"/>
              </a:rPr>
              <a:t>Web mining </a:t>
            </a:r>
            <a:r>
              <a:rPr lang="en-US" altLang="zh-TW" sz="3200" dirty="0">
                <a:latin typeface="Calibri" charset="0"/>
                <a:ea typeface="MS PGothic" charset="-128"/>
              </a:rPr>
              <a:t>and 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MS PGothic" charset="-128"/>
              </a:rPr>
              <a:t>data mining</a:t>
            </a:r>
          </a:p>
          <a:p>
            <a:pPr lvl="1" eaLnBrk="1" hangingPunct="1"/>
            <a:r>
              <a:rPr lang="en-US" altLang="zh-TW" sz="3200" dirty="0" smtClean="0">
                <a:solidFill>
                  <a:srgbClr val="FF0000"/>
                </a:solidFill>
                <a:latin typeface="Calibri" charset="0"/>
                <a:ea typeface="MS PGothic" charset="-128"/>
              </a:rPr>
              <a:t>Web 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MS PGothic" charset="-128"/>
              </a:rPr>
              <a:t>mining</a:t>
            </a:r>
          </a:p>
          <a:p>
            <a:pPr lvl="2" eaLnBrk="1" hangingPunct="1"/>
            <a:r>
              <a:rPr lang="en-US" altLang="zh-TW" sz="3200" dirty="0">
                <a:latin typeface="Calibri" charset="0"/>
                <a:ea typeface="新細明體" charset="-120"/>
              </a:rPr>
              <a:t>Web content mining</a:t>
            </a:r>
          </a:p>
          <a:p>
            <a:pPr lvl="2" eaLnBrk="1" hangingPunct="1"/>
            <a:r>
              <a:rPr lang="en-US" altLang="zh-TW" sz="3200" dirty="0">
                <a:latin typeface="Calibri" charset="0"/>
                <a:ea typeface="新細明體" charset="-120"/>
              </a:rPr>
              <a:t>Web structure mining</a:t>
            </a:r>
          </a:p>
          <a:p>
            <a:pPr lvl="2" eaLnBrk="1" hangingPunct="1"/>
            <a:r>
              <a:rPr lang="en-US" altLang="zh-TW" sz="3200" dirty="0">
                <a:latin typeface="Calibri" charset="0"/>
                <a:ea typeface="新細明體" charset="-120"/>
              </a:rPr>
              <a:t>Web usage mining</a:t>
            </a:r>
          </a:p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Natural Language Processing (NLP)</a:t>
            </a:r>
            <a:r>
              <a:rPr lang="zh-TW" altLang="en-US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 </a:t>
            </a:r>
            <a:endParaRPr lang="en-US" altLang="zh-TW" dirty="0">
              <a:solidFill>
                <a:srgbClr val="FF0000"/>
              </a:solidFill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Natural Language Processing with NLTK in Python</a:t>
            </a:r>
          </a:p>
        </p:txBody>
      </p:sp>
      <p:sp>
        <p:nvSpPr>
          <p:cNvPr id="2150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F70ABF-93EA-6147-80D3-015BF5A2A090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71438"/>
            <a:ext cx="8686800" cy="1412875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Knowledge Discovery in Databases</a:t>
            </a:r>
            <a:r>
              <a:rPr lang="en-US" altLang="zh-TW" sz="32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 (KDD)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000" b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(Fayyad et al., 1996)</a:t>
            </a:r>
            <a:endParaRPr lang="zh-TW" altLang="en-US" sz="2000" b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24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DCFCE91-068D-134F-8632-91351C3BA6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7249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580063" y="2781300"/>
            <a:ext cx="863600" cy="4508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60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>
            <a:stCxn id="12" idx="2"/>
            <a:endCxn id="8" idx="2"/>
          </p:cNvCxnSpPr>
          <p:nvPr/>
        </p:nvCxnSpPr>
        <p:spPr>
          <a:xfrm rot="5400000">
            <a:off x="4754562" y="2247901"/>
            <a:ext cx="73025" cy="2527300"/>
          </a:xfrm>
          <a:prstGeom prst="bentConnector3">
            <a:avLst>
              <a:gd name="adj1" fmla="val 1394829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Data Mining Processing Pipeline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(Charu Aggarwal, 2015)</a:t>
            </a:r>
            <a:endParaRPr lang="zh-TW" altLang="en-US" sz="2400" b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91F84487-B5BA-FE42-8C84-EC6E7834B01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60525" y="6608763"/>
            <a:ext cx="58229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200">
                <a:solidFill>
                  <a:srgbClr val="A6A6A6"/>
                </a:solidFill>
                <a:latin typeface="Calibri" charset="0"/>
              </a:rPr>
              <a:t>Source: Charu Aggarwal (2015), Data Mining: The Textbook Hardcover, Springer</a:t>
            </a:r>
            <a:endParaRPr lang="zh-TW" altLang="en-US" sz="120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42875" y="2181225"/>
            <a:ext cx="1409700" cy="1366838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979613" y="2181225"/>
            <a:ext cx="3097212" cy="1366838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Data Preprocessing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414963" y="2181225"/>
            <a:ext cx="2519362" cy="1366838"/>
          </a:xfrm>
          <a:prstGeom prst="roundRect">
            <a:avLst>
              <a:gd name="adj" fmla="val 4171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Analytical 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051050" y="2573338"/>
            <a:ext cx="1365250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Feature Extraction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640138" y="2573338"/>
            <a:ext cx="1363662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Cleaning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and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Integration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508625" y="2781300"/>
            <a:ext cx="1093788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1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732588" y="2781300"/>
            <a:ext cx="1093787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2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105775" y="2420938"/>
            <a:ext cx="8953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Output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for 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Analyst</a:t>
            </a:r>
            <a:endParaRPr lang="zh-TW" altLang="en-US" b="1">
              <a:latin typeface="Calibri" charset="0"/>
            </a:endParaRPr>
          </a:p>
        </p:txBody>
      </p:sp>
      <p:cxnSp>
        <p:nvCxnSpPr>
          <p:cNvPr id="68622" name="Straight Arrow Connector 32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1552575" y="2863850"/>
            <a:ext cx="4270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3" name="Straight Arrow Connector 32"/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5076825" y="2863850"/>
            <a:ext cx="3381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4" name="Straight Arrow Connector 32"/>
          <p:cNvCxnSpPr>
            <a:cxnSpLocks noChangeShapeType="1"/>
            <a:stCxn id="9" idx="3"/>
          </p:cNvCxnSpPr>
          <p:nvPr/>
        </p:nvCxnSpPr>
        <p:spPr bwMode="auto">
          <a:xfrm>
            <a:off x="7934325" y="2863850"/>
            <a:ext cx="30956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肘形接點 25"/>
          <p:cNvCxnSpPr>
            <a:stCxn id="9" idx="2"/>
            <a:endCxn id="7" idx="2"/>
          </p:cNvCxnSpPr>
          <p:nvPr/>
        </p:nvCxnSpPr>
        <p:spPr>
          <a:xfrm rot="5400000">
            <a:off x="3761582" y="634206"/>
            <a:ext cx="12700" cy="5827713"/>
          </a:xfrm>
          <a:prstGeom prst="bentConnector3">
            <a:avLst>
              <a:gd name="adj1" fmla="val 14109693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767138" y="4005263"/>
            <a:ext cx="2114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449513" y="4868863"/>
            <a:ext cx="21129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63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pic>
        <p:nvPicPr>
          <p:cNvPr id="66562" name="Picture 3" descr="dgm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6962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388" y="1557338"/>
            <a:ext cx="35814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Context diagram for the text mining process </a:t>
            </a:r>
          </a:p>
        </p:txBody>
      </p:sp>
      <p:sp>
        <p:nvSpPr>
          <p:cNvPr id="6656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79A276F0-DD94-B945-902A-FEFF3E39A9F7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52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2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pic>
        <p:nvPicPr>
          <p:cNvPr id="686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2300"/>
            <a:ext cx="87884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5114925"/>
            <a:ext cx="6019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The three-step text mining process </a:t>
            </a:r>
          </a:p>
        </p:txBody>
      </p:sp>
      <p:sp>
        <p:nvSpPr>
          <p:cNvPr id="68612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3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C82B5E6-A1C2-0441-A1A0-6B556A847A6C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039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23850" y="1524000"/>
            <a:ext cx="8496300" cy="48006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ＭＳ Ｐゴシック" charset="0"/>
                <a:cs typeface="ＭＳ Ｐゴシック" charset="0"/>
              </a:rPr>
              <a:t>Step 1: </a:t>
            </a:r>
            <a:r>
              <a:rPr lang="en-US" altLang="zh-TW">
                <a:latin typeface="Calibri" charset="0"/>
                <a:ea typeface="ＭＳ Ｐゴシック" charset="0"/>
                <a:cs typeface="ＭＳ Ｐゴシック" charset="0"/>
              </a:rPr>
              <a:t>Establish the corpus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Collect all relevant unstructured data         </a:t>
            </a:r>
            <a:br>
              <a:rPr lang="en-US" altLang="zh-TW">
                <a:latin typeface="Calibri" charset="0"/>
                <a:ea typeface="新細明體" charset="0"/>
              </a:rPr>
            </a:br>
            <a:r>
              <a:rPr lang="en-US" altLang="zh-TW">
                <a:latin typeface="Calibri" charset="0"/>
                <a:ea typeface="新細明體" charset="0"/>
              </a:rPr>
              <a:t> (e.g., textual documents, XML files, emails, Web pages, short notes, voice recordings…)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Digitize, standardize the collection             </a:t>
            </a:r>
            <a:br>
              <a:rPr lang="en-US" altLang="zh-TW">
                <a:latin typeface="Calibri" charset="0"/>
                <a:ea typeface="新細明體" charset="0"/>
              </a:rPr>
            </a:br>
            <a:r>
              <a:rPr lang="en-US" altLang="zh-TW">
                <a:latin typeface="Calibri" charset="0"/>
                <a:ea typeface="新細明體" charset="0"/>
              </a:rPr>
              <a:t> (e.g., all in ASCII text files)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Place the collection in a common place       </a:t>
            </a:r>
            <a:br>
              <a:rPr lang="en-US" altLang="zh-TW">
                <a:latin typeface="Calibri" charset="0"/>
                <a:ea typeface="新細明體" charset="0"/>
              </a:rPr>
            </a:br>
            <a:r>
              <a:rPr lang="en-US" altLang="zh-TW">
                <a:latin typeface="Calibri" charset="0"/>
                <a:ea typeface="新細明體" charset="0"/>
              </a:rPr>
              <a:t> (e.g., in a flat file, or in a directory as separate files) </a:t>
            </a:r>
          </a:p>
          <a:p>
            <a:pPr lvl="1" eaLnBrk="1" hangingPunct="1"/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70659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4D5C3C7-B2B0-2642-9DF8-D1CA793863EC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54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24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684213" y="1524000"/>
            <a:ext cx="7961312" cy="68580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FF3300"/>
                </a:solidFill>
                <a:latin typeface="Calibri" charset="0"/>
                <a:ea typeface="ＭＳ Ｐゴシック" charset="0"/>
                <a:cs typeface="ＭＳ Ｐゴシック" charset="0"/>
              </a:rPr>
              <a:t>Step 2:</a:t>
            </a:r>
            <a:r>
              <a:rPr lang="en-US" altLang="zh-TW" sz="2800">
                <a:latin typeface="Calibri" charset="0"/>
                <a:ea typeface="ＭＳ Ｐゴシック" charset="0"/>
                <a:cs typeface="ＭＳ Ｐゴシック" charset="0"/>
              </a:rPr>
              <a:t> Create the Term–by–Document Matrix</a:t>
            </a: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212975"/>
            <a:ext cx="66548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9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069C9D3-0B34-F440-B3B3-1010CC9E4C8C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44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497887" cy="47244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ＭＳ Ｐゴシック" charset="0"/>
                <a:cs typeface="ＭＳ Ｐゴシック" charset="0"/>
              </a:rPr>
              <a:t>Step 2:</a:t>
            </a:r>
            <a:r>
              <a:rPr lang="en-US" altLang="zh-TW">
                <a:latin typeface="Calibri" charset="0"/>
                <a:ea typeface="ＭＳ Ｐゴシック" charset="0"/>
                <a:cs typeface="ＭＳ Ｐゴシック" charset="0"/>
              </a:rPr>
              <a:t> Create the Term–by–Document Matrix (TDM), cont.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Should all terms be included?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Stop words, include words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Synonyms, homonyms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Stemming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What is the best representation of the indices (values in cells)? 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Row counts; binary frequencies; log frequencies;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Inverse document frequency</a:t>
            </a:r>
          </a:p>
        </p:txBody>
      </p:sp>
      <p:sp>
        <p:nvSpPr>
          <p:cNvPr id="7475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E16E3FC-5816-BE4D-A7CE-1D1A15AB95C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39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137525" cy="47244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ＭＳ Ｐゴシック" charset="0"/>
                <a:cs typeface="ＭＳ Ｐゴシック" charset="0"/>
              </a:rPr>
              <a:t>Step 2:</a:t>
            </a:r>
            <a:r>
              <a:rPr lang="en-US" altLang="zh-TW">
                <a:latin typeface="Calibri" charset="0"/>
                <a:ea typeface="ＭＳ Ｐゴシック" charset="0"/>
                <a:cs typeface="ＭＳ Ｐゴシック" charset="0"/>
              </a:rPr>
              <a:t> Create the Term–by–Document Matrix (TDM), cont.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TDM is a sparse matrix. How can we reduce the dimensionality of the TDM?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Manual - a domain expert goes through it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Eliminate terms with very few occurrences in very few documents (?)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Transform the matrix using singular value decomposition (SVD) 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SVD is similar to principle component analysis </a:t>
            </a:r>
          </a:p>
        </p:txBody>
      </p:sp>
      <p:sp>
        <p:nvSpPr>
          <p:cNvPr id="76803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CCFEA42-EDD4-DA4D-B2E7-E823ED05E5FF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57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45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0"/>
                <a:cs typeface="標楷體" charset="0"/>
              </a:rPr>
              <a:t>Text Mining Process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539750" y="1557338"/>
            <a:ext cx="8208963" cy="47244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ＭＳ Ｐゴシック" charset="0"/>
                <a:cs typeface="ＭＳ Ｐゴシック" charset="0"/>
              </a:rPr>
              <a:t>Step 3:</a:t>
            </a:r>
            <a:r>
              <a:rPr lang="en-US" altLang="zh-TW">
                <a:latin typeface="Calibri" charset="0"/>
                <a:ea typeface="ＭＳ Ｐゴシック" charset="0"/>
                <a:cs typeface="ＭＳ Ｐゴシック" charset="0"/>
              </a:rPr>
              <a:t> Extract patterns/knowledge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Classification (text categorization)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Clustering (natural groupings of text)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Improve search recall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Improve search precision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Scatter/gather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0"/>
              </a:rPr>
              <a:t>Query-specific clustering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Association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Trend Analysis (…)</a:t>
            </a:r>
          </a:p>
        </p:txBody>
      </p:sp>
      <p:sp>
        <p:nvSpPr>
          <p:cNvPr id="78851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ＭＳ Ｐゴシック" charset="0"/>
                <a:cs typeface="ＭＳ Ｐゴシック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A659F46-94D7-4B48-B95C-D99DE529E47B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58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876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solidFill>
                  <a:schemeClr val="accent1"/>
                </a:solidFill>
              </a:rPr>
              <a:t>Web Mining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55650" y="1484313"/>
            <a:ext cx="7848600" cy="1447800"/>
          </a:xfrm>
        </p:spPr>
        <p:txBody>
          <a:bodyPr/>
          <a:lstStyle/>
          <a:p>
            <a:pPr eaLnBrk="1" hangingPunct="1"/>
            <a:r>
              <a:rPr lang="en-US" altLang="zh-TW" sz="2800" smtClean="0">
                <a:solidFill>
                  <a:srgbClr val="0000FF"/>
                </a:solidFill>
                <a:ea typeface="ＭＳ Ｐゴシック" pitchFamily="34" charset="-128"/>
              </a:rPr>
              <a:t>Web mining (or Web data mining) is the </a:t>
            </a:r>
            <a:r>
              <a:rPr lang="en-US" altLang="zh-TW" sz="2800" u="sng" smtClean="0">
                <a:solidFill>
                  <a:srgbClr val="0000FF"/>
                </a:solidFill>
                <a:ea typeface="ＭＳ Ｐゴシック" pitchFamily="34" charset="-128"/>
              </a:rPr>
              <a:t>process</a:t>
            </a:r>
            <a:r>
              <a:rPr lang="en-US" altLang="zh-TW" sz="2800" smtClean="0">
                <a:solidFill>
                  <a:srgbClr val="0000FF"/>
                </a:solidFill>
                <a:ea typeface="ＭＳ Ｐゴシック" pitchFamily="34" charset="-128"/>
              </a:rPr>
              <a:t> of discovering intrinsic relationships from Web data (textual, linkage, or usage)</a:t>
            </a:r>
          </a:p>
        </p:txBody>
      </p:sp>
      <p:pic>
        <p:nvPicPr>
          <p:cNvPr id="737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5722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  <a:ea typeface="ＭＳ Ｐゴシック" pitchFamily="34" charset="-128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ea typeface="ＭＳ Ｐゴシック" pitchFamily="34" charset="-128"/>
            </a:endParaRPr>
          </a:p>
        </p:txBody>
      </p:sp>
      <p:sp>
        <p:nvSpPr>
          <p:cNvPr id="7373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95A620-51A7-44F8-9B91-238760A74139}" type="slidenum">
              <a:rPr lang="en-US" altLang="zh-TW" sz="1200" smtClean="0">
                <a:solidFill>
                  <a:srgbClr val="898989"/>
                </a:solidFill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zh-TW" sz="1200" smtClean="0">
              <a:solidFill>
                <a:srgbClr val="89898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922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550988"/>
            <a:ext cx="8077200" cy="4686300"/>
          </a:xfrm>
          <a:prstGeom prst="rect">
            <a:avLst/>
          </a:prstGeom>
        </p:spPr>
      </p:pic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Python for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56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7956550" y="6519863"/>
            <a:ext cx="11525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5AF295-0BEE-8240-8FBA-BB197FBC0D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5605" name="矩形 5"/>
          <p:cNvSpPr>
            <a:spLocks noChangeArrowheads="1"/>
          </p:cNvSpPr>
          <p:nvPr/>
        </p:nvSpPr>
        <p:spPr bwMode="auto">
          <a:xfrm>
            <a:off x="1693863" y="6630988"/>
            <a:ext cx="57419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solidFill>
                  <a:srgbClr val="BFBFBF"/>
                </a:solidFill>
              </a:rPr>
              <a:t>Source</a:t>
            </a:r>
            <a:r>
              <a:rPr lang="en-US" altLang="zh-TW" sz="1000" dirty="0" smtClean="0">
                <a:solidFill>
                  <a:srgbClr val="BFBFBF"/>
                </a:solidFill>
              </a:rPr>
              <a:t>: </a:t>
            </a:r>
            <a:r>
              <a:rPr lang="en-US" sz="1000" dirty="0" smtClean="0">
                <a:hlinkClick r:id="rId3"/>
              </a:rPr>
              <a:t>http://spectrum.ieee.org/computing/software/the-2016-top-programming-languages</a:t>
            </a:r>
            <a:endParaRPr lang="en-US" sz="1000" dirty="0" smtClean="0"/>
          </a:p>
        </p:txBody>
      </p:sp>
      <p:sp>
        <p:nvSpPr>
          <p:cNvPr id="3" name="圓角矩形 2"/>
          <p:cNvSpPr/>
          <p:nvPr/>
        </p:nvSpPr>
        <p:spPr>
          <a:xfrm>
            <a:off x="193675" y="2708920"/>
            <a:ext cx="8699500" cy="5048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Concepts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539750" y="1447800"/>
            <a:ext cx="8064500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Benefits of text mining are obvious especially in text-rich data environments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e.g., law (court orders), academic research (research articles), finance (quarterly reports), medicine (discharge summaries), biology (molecular interactions), technology (patent files), marketing (customer comments), etc.  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Electronic communization records (e.g., Email)</a:t>
            </a:r>
          </a:p>
          <a:p>
            <a:pPr lvl="1" eaLnBrk="1" hangingPunct="1"/>
            <a:r>
              <a:rPr lang="en-US" altLang="zh-TW" sz="2300">
                <a:latin typeface="Calibri" charset="0"/>
                <a:ea typeface="新細明體" charset="0"/>
              </a:rPr>
              <a:t>Spam filtering</a:t>
            </a:r>
          </a:p>
          <a:p>
            <a:pPr lvl="1" eaLnBrk="1" hangingPunct="1"/>
            <a:r>
              <a:rPr lang="en-US" altLang="zh-TW" sz="2300">
                <a:latin typeface="Calibri" charset="0"/>
                <a:ea typeface="新細明體" charset="0"/>
              </a:rPr>
              <a:t>Email prioritization and categorization</a:t>
            </a:r>
          </a:p>
          <a:p>
            <a:pPr lvl="1" eaLnBrk="1" hangingPunct="1"/>
            <a:r>
              <a:rPr lang="en-US" altLang="zh-TW" sz="2300">
                <a:latin typeface="Calibri" charset="0"/>
                <a:ea typeface="新細明體" charset="0"/>
              </a:rPr>
              <a:t>Automatic response generation</a:t>
            </a:r>
          </a:p>
        </p:txBody>
      </p:sp>
      <p:sp>
        <p:nvSpPr>
          <p:cNvPr id="35843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584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CDEF392-A2A3-F44A-B1BC-C49E2FCF894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60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2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Application Area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Information extraction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Topic tracking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Summarization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Categorization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Clustering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Concept linking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Question answering</a:t>
            </a:r>
          </a:p>
        </p:txBody>
      </p:sp>
      <p:sp>
        <p:nvSpPr>
          <p:cNvPr id="37891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789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9953073-D723-B848-911C-93B247FECAC6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61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03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Terminology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67287"/>
          </a:xfrm>
        </p:spPr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Unstructured or semistructured data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Corpus (and corpora)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Terms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Concepts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Stemming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Stop words (and include words)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Synonyms (and polysemes)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Tokenizing</a:t>
            </a:r>
          </a:p>
        </p:txBody>
      </p:sp>
      <p:sp>
        <p:nvSpPr>
          <p:cNvPr id="39939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994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4B2D3AA-38BE-9E48-97D9-13441D7EBD36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62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13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Terminology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Term dictionary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Word frequency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Part-of-speech tagging (POS)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Morphology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Term-by-document matrix (TDM)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Occurrence matrix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Singular Value Decomposition (SVD)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Latent Semantic Indexing (LSI)</a:t>
            </a:r>
          </a:p>
        </p:txBody>
      </p:sp>
      <p:sp>
        <p:nvSpPr>
          <p:cNvPr id="41987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198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90CB660B-6B29-F94F-84E6-308A82832C3A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94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Natural Language Processing (NLP)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11188" y="1524000"/>
            <a:ext cx="8064500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Structuring a collection of text</a:t>
            </a:r>
          </a:p>
          <a:p>
            <a:pPr lvl="1" eaLnBrk="1" hangingPunct="1"/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0"/>
              </a:rPr>
              <a:t>Old approach</a:t>
            </a:r>
            <a:r>
              <a:rPr lang="en-US" altLang="zh-TW" sz="2400">
                <a:latin typeface="Calibri" charset="0"/>
                <a:ea typeface="新細明體" charset="0"/>
              </a:rPr>
              <a:t>: bag-of-words</a:t>
            </a:r>
          </a:p>
          <a:p>
            <a:pPr lvl="1" eaLnBrk="1" hangingPunct="1"/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0"/>
              </a:rPr>
              <a:t>New approach</a:t>
            </a:r>
            <a:r>
              <a:rPr lang="en-US" altLang="zh-TW" sz="2400">
                <a:latin typeface="Calibri" charset="0"/>
                <a:ea typeface="新細明體" charset="0"/>
              </a:rPr>
              <a:t>: natural language processing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NLP is …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 very important concept in text mining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 subfield of artificial intelligence and computational linguistics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the studies of "understanding" the natural human language</a:t>
            </a:r>
          </a:p>
          <a:p>
            <a:pPr eaLnBrk="1" hangingPunct="1"/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Syntax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 versus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semantics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 based text mining</a:t>
            </a:r>
          </a:p>
        </p:txBody>
      </p:sp>
      <p:sp>
        <p:nvSpPr>
          <p:cNvPr id="4403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403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7B85956-67B6-F74A-A751-E6680E8019B7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64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03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Natural Language Processing (NLP)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571500" y="1484313"/>
            <a:ext cx="7961313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What is “Understanding” ?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Human understands, what about computers?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Natural language is vague, context driven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True understanding requires extensive knowledge of a topic</a:t>
            </a:r>
          </a:p>
          <a:p>
            <a:pPr lvl="1" eaLnBrk="1" hangingPunct="1"/>
            <a:endParaRPr lang="en-US" altLang="zh-TW" sz="2400">
              <a:latin typeface="Calibri" charset="0"/>
              <a:ea typeface="新細明體" charset="0"/>
            </a:endParaRPr>
          </a:p>
          <a:p>
            <a:pPr lvl="1" eaLnBrk="1" hangingPunct="1"/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0"/>
              </a:rPr>
              <a:t>Can/will computers ever understand natural language the same/accurate way we do</a:t>
            </a:r>
            <a:r>
              <a:rPr lang="en-US" altLang="zh-TW" sz="2400">
                <a:latin typeface="Calibri" charset="0"/>
                <a:ea typeface="新細明體" charset="0"/>
              </a:rPr>
              <a:t>?</a:t>
            </a:r>
          </a:p>
          <a:p>
            <a:pPr eaLnBrk="1" hangingPunct="1"/>
            <a:endParaRPr lang="en-US" altLang="zh-TW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3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2A61775-B124-454A-8D3C-8E78CC94888F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08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Natural Language Processing (NLP)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755650" y="1524000"/>
            <a:ext cx="7961313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Challenges in NLP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Part-of-speech tagging	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Text segmentation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Word sense disambiguation	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Syntax ambiguity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Imperfect or irregular input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Speech acts</a:t>
            </a:r>
          </a:p>
          <a:p>
            <a:pPr lvl="4" eaLnBrk="1" hangingPunct="1"/>
            <a:endParaRPr lang="en-US" altLang="zh-TW" sz="1000">
              <a:latin typeface="Calibri" charset="0"/>
              <a:ea typeface="新細明體" charset="0"/>
            </a:endParaRP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Dream of AI community 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to have algorithms that are capable of automatically reading and obtaining knowledge from text</a:t>
            </a:r>
          </a:p>
        </p:txBody>
      </p:sp>
      <p:sp>
        <p:nvSpPr>
          <p:cNvPr id="48131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813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A7722AB-93FA-8E4C-913F-066E315D1304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48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Natural Language Processing (NLP)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611188" y="1524000"/>
            <a:ext cx="7961312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WordNet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 laboriously hand-coded database of English words, their definitions, sets of synonyms, and various semantic relations between synonym sets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 major resource for NLP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Need automation to be completed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Sentiment Analysis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 technique used to detect favorable and unfavorable opinions toward specific products and services 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CRM application</a:t>
            </a:r>
          </a:p>
        </p:txBody>
      </p:sp>
      <p:sp>
        <p:nvSpPr>
          <p:cNvPr id="50179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018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E572A10-D193-B940-B153-71919DC7AB84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67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8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NLP Task Categories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684213" y="1412875"/>
            <a:ext cx="7504112" cy="4800600"/>
          </a:xfrm>
        </p:spPr>
        <p:txBody>
          <a:bodyPr/>
          <a:lstStyle/>
          <a:p>
            <a:pPr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Information retrieval   (IR)</a:t>
            </a:r>
          </a:p>
          <a:p>
            <a:pPr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Information extraction  (IE)</a:t>
            </a:r>
          </a:p>
          <a:p>
            <a:pPr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Named-entity recognition  (NER)</a:t>
            </a:r>
          </a:p>
          <a:p>
            <a:pPr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Question answering (QA)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Automatic summarization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Natural language generation and understanding (NLU)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Machine translation (ML)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Foreign language reading and writing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Speech recognition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Text proofing</a:t>
            </a:r>
          </a:p>
          <a:p>
            <a:pPr eaLnBrk="1" hangingPunct="1"/>
            <a:r>
              <a:rPr lang="en-US" altLang="zh-TW" sz="2400">
                <a:latin typeface="Calibri" charset="0"/>
                <a:ea typeface="MS PGothic" charset="0"/>
                <a:cs typeface="MS PGothic" charset="0"/>
              </a:rPr>
              <a:t>Optical character recognition (OCR)</a:t>
            </a:r>
          </a:p>
        </p:txBody>
      </p:sp>
      <p:sp>
        <p:nvSpPr>
          <p:cNvPr id="52227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222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4B20B3A-F26D-474D-A291-C4D3EBFAEE70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68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53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665306"/>
          </a:xfrm>
          <a:prstGeom prst="rect">
            <a:avLst/>
          </a:prstGeom>
        </p:spPr>
      </p:pic>
      <p:sp>
        <p:nvSpPr>
          <p:cNvPr id="1064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C8A4A76-0620-A247-86B9-0C18FB8328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021288"/>
            <a:ext cx="7021512" cy="369887"/>
          </a:xfrm>
          <a:prstGeom prst="rect">
            <a:avLst/>
          </a:prstGeom>
          <a:solidFill>
            <a:srgbClr val="FFCC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MS PGothic" charset="0"/>
                <a:cs typeface="MS PGothic" charset="0"/>
              </a:rPr>
              <a:t>歐巴馬(Nb)　是(SHI)　美國(Nc)　的(DE)　一(Neu)　位(Nf)　總統(Na)</a:t>
            </a:r>
            <a:endParaRPr lang="en-US" altLang="zh-TW">
              <a:ea typeface="MS PGothic" charset="0"/>
              <a:cs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3284984"/>
            <a:ext cx="3570288" cy="4619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zh-TW" altLang="en-US" dirty="0" smtClean="0">
                <a:cs typeface="+mn-cs"/>
              </a:rPr>
              <a:t>歐巴馬是美國的一位總統</a:t>
            </a:r>
            <a:endParaRPr lang="en-US" altLang="zh-TW" dirty="0" smtClean="0">
              <a:cs typeface="+mn-cs"/>
            </a:endParaRPr>
          </a:p>
        </p:txBody>
      </p:sp>
      <p:pic>
        <p:nvPicPr>
          <p:cNvPr id="10650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13225"/>
            <a:ext cx="2578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angle 8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ea typeface="MS PGothic" charset="0"/>
                <a:cs typeface="MS PGothic" charset="0"/>
                <a:hlinkClick r:id="rId4"/>
              </a:rPr>
              <a:t>http://ckipsvr.iis.sinica.edu.tw/</a:t>
            </a:r>
            <a:endParaRPr lang="en-US" altLang="zh-TW" sz="2400" dirty="0">
              <a:ea typeface="MS PGothic" charset="0"/>
              <a:cs typeface="MS PGothic" charset="0"/>
            </a:endParaRPr>
          </a:p>
        </p:txBody>
      </p:sp>
      <p:sp>
        <p:nvSpPr>
          <p:cNvPr id="106503" name="Rectangle 9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1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6192688" cy="5289034"/>
          </a:xfrm>
          <a:prstGeom prst="rect">
            <a:avLst/>
          </a:prstGeom>
        </p:spPr>
      </p:pic>
      <p:sp>
        <p:nvSpPr>
          <p:cNvPr id="266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9F4F38-07A2-BD43-843B-110876A2F7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403647" y="2780606"/>
            <a:ext cx="6552729" cy="36036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  <a:cs typeface="新細明體" charset="0"/>
            </a:endParaRPr>
          </a:p>
        </p:txBody>
      </p:sp>
      <p:sp>
        <p:nvSpPr>
          <p:cNvPr id="26629" name="標題 1"/>
          <p:cNvSpPr>
            <a:spLocks noGrp="1"/>
          </p:cNvSpPr>
          <p:nvPr>
            <p:ph type="title"/>
          </p:nvPr>
        </p:nvSpPr>
        <p:spPr>
          <a:xfrm>
            <a:off x="228600" y="38030"/>
            <a:ext cx="86868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Python: 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Analytics and Data Science Software</a:t>
            </a:r>
            <a:endParaRPr lang="zh-TW" altLang="en-US" sz="3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1295637" y="6630989"/>
            <a:ext cx="65527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</a:t>
            </a:r>
            <a:r>
              <a:rPr lang="en-US" altLang="zh-TW" sz="1000" dirty="0" smtClean="0">
                <a:solidFill>
                  <a:srgbClr val="BFBFBF"/>
                </a:solidFill>
              </a:rPr>
              <a:t>: </a:t>
            </a:r>
            <a:r>
              <a:rPr lang="en-US" sz="1000" dirty="0" smtClean="0">
                <a:hlinkClick r:id="rId3"/>
              </a:rPr>
              <a:t>http://www.kdnuggets.com/2016/06/r-python-top-analytics-data-mining-data-science-software.html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487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90CD3C4-17A1-EF4D-903C-2859CC29F1C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5" name="TextBox 7"/>
          <p:cNvSpPr txBox="1">
            <a:spLocks noChangeArrowheads="1"/>
          </p:cNvSpPr>
          <p:nvPr/>
        </p:nvSpPr>
        <p:spPr bwMode="auto">
          <a:xfrm>
            <a:off x="2055813" y="0"/>
            <a:ext cx="503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zh-TW" altLang="en-US" sz="3600">
                <a:solidFill>
                  <a:schemeClr val="accent1"/>
                </a:solidFill>
                <a:ea typeface="MS PGothic" charset="0"/>
                <a:cs typeface="MS PGothic" charset="0"/>
              </a:rPr>
              <a:t>中文文字處理：中文斷詞</a:t>
            </a:r>
            <a:endParaRPr lang="en-US" altLang="zh-TW" sz="360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" y="734100"/>
            <a:ext cx="7956376" cy="5287188"/>
          </a:xfrm>
          <a:prstGeom prst="rect">
            <a:avLst/>
          </a:prstGeom>
        </p:spPr>
      </p:pic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5436096" y="692696"/>
            <a:ext cx="3528690" cy="5847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100" dirty="0">
                <a:ea typeface="MS PGothic" charset="0"/>
                <a:cs typeface="MS PGothic" charset="0"/>
              </a:rPr>
              <a:t>莎士比亞在淡江 遇見賽萬提斯</a:t>
            </a:r>
          </a:p>
          <a:p>
            <a:r>
              <a:rPr lang="en-US" altLang="zh-TW" sz="1100" dirty="0">
                <a:ea typeface="MS PGothic" charset="0"/>
                <a:cs typeface="MS PGothic" charset="0"/>
              </a:rPr>
              <a:t>2016-04-26 02:27 </a:t>
            </a:r>
            <a:r>
              <a:rPr lang="zh-TW" altLang="en-US" sz="1100" dirty="0">
                <a:ea typeface="MS PGothic" charset="0"/>
                <a:cs typeface="MS PGothic" charset="0"/>
              </a:rPr>
              <a:t>聯合報 記者徐葳倫／淡水報導</a:t>
            </a:r>
          </a:p>
          <a:p>
            <a:endParaRPr lang="zh-TW" altLang="en-US" sz="1100" dirty="0">
              <a:ea typeface="MS PGothic" charset="0"/>
              <a:cs typeface="MS PGothic" charset="0"/>
            </a:endParaRP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分享</a:t>
            </a:r>
            <a:r>
              <a:rPr lang="en-US" altLang="zh-TW" sz="1100" dirty="0">
                <a:ea typeface="MS PGothic" charset="0"/>
                <a:cs typeface="MS PGothic" charset="0"/>
              </a:rPr>
              <a:t>4</a:t>
            </a:r>
            <a:r>
              <a:rPr lang="zh-TW" altLang="en-US" sz="1100" dirty="0">
                <a:ea typeface="MS PGothic" charset="0"/>
                <a:cs typeface="MS PGothic" charset="0"/>
              </a:rPr>
              <a:t>月</a:t>
            </a:r>
            <a:r>
              <a:rPr lang="en-US" altLang="zh-TW" sz="1100" dirty="0">
                <a:ea typeface="MS PGothic" charset="0"/>
                <a:cs typeface="MS PGothic" charset="0"/>
              </a:rPr>
              <a:t>23</a:t>
            </a:r>
            <a:r>
              <a:rPr lang="zh-TW" altLang="en-US" sz="1100" dirty="0">
                <a:ea typeface="MS PGothic" charset="0"/>
                <a:cs typeface="MS PGothic" charset="0"/>
              </a:rPr>
              <a:t>日是「世界閱讀日」，也是英國大文豪莎士比亞的生日與忌日，及「唐吉訶德」作者賽萬提斯逝世之日。英專起家的淡江大學舉辦「當莎士比亞遇見賽萬提斯」活動，規畫主題書展、彩繪活動，並添購新書，拉近學生與經典文學的距離。</a:t>
            </a:r>
          </a:p>
          <a:p>
            <a:endParaRPr lang="zh-TW" altLang="en-US" sz="1100" dirty="0">
              <a:ea typeface="MS PGothic" charset="0"/>
              <a:cs typeface="MS PGothic" charset="0"/>
            </a:endParaRP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首波登場的「主題書展」，展出</a:t>
            </a:r>
            <a:r>
              <a:rPr lang="en-US" altLang="zh-TW" sz="1100" dirty="0">
                <a:ea typeface="MS PGothic" charset="0"/>
                <a:cs typeface="MS PGothic" charset="0"/>
              </a:rPr>
              <a:t>2</a:t>
            </a:r>
            <a:r>
              <a:rPr lang="zh-TW" altLang="en-US" sz="1100" dirty="0">
                <a:ea typeface="MS PGothic" charset="0"/>
                <a:cs typeface="MS PGothic" charset="0"/>
              </a:rPr>
              <a:t>大文豪經典作品的原著、各種譯本以及</a:t>
            </a:r>
            <a:r>
              <a:rPr lang="en-US" altLang="zh-TW" sz="1100" dirty="0">
                <a:ea typeface="MS PGothic" charset="0"/>
                <a:cs typeface="MS PGothic" charset="0"/>
              </a:rPr>
              <a:t>DVD</a:t>
            </a:r>
            <a:r>
              <a:rPr lang="zh-TW" altLang="en-US" sz="1100" dirty="0">
                <a:ea typeface="MS PGothic" charset="0"/>
                <a:cs typeface="MS PGothic" charset="0"/>
              </a:rPr>
              <a:t>、電子書等數位化資料，校方也添購許多新書，吸引學生「搶鮮」閱讀經典名作。現場還規畫「彩繪大師」，讓學生發揮創意，畫出五彩繽紛的莎士比亞和賽萬提斯人像。</a:t>
            </a: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英語系四年級學生陳彥伶說，讀英語系接觸莎士比亞作品，但過去沒有舉辦書展時，這些作品都放在圖書館</a:t>
            </a:r>
            <a:r>
              <a:rPr lang="en-US" altLang="zh-TW" sz="1100" dirty="0">
                <a:ea typeface="MS PGothic" charset="0"/>
                <a:cs typeface="MS PGothic" charset="0"/>
              </a:rPr>
              <a:t>8</a:t>
            </a:r>
            <a:r>
              <a:rPr lang="zh-TW" altLang="en-US" sz="1100" dirty="0">
                <a:ea typeface="MS PGothic" charset="0"/>
                <a:cs typeface="MS PGothic" charset="0"/>
              </a:rPr>
              <a:t>樓，現在搬到</a:t>
            </a:r>
            <a:r>
              <a:rPr lang="en-US" altLang="zh-TW" sz="1100" dirty="0">
                <a:ea typeface="MS PGothic" charset="0"/>
                <a:cs typeface="MS PGothic" charset="0"/>
              </a:rPr>
              <a:t>1</a:t>
            </a:r>
            <a:r>
              <a:rPr lang="zh-TW" altLang="en-US" sz="1100" dirty="0">
                <a:ea typeface="MS PGothic" charset="0"/>
                <a:cs typeface="MS PGothic" charset="0"/>
              </a:rPr>
              <a:t>樓大廳陳列，不僅有很多莎士比亞、賽萬提斯的經典新書，還可藉由電子書、電影理解兩位作家，是以前沒有過的體驗。</a:t>
            </a:r>
          </a:p>
          <a:p>
            <a:endParaRPr lang="zh-TW" altLang="en-US" sz="1100" dirty="0">
              <a:ea typeface="MS PGothic" charset="0"/>
              <a:cs typeface="MS PGothic" charset="0"/>
            </a:endParaRP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英語系四年級學生鄭少淮表示，莎士比亞的「馬克白」、「羅密歐與茱麗葉」都已經讀過很多次，從經典文學中理解不同城市、國家的文化。</a:t>
            </a:r>
          </a:p>
          <a:p>
            <a:endParaRPr lang="zh-TW" altLang="en-US" sz="1100" dirty="0">
              <a:ea typeface="MS PGothic" charset="0"/>
              <a:cs typeface="MS PGothic" charset="0"/>
            </a:endParaRP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日文系學生賴喬郁說，原本只是喜歡塗鴉才來參加活動，後來才知道畫的是</a:t>
            </a:r>
            <a:r>
              <a:rPr lang="en-US" altLang="zh-TW" sz="1100" dirty="0">
                <a:ea typeface="MS PGothic" charset="0"/>
                <a:cs typeface="MS PGothic" charset="0"/>
              </a:rPr>
              <a:t>2</a:t>
            </a:r>
            <a:r>
              <a:rPr lang="zh-TW" altLang="en-US" sz="1100" dirty="0">
                <a:ea typeface="MS PGothic" charset="0"/>
                <a:cs typeface="MS PGothic" charset="0"/>
              </a:rPr>
              <a:t>個大文豪，接觸他們的作品，文學經典「原來離我這麼近」。</a:t>
            </a:r>
          </a:p>
          <a:p>
            <a:endParaRPr lang="zh-TW" altLang="en-US" sz="1100" dirty="0">
              <a:ea typeface="MS PGothic" charset="0"/>
              <a:cs typeface="MS PGothic" charset="0"/>
            </a:endParaRPr>
          </a:p>
          <a:p>
            <a:r>
              <a:rPr lang="zh-TW" altLang="en-US" sz="1100" dirty="0">
                <a:ea typeface="MS PGothic" charset="0"/>
                <a:cs typeface="MS PGothic" charset="0"/>
              </a:rPr>
              <a:t>淡江大學外語學院院長陳小雀表示，莎士比亞的「</a:t>
            </a:r>
            <a:r>
              <a:rPr lang="en-US" altLang="zh-TW" sz="1100" dirty="0">
                <a:ea typeface="MS PGothic" charset="0"/>
                <a:cs typeface="MS PGothic" charset="0"/>
              </a:rPr>
              <a:t>to be, or not to be; that is the question</a:t>
            </a:r>
            <a:r>
              <a:rPr lang="zh-TW" altLang="en-US" sz="1100" dirty="0">
                <a:ea typeface="MS PGothic" charset="0"/>
                <a:cs typeface="MS PGothic" charset="0"/>
              </a:rPr>
              <a:t>」，賽萬提斯的「看得越多，行得越遠；書讀得越多，知識就越廣博」，都是來自文學的名言，校方希望用最簡單的方式，讓學生知道「文學不難」，就在你我身邊。</a:t>
            </a:r>
            <a:endParaRPr lang="en-US" altLang="zh-TW" sz="1100" dirty="0">
              <a:ea typeface="MS PGothic" charset="0"/>
              <a:cs typeface="MS P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http://udn.com/news/story/7323/1653437-%E8%8E%8E%E5%A3%AB%E6%AF%94%E4%BA%9E%E5%9C%A8%E6%B7%A1%E6%B1%9F-%E9%81%87%E8%A6%8B%E8%B3%BD%E8%90%AC%E6%8F%90%E6%96%</a:t>
            </a:r>
            <a:r>
              <a:rPr lang="en-US" sz="1000" dirty="0" smtClean="0">
                <a:hlinkClick r:id="rId3"/>
              </a:rPr>
              <a:t>AF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458579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1351796-CEDA-2143-BAF5-768AA3EA731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http://ckipsvr.iis.sinica.edu.tw/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08548" name="Rectangle 6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961974"/>
            <a:ext cx="8172400" cy="58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13405D3-D555-DE41-B6C1-1759E58ED7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http://ckipsvr.iis.sinica.edu.tw/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09572" name="Rectangle 7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 dirty="0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 dirty="0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51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516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95536" y="1324506"/>
            <a:ext cx="8352928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400" dirty="0"/>
              <a:t>莎士比亞在淡江 遇見賽萬提斯</a:t>
            </a:r>
          </a:p>
          <a:p>
            <a:r>
              <a:rPr lang="en-US" altLang="zh-TW" sz="1400" dirty="0"/>
              <a:t>2016-04-26 02:27 </a:t>
            </a:r>
            <a:r>
              <a:rPr lang="zh-TW" altLang="en-US" sz="1400" dirty="0"/>
              <a:t>聯合報 記者徐葳倫／淡水報導</a:t>
            </a:r>
          </a:p>
          <a:p>
            <a:endParaRPr lang="zh-TW" altLang="en-US" sz="1400" dirty="0"/>
          </a:p>
          <a:p>
            <a:r>
              <a:rPr lang="zh-TW" altLang="en-US" sz="1400" dirty="0"/>
              <a:t>分享</a:t>
            </a:r>
            <a:r>
              <a:rPr lang="en-US" altLang="zh-TW" sz="1400" dirty="0"/>
              <a:t>4</a:t>
            </a:r>
            <a:r>
              <a:rPr lang="zh-TW" altLang="en-US" sz="1400" dirty="0"/>
              <a:t>月</a:t>
            </a:r>
            <a:r>
              <a:rPr lang="en-US" altLang="zh-TW" sz="1400" dirty="0"/>
              <a:t>23</a:t>
            </a:r>
            <a:r>
              <a:rPr lang="zh-TW" altLang="en-US" sz="1400" dirty="0"/>
              <a:t>日是「世界閱讀日」，也是英國大文豪莎士比亞的生日與忌日，及「唐吉訶德」作者賽萬提斯逝世之日。英專起家的淡江大學舉辦「當莎士比亞遇見賽萬提斯」活動，規畫主題書展、彩繪活動，並添購新書，拉近學生與經典文學的距離</a:t>
            </a:r>
            <a:r>
              <a:rPr lang="zh-TW" altLang="en-US" sz="1400" dirty="0" smtClean="0"/>
              <a:t>。</a:t>
            </a:r>
            <a:endParaRPr lang="en-US" altLang="zh-TW" sz="1400" dirty="0" smtClean="0"/>
          </a:p>
          <a:p>
            <a:endParaRPr lang="en-US" sz="1400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http://ckipsvr.iis.sinica.edu.tw/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 dirty="0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 dirty="0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3140968"/>
            <a:ext cx="8352928" cy="3323987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莎士比亞</a:t>
            </a:r>
            <a:r>
              <a:rPr lang="en-US" sz="1400" dirty="0"/>
              <a:t>(</a:t>
            </a:r>
            <a:r>
              <a:rPr lang="en-US" sz="1400" dirty="0" err="1"/>
              <a:t>Nb</a:t>
            </a:r>
            <a:r>
              <a:rPr lang="en-US" sz="1400" dirty="0"/>
              <a:t>)　在(P)　淡江(</a:t>
            </a:r>
            <a:r>
              <a:rPr lang="en-US" sz="1400" dirty="0" err="1"/>
              <a:t>Nb</a:t>
            </a:r>
            <a:r>
              <a:rPr lang="en-US" sz="1400" dirty="0"/>
              <a:t>)　遇見(VC)　賽萬提(</a:t>
            </a:r>
            <a:r>
              <a:rPr lang="en-US" sz="1400" dirty="0" err="1"/>
              <a:t>Nb</a:t>
            </a:r>
            <a:r>
              <a:rPr lang="en-US" sz="1400" dirty="0"/>
              <a:t>)　斯(Nep)　２０１６(</a:t>
            </a:r>
            <a:r>
              <a:rPr lang="en-US" sz="1400" dirty="0" err="1"/>
              <a:t>Neu</a:t>
            </a:r>
            <a:r>
              <a:rPr lang="en-US" sz="1400" dirty="0"/>
              <a:t>)　-(FW)　０４(</a:t>
            </a:r>
            <a:r>
              <a:rPr lang="en-US" sz="1400" dirty="0" err="1"/>
              <a:t>Neu</a:t>
            </a:r>
            <a:r>
              <a:rPr lang="en-US" sz="1400" dirty="0"/>
              <a:t>)　-(FW)　２６０２(</a:t>
            </a:r>
            <a:r>
              <a:rPr lang="en-US" sz="1400" dirty="0" err="1"/>
              <a:t>Neu</a:t>
            </a:r>
            <a:r>
              <a:rPr lang="en-US" sz="1400" dirty="0"/>
              <a:t>)　:(COLONCATEGORY)</a:t>
            </a:r>
          </a:p>
          <a:p>
            <a:r>
              <a:rPr lang="en-US" sz="1400" dirty="0"/>
              <a:t>　２７(</a:t>
            </a:r>
            <a:r>
              <a:rPr lang="en-US" sz="1400" dirty="0" err="1"/>
              <a:t>Neu</a:t>
            </a:r>
            <a:r>
              <a:rPr lang="en-US" sz="1400" dirty="0"/>
              <a:t>)　聯合報(</a:t>
            </a:r>
            <a:r>
              <a:rPr lang="en-US" sz="1400" dirty="0" err="1"/>
              <a:t>Nb</a:t>
            </a:r>
            <a:r>
              <a:rPr lang="en-US" sz="1400" dirty="0"/>
              <a:t>)　記者(Na)　徐葳倫(</a:t>
            </a:r>
            <a:r>
              <a:rPr lang="en-US" sz="1400" dirty="0" err="1"/>
              <a:t>Nb</a:t>
            </a:r>
            <a:r>
              <a:rPr lang="en-US" sz="1400" dirty="0"/>
              <a:t>)　淡水(</a:t>
            </a:r>
            <a:r>
              <a:rPr lang="en-US" sz="1400" dirty="0" err="1"/>
              <a:t>Nc</a:t>
            </a:r>
            <a:r>
              <a:rPr lang="en-US" sz="1400" dirty="0"/>
              <a:t>)　報導(Na)　分享(VJ)　４月(</a:t>
            </a:r>
            <a:r>
              <a:rPr lang="en-US" sz="1400" dirty="0" err="1"/>
              <a:t>Nd</a:t>
            </a:r>
            <a:r>
              <a:rPr lang="en-US" sz="1400" dirty="0"/>
              <a:t>)　２３日(</a:t>
            </a:r>
            <a:r>
              <a:rPr lang="en-US" sz="1400" dirty="0" err="1"/>
              <a:t>Nd</a:t>
            </a:r>
            <a:r>
              <a:rPr lang="en-US" sz="1400" dirty="0"/>
              <a:t>)　是(SHI)　「(PARENTHESISCATEGORY)　世界(</a:t>
            </a:r>
            <a:r>
              <a:rPr lang="en-US" sz="1400" dirty="0" err="1"/>
              <a:t>Nc</a:t>
            </a:r>
            <a:r>
              <a:rPr lang="en-US" sz="1400" dirty="0"/>
              <a:t>)　閱讀日(Na)　」(PARENTHESISCATEGORY)　，(COMMACATEGORY)</a:t>
            </a:r>
          </a:p>
          <a:p>
            <a:r>
              <a:rPr lang="en-US" sz="1400" dirty="0"/>
              <a:t>　也(D)　是(SHI)　英國(</a:t>
            </a:r>
            <a:r>
              <a:rPr lang="en-US" sz="1400" dirty="0" err="1"/>
              <a:t>Nc</a:t>
            </a:r>
            <a:r>
              <a:rPr lang="en-US" sz="1400" dirty="0"/>
              <a:t>)　大(VH)　文豪(Na)　莎士比亞(</a:t>
            </a:r>
            <a:r>
              <a:rPr lang="en-US" sz="1400" dirty="0" err="1"/>
              <a:t>Nb</a:t>
            </a:r>
            <a:r>
              <a:rPr lang="en-US" sz="1400" dirty="0"/>
              <a:t>)　的(DE)　生日(Na)　與(</a:t>
            </a:r>
            <a:r>
              <a:rPr lang="en-US" sz="1400" dirty="0" err="1"/>
              <a:t>Caa</a:t>
            </a:r>
            <a:r>
              <a:rPr lang="en-US" sz="1400" dirty="0"/>
              <a:t>)　忌日(Na)　，(COMMACATEGORY)</a:t>
            </a:r>
          </a:p>
          <a:p>
            <a:r>
              <a:rPr lang="en-US" sz="1400" dirty="0"/>
              <a:t>　及(</a:t>
            </a:r>
            <a:r>
              <a:rPr lang="en-US" sz="1400" dirty="0" err="1"/>
              <a:t>Caa</a:t>
            </a:r>
            <a:r>
              <a:rPr lang="en-US" sz="1400" dirty="0"/>
              <a:t>)　「(PARENTHESISCATEGORY)　唐吉訶德(</a:t>
            </a:r>
            <a:r>
              <a:rPr lang="en-US" sz="1400" dirty="0" err="1"/>
              <a:t>Nb</a:t>
            </a:r>
            <a:r>
              <a:rPr lang="en-US" sz="1400" dirty="0"/>
              <a:t>)　」(PARENTHESISCATEGORY)　作者(Na)　賽萬提(</a:t>
            </a:r>
            <a:r>
              <a:rPr lang="en-US" sz="1400" dirty="0" err="1"/>
              <a:t>Nb</a:t>
            </a:r>
            <a:r>
              <a:rPr lang="en-US" sz="1400" dirty="0"/>
              <a:t>)　斯(Nep)　逝世(VH)　之(DE)　日(Na)　。(PERIODCATEGORY)</a:t>
            </a:r>
          </a:p>
          <a:p>
            <a:r>
              <a:rPr lang="en-US" sz="1400" dirty="0"/>
              <a:t>　英(</a:t>
            </a:r>
            <a:r>
              <a:rPr lang="en-US" sz="1400" dirty="0" err="1"/>
              <a:t>Nc</a:t>
            </a:r>
            <a:r>
              <a:rPr lang="en-US" sz="1400" dirty="0"/>
              <a:t>)　專(D)　起家(VA)　的(DE)　淡江(</a:t>
            </a:r>
            <a:r>
              <a:rPr lang="en-US" sz="1400" dirty="0" err="1"/>
              <a:t>Nb</a:t>
            </a:r>
            <a:r>
              <a:rPr lang="en-US" sz="1400" dirty="0"/>
              <a:t>)　大學(</a:t>
            </a:r>
            <a:r>
              <a:rPr lang="en-US" sz="1400" dirty="0" err="1"/>
              <a:t>Nc</a:t>
            </a:r>
            <a:r>
              <a:rPr lang="en-US" sz="1400" dirty="0"/>
              <a:t>)　舉辦(VC)　「(PARENTHESISCATEGORY)　當(P)　莎士比亞(</a:t>
            </a:r>
            <a:r>
              <a:rPr lang="en-US" sz="1400" dirty="0" err="1"/>
              <a:t>Nb</a:t>
            </a:r>
            <a:r>
              <a:rPr lang="en-US" sz="1400" dirty="0"/>
              <a:t>)　遇見(VC)　賽萬提(</a:t>
            </a:r>
            <a:r>
              <a:rPr lang="en-US" sz="1400" dirty="0" err="1"/>
              <a:t>Nb</a:t>
            </a:r>
            <a:r>
              <a:rPr lang="en-US" sz="1400" dirty="0"/>
              <a:t>)　斯(Nep)　」(PARENTHESISCATEGORY)　活動(Na)　，(COMMACATEGORY)</a:t>
            </a:r>
          </a:p>
          <a:p>
            <a:r>
              <a:rPr lang="en-US" sz="1400" dirty="0"/>
              <a:t>　規畫(VC)　主題(Na)　書展(Na)　、(PAUSECATEGORY)　彩繪(VC)　活動(Na)　，(COMMACATEGORY)</a:t>
            </a:r>
          </a:p>
          <a:p>
            <a:r>
              <a:rPr lang="en-US" sz="1400" dirty="0"/>
              <a:t>　並(</a:t>
            </a:r>
            <a:r>
              <a:rPr lang="en-US" sz="1400" dirty="0" err="1"/>
              <a:t>Cbb</a:t>
            </a:r>
            <a:r>
              <a:rPr lang="en-US" sz="1400" dirty="0"/>
              <a:t>)　添購(VC)　新書(Na)　，(COMMACATEGORY)</a:t>
            </a:r>
          </a:p>
          <a:p>
            <a:r>
              <a:rPr lang="en-US" sz="1400" dirty="0"/>
              <a:t>　拉近(VC)　學生(Na)　與(</a:t>
            </a:r>
            <a:r>
              <a:rPr lang="en-US" sz="1400" dirty="0" err="1"/>
              <a:t>Caa</a:t>
            </a:r>
            <a:r>
              <a:rPr lang="en-US" sz="1400" dirty="0"/>
              <a:t>)　經典(Na)　文學(Na)　的(DE)　距離(Na)　。(PERIODCATEGORY)</a:t>
            </a:r>
          </a:p>
        </p:txBody>
      </p:sp>
    </p:spTree>
    <p:extLst>
      <p:ext uri="{BB962C8B-B14F-4D97-AF65-F5344CB8AC3E}">
        <p14:creationId xmlns:p14="http://schemas.microsoft.com/office/powerpoint/2010/main" val="16751099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90B0C51-958A-2F40-BCFF-3C7314CF2D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Rectangle 6"/>
          <p:cNvSpPr>
            <a:spLocks noChangeArrowheads="1"/>
          </p:cNvSpPr>
          <p:nvPr/>
        </p:nvSpPr>
        <p:spPr bwMode="auto">
          <a:xfrm>
            <a:off x="1546225" y="14288"/>
            <a:ext cx="605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http://nlp.stanford.edu/software/index.shtml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pic>
        <p:nvPicPr>
          <p:cNvPr id="110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36575"/>
            <a:ext cx="7056438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38825" y="3141663"/>
            <a:ext cx="3125788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Stanford NLP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62989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9E4DDC6-8315-7647-8276-A6E47F4F6A7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16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0538"/>
            <a:ext cx="72009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5"/>
          <p:cNvSpPr>
            <a:spLocks noChangeArrowheads="1"/>
          </p:cNvSpPr>
          <p:nvPr/>
        </p:nvSpPr>
        <p:spPr bwMode="auto">
          <a:xfrm>
            <a:off x="2771775" y="0"/>
            <a:ext cx="640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1620" name="Rectangle 7"/>
          <p:cNvSpPr>
            <a:spLocks noChangeArrowheads="1"/>
          </p:cNvSpPr>
          <p:nvPr/>
        </p:nvSpPr>
        <p:spPr bwMode="auto">
          <a:xfrm>
            <a:off x="-12700" y="3175"/>
            <a:ext cx="284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21069419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D209FAC-6BCD-564E-BC70-17A9EF39E4E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pic>
        <p:nvPicPr>
          <p:cNvPr id="1126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965450"/>
            <a:ext cx="8585200" cy="3200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4" name="Rectangle 8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2645" name="Rectangle 9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1516271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8A29991-F741-1F4A-9E65-00D34F36B9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36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8026400" cy="25781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3669" name="Rectangle 8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19322796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C88FEDE-FD44-5749-8589-B8C595E9A2D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46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997200"/>
            <a:ext cx="8893175" cy="27701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4692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575880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B233F9C-7D83-3747-9FF2-07BC223D759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57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8820150" cy="41036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90292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21B9C39-8E5C-4C49-990E-CB60470A897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059113" y="6488113"/>
            <a:ext cx="259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https://www.python.org/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08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3D3EA5D-683E-6846-8B68-D50874BA3D8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67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52525"/>
            <a:ext cx="6337300" cy="56610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6740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12811923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D8F0B8-EB8B-7344-8A7B-84E991A137A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77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2238"/>
            <a:ext cx="723265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85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1FEDD4D-131D-2342-8CBC-95FB1BB9BE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87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673350"/>
            <a:ext cx="8509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8788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262727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5CB667D-08CA-B14C-AF40-1060E4A9EAF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98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420938"/>
            <a:ext cx="85804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2294575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7672ECF-1432-144E-A9A1-97AF96B62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08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97200"/>
            <a:ext cx="72088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2083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4059124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FAF0986-D630-FB40-A096-534259EF2C4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34925" y="73025"/>
            <a:ext cx="903763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Tokens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Id	Word	Lemma	Char begin	Char end	POS	NER	Normalized NER	Speaker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1	Stanford	Stanford	0	8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2	University	University	9	19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3	is	be	20	22	VBZ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4	located	located	23	30	JJ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5	in	in	31	33	IN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6	California	California	34	44	NNP	LOCATION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7	.	.	44	45	.	O		PER0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Parse tree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(ROOT (S (NP (NNP Stanford) (NNP University)) (VP (VBZ is) (ADJP (JJ located) (PP (IN in) (NP (NNP California))))) (. .)))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Uncollapsed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 ( located-4 , in-5 )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pobj ( in-5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 with CC processed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</p:txBody>
      </p:sp>
      <p:sp>
        <p:nvSpPr>
          <p:cNvPr id="121859" name="Rectangle 6"/>
          <p:cNvSpPr>
            <a:spLocks noChangeArrowheads="1"/>
          </p:cNvSpPr>
          <p:nvPr/>
        </p:nvSpPr>
        <p:spPr bwMode="auto">
          <a:xfrm>
            <a:off x="3563938" y="2781300"/>
            <a:ext cx="4621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3213" y="3860800"/>
            <a:ext cx="6049962" cy="831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21861" name="Rectangle 8"/>
          <p:cNvSpPr>
            <a:spLocks noChangeArrowheads="1"/>
          </p:cNvSpPr>
          <p:nvPr/>
        </p:nvSpPr>
        <p:spPr bwMode="auto">
          <a:xfrm>
            <a:off x="2843213" y="3429000"/>
            <a:ext cx="604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000">
                <a:ea typeface="MS PGothic" charset="0"/>
                <a:cs typeface="MS PGothic" charset="0"/>
                <a:hlinkClick r:id="rId2"/>
              </a:rPr>
              <a:t>http://nlp.stanford.edu:8080/corenlp/process</a:t>
            </a:r>
            <a:endParaRPr lang="en-US" altLang="zh-TW" sz="20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985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7FDE10A-590B-D842-8DA7-78DFF3D2A0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28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437515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053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NER for News Article</a:t>
            </a:r>
          </a:p>
        </p:txBody>
      </p:sp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15D3BDF-7835-514D-81D5-9B732F77162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39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9338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4284663" y="1484313"/>
            <a:ext cx="4572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ea typeface="MS PGothic" charset="0"/>
                <a:cs typeface="MS PGothic" charset="0"/>
              </a:rPr>
              <a:t>Bill Gates no longer Microsoft's biggest shareholder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By Patrick M. Sheridan  @CNNTech May 2, 2014: 5:46 PM ET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Bill Gates sold nearly 8 million shares of Microsoft over the past two days.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NEW YORK (CNNMoney)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For the first time in Microsoft's history, founder Bill Gates is no longer its largest individual shareholder.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In the past two days, Gates has sold nearly 8 million shares of Microsoft (MSFT, Fortune 500), bringing down his total to roughly 330 million.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That puts him behind Microsoft's former CEO Steve Ballmer who owns 333 million shares.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Related: Gates reclaims title of world's richest billionaire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Ballmer, who was Microsoft's CEO until earlier this year, was one of Gates' first hires.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It's a passing of the torch for Gates who has always been the largest single owner of his company's stock. Gates now spends his time and personal fortune helping run the Bill &amp; Melinda Gates foundation.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The foundation has spent $28.3 billion fighting hunger and poverty since its inception back in 1997.</a:t>
            </a: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05251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http://money.cnn.com/2014/05/02/technology/gates-microsoft-stock-sale/index.html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482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150"/>
            <a:ext cx="9144000" cy="519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76C3DED-3A2A-CA4E-AB15-6B9480114D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817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7BA3462C-BCB4-6B40-AF01-914E36EB27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59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2006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1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6119813"/>
          </a:xfrm>
        </p:spPr>
        <p:txBody>
          <a:bodyPr/>
          <a:lstStyle/>
          <a:p>
            <a:r>
              <a:rPr lang="en-US" altLang="en-US" sz="720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>
                <a:latin typeface="Calibri" charset="0"/>
                <a:ea typeface="標楷體" charset="-120"/>
              </a:rPr>
              <a:t> is an </a:t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r>
              <a:rPr lang="en-US" altLang="en-US" sz="5400">
                <a:latin typeface="Calibri" charset="0"/>
                <a:ea typeface="標楷體" charset="-120"/>
              </a:rPr>
              <a:t/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r>
              <a:rPr lang="en-US" altLang="en-US" sz="5400">
                <a:latin typeface="Calibri" charset="0"/>
                <a:ea typeface="標楷體" charset="-120"/>
              </a:rPr>
              <a:t/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latin typeface="Calibri" charset="0"/>
                <a:ea typeface="標楷體" charset="-120"/>
              </a:rPr>
              <a:t>with </a:t>
            </a:r>
            <a:br>
              <a:rPr lang="en-US" altLang="en-US" sz="5400">
                <a:latin typeface="Calibri" charset="0"/>
                <a:ea typeface="標楷體" charset="-120"/>
              </a:rPr>
            </a:br>
            <a:r>
              <a:rPr lang="en-US" altLang="en-US" sz="540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BF512A-4F9C-EC40-8BED-C15FCEE22F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6550025"/>
            <a:ext cx="3556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7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676DC15-D9B6-AC4A-BD1F-3A68182C6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69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51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D00D930-E1F3-6640-BF13-A2E1ECE9F4A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80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5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8004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444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9FECB48-B48D-1B46-95ED-405E00CA80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90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9028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628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21EDEA6-A727-0A4A-AFF6-E58AACE16C9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0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0052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168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04C9BC3-FA83-7545-8F92-F1D1336F1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1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998913"/>
            <a:ext cx="6408738" cy="259873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480175" cy="31940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Rectangle 6"/>
          <p:cNvSpPr>
            <a:spLocks noChangeArrowheads="1"/>
          </p:cNvSpPr>
          <p:nvPr/>
        </p:nvSpPr>
        <p:spPr bwMode="auto">
          <a:xfrm>
            <a:off x="1331913" y="0"/>
            <a:ext cx="504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english.muc.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7class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  <p:sp>
        <p:nvSpPr>
          <p:cNvPr id="131077" name="Rectangle 7"/>
          <p:cNvSpPr>
            <a:spLocks noChangeArrowheads="1"/>
          </p:cNvSpPr>
          <p:nvPr/>
        </p:nvSpPr>
        <p:spPr bwMode="auto">
          <a:xfrm>
            <a:off x="1476375" y="3644900"/>
            <a:ext cx="484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english.all.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3class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</p:spTree>
    <p:extLst>
      <p:ext uri="{BB962C8B-B14F-4D97-AF65-F5344CB8AC3E}">
        <p14:creationId xmlns:p14="http://schemas.microsoft.com/office/powerpoint/2010/main" val="10719318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5001521-8978-8D4E-BFEE-E8C68F6400C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468313" y="1628775"/>
            <a:ext cx="813593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600">
                <a:ea typeface="MS PGothic" charset="0"/>
                <a:cs typeface="MS PGothic" charset="0"/>
              </a:rPr>
              <a:t>Bill Gates no longer &lt;ORGANIZATION&gt;Microsoft&lt;/ORGANIZATION&gt;'s biggest shareholder By &lt;PERSON&gt;Patrick M. Sheridan&lt;/PERSON&gt; @CNNTech &lt;DATE&gt;May 2, 2014&lt;/DATE&gt;: 5:46 PM ET Bill Gates sold nearly 8 million shares of &lt;ORGANIZATION&gt;Microsoft&lt;/ORGANIZATION&gt; over the past two days. &lt;LOCATION&gt;NEW YORK&lt;/LOCATION&gt; (CNNMoney) For the first time in &lt;ORGANIZATION&gt;Microsoft&lt;/ORGANIZATION&gt;'s history, founder &lt;PERSON&gt;Bill Gates&lt;/PERSON&gt; is no longer its largest individual shareholder. In the &lt;DATE&gt;past two days&lt;/DATE&gt;, Gates has sold nearly 8 million shares of &lt;ORGANIZATION&gt;Microsoft&lt;/ORGANIZATION&gt; (&lt;ORGANIZATION&gt;MSFT&lt;/ORGANIZATION&gt;, Fortune 500), bringing down his total to roughly 330 million. That puts him behind &lt;ORGANIZATION&gt;Microsoft&lt;/ORGANIZATION&gt;'s former CEO &lt;PERSON&gt;Steve Ballmer&lt;/PERSON&gt; who owns 333 million shares. Related: Gates reclaims title of world's richest billionaire &lt;PERSON&gt;Ballmer&lt;/PERSON&gt;, who was &lt;ORGANIZATION&gt;Microsoft&lt;/ORGANIZATION&gt;'s CEO until &lt;DATE&gt;earlier this year&lt;/DATE&gt;, was one of Gates' first hires. It's a passing of the torch for Gates who has always been the largest single owner of his company's stock. Gates now spends his time and personal fortune helping run the &lt;ORGANIZATION&gt;Bill &amp; Melinda Gates&lt;/ORGANIZATION&gt; foundation. The foundation has spent &lt;MONEY&gt;$28.3 billion&lt;/MONEY&gt; fighting hunger and poverty since its inception back in &lt;DATE&gt;1997&lt;/DATE&gt;.</a:t>
            </a: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539750" y="1052513"/>
            <a:ext cx="6583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inlineXML</a:t>
            </a:r>
          </a:p>
        </p:txBody>
      </p:sp>
      <p:sp>
        <p:nvSpPr>
          <p:cNvPr id="132100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2101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546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32B966B-BB59-3345-B7B2-1215073F0ED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468313" y="1773238"/>
            <a:ext cx="8280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ea typeface="MS PGothic" charset="0"/>
                <a:cs typeface="MS PGothic" charset="0"/>
              </a:rPr>
              <a:t>Bill/O Gates/O no/O longer/O Microsoft/ORGANIZATION's/O biggest/O shareholder/O By/O Patrick/PERSON M./PERSON Sheridan/PERSON @CNNTech/O May/DATE 2/DATE,/DATE 2014/DATE:/O 5:46/O PM/O ET/O Bill/O Gates/O sold/O nearly/O 8/O million/O shares/O of/O Microsoft/ORGANIZATION over/O the/O past/O two/O days/O./O NEW/LOCATION YORK/LOCATION -LRB-/OCNNMoney/O-RRB-/O For/O the/O first/O time/O in/O Microsoft/ORGANIZATION's/O history/O,/O founder/O Bill/PERSON Gates/PERSON is/O no/O longer/O its/O largest/O individual/O shareholder/O./O In/O the/O past/DATE two/DATE days/DATE,/O Gates/O has/O sold/O nearly/O 8/O million/O shares/O of/O Microsoft/ORGANIZATION -LRB-/OMSFT/ORGANIZATION,/O Fortune/O 500/O-RRB-/O,/O bringing/O down/O his/O total/O to/O roughly/O 330/O million/O./O That/O puts/O him/O behind/O Microsoft/ORGANIZATION's/O former/O CEO/O Steve/PERSON Ballmer/PERSON who/O owns/O 333/O million/O shares/O./O Related/O:/O Gates/O reclaims/O title/O of/O world/O's/O richest/O billionaire/O Ballmer/PERSON,/O who/O was/O Microsoft/ORGANIZATION's/O CEO/O until/O earlier/DATE this/DATE year/DATE,/O was/O one/O of/O Gates/O'/O first/O hires/O./O It/O's/O a/O passing/O of/O the/O torch/O for/O Gates/O who/O has/O always/O been/O the/O largest/O single/O owner/O of/O his/O company/O's/O stock/O./O Gates/O now/O spends/O his/O time/O and/O personal/O fortune/O helping/O run/O the/O Bill/ORGANIZATION &amp;/ORGANIZATION Melinda/ORGANIZATION Gates/ORGANIZATION foundation/O./O The/O foundation/O has/O spent/O $/MONEY28.3/MONEY billion/MONEY fighting/O hunger/O and/O poverty/O since/O its/O inception/O back/O in/O 1997/DATE./O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539750" y="1196975"/>
            <a:ext cx="6610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slashTags</a:t>
            </a:r>
          </a:p>
        </p:txBody>
      </p:sp>
      <p:sp>
        <p:nvSpPr>
          <p:cNvPr id="133124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731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C7B220D-DF08-A64B-8519-07FD14E227E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9266" name="矩形 4"/>
          <p:cNvSpPr>
            <a:spLocks noChangeArrowheads="1"/>
          </p:cNvSpPr>
          <p:nvPr/>
        </p:nvSpPr>
        <p:spPr bwMode="auto">
          <a:xfrm>
            <a:off x="1811338" y="522288"/>
            <a:ext cx="552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>
                <a:hlinkClick r:id="rId2"/>
              </a:rPr>
              <a:t>http://mail.tku.edu.tw/myday/resources/</a:t>
            </a:r>
            <a:endParaRPr lang="en-US" altLang="zh-TW" sz="2400"/>
          </a:p>
        </p:txBody>
      </p:sp>
      <p:sp>
        <p:nvSpPr>
          <p:cNvPr id="139267" name="矩形 5"/>
          <p:cNvSpPr>
            <a:spLocks noChangeArrowheads="1"/>
          </p:cNvSpPr>
          <p:nvPr/>
        </p:nvSpPr>
        <p:spPr bwMode="auto">
          <a:xfrm>
            <a:off x="1401763" y="-53975"/>
            <a:ext cx="6340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>
                <a:solidFill>
                  <a:schemeClr val="accent1"/>
                </a:solidFill>
                <a:latin typeface="標楷體" charset="0"/>
                <a:ea typeface="標楷體" charset="0"/>
                <a:cs typeface="標楷體" charset="0"/>
              </a:rPr>
              <a:t>自然語言處理與資訊檢索研究資源</a:t>
            </a:r>
          </a:p>
        </p:txBody>
      </p:sp>
      <p:sp>
        <p:nvSpPr>
          <p:cNvPr id="139268" name="矩形 1"/>
          <p:cNvSpPr>
            <a:spLocks noChangeArrowheads="1"/>
          </p:cNvSpPr>
          <p:nvPr/>
        </p:nvSpPr>
        <p:spPr bwMode="auto">
          <a:xfrm>
            <a:off x="179388" y="981075"/>
            <a:ext cx="8785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dirty="0"/>
              <a:t>淡江大學資訊管理學系 </a:t>
            </a:r>
            <a:br>
              <a:rPr lang="zh-TW" altLang="en-US" dirty="0"/>
            </a:br>
            <a:r>
              <a:rPr lang="en-US" altLang="zh-TW" dirty="0"/>
              <a:t>(Department of Information Management, </a:t>
            </a:r>
            <a:r>
              <a:rPr lang="en-US" altLang="zh-TW" dirty="0" err="1"/>
              <a:t>Tamkang</a:t>
            </a:r>
            <a:r>
              <a:rPr lang="en-US" altLang="zh-TW" dirty="0"/>
              <a:t> University)</a:t>
            </a:r>
            <a:br>
              <a:rPr lang="en-US" altLang="zh-TW" dirty="0"/>
            </a:br>
            <a:r>
              <a:rPr lang="zh-TW" altLang="en-US" dirty="0"/>
              <a:t>自然語言處理與資訊檢索研究資源</a:t>
            </a:r>
            <a:br>
              <a:rPr lang="zh-TW" altLang="en-US" dirty="0"/>
            </a:br>
            <a:r>
              <a:rPr lang="en-US" altLang="zh-TW" dirty="0"/>
              <a:t>(Resources of Natural Language Processing and Information Retrieval)</a:t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1. </a:t>
            </a:r>
            <a:r>
              <a:rPr lang="zh-TW" altLang="en-US" dirty="0"/>
              <a:t>中央研究院</a:t>
            </a:r>
            <a:r>
              <a:rPr lang="en-US" altLang="zh-TW" dirty="0"/>
              <a:t>CKIP</a:t>
            </a:r>
            <a:r>
              <a:rPr lang="zh-TW" altLang="en-US" dirty="0"/>
              <a:t>中文斷詞系統 </a:t>
            </a:r>
            <a:br>
              <a:rPr lang="zh-TW" altLang="en-US" dirty="0"/>
            </a:br>
            <a:r>
              <a:rPr lang="zh-TW" altLang="en-US" dirty="0"/>
              <a:t>    授權單位：中央研究院詞庫小組</a:t>
            </a:r>
            <a:br>
              <a:rPr lang="zh-TW" altLang="en-US" dirty="0"/>
            </a:br>
            <a:r>
              <a:rPr lang="zh-TW" altLang="en-US" dirty="0"/>
              <a:t>    授權金額：免費授權學術使用。</a:t>
            </a:r>
            <a:br>
              <a:rPr lang="zh-TW" altLang="en-US" dirty="0"/>
            </a:br>
            <a:r>
              <a:rPr lang="zh-TW" altLang="en-US" dirty="0"/>
              <a:t>    授權日期：</a:t>
            </a:r>
            <a:r>
              <a:rPr lang="en-US" altLang="zh-TW" dirty="0"/>
              <a:t>2011.03.31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    </a:t>
            </a:r>
            <a:r>
              <a:rPr lang="en-US" altLang="zh-TW" dirty="0"/>
              <a:t>CKIP: </a:t>
            </a:r>
            <a:r>
              <a:rPr lang="en-US" altLang="zh-TW" dirty="0">
                <a:hlinkClick r:id="rId3"/>
              </a:rPr>
              <a:t>http://ckipsvr.iis.sinica.edu.tw/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2. </a:t>
            </a:r>
            <a:r>
              <a:rPr lang="zh-TW" altLang="en-US" dirty="0"/>
              <a:t>「中央研究院中英雙語詞網」</a:t>
            </a:r>
            <a:r>
              <a:rPr lang="en-US" altLang="zh-TW" dirty="0"/>
              <a:t>(The Academia </a:t>
            </a:r>
            <a:r>
              <a:rPr lang="en-US" altLang="zh-TW" dirty="0" err="1"/>
              <a:t>Sinica</a:t>
            </a:r>
            <a:r>
              <a:rPr lang="en-US" altLang="zh-TW" dirty="0"/>
              <a:t> Bilingual </a:t>
            </a:r>
            <a:r>
              <a:rPr lang="en-US" altLang="zh-TW" dirty="0" err="1"/>
              <a:t>Wordnet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dirty="0"/>
              <a:t>   </a:t>
            </a:r>
            <a:r>
              <a:rPr lang="zh-TW" altLang="en-US" dirty="0"/>
              <a:t>「中央研究院中英雙語詞網」</a:t>
            </a:r>
            <a:r>
              <a:rPr lang="en-US" altLang="zh-TW" dirty="0"/>
              <a:t>(The Academia </a:t>
            </a:r>
            <a:r>
              <a:rPr lang="en-US" altLang="zh-TW" dirty="0" err="1"/>
              <a:t>Sinica</a:t>
            </a:r>
            <a:r>
              <a:rPr lang="en-US" altLang="zh-TW" dirty="0"/>
              <a:t> Bilingual </a:t>
            </a:r>
            <a:r>
              <a:rPr lang="en-US" altLang="zh-TW" dirty="0" err="1"/>
              <a:t>Wordnet</a:t>
            </a:r>
            <a:r>
              <a:rPr lang="en-US" altLang="zh-TW" dirty="0"/>
              <a:t>)</a:t>
            </a:r>
            <a:r>
              <a:rPr lang="zh-TW" altLang="en-US" dirty="0"/>
              <a:t>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    </a:t>
            </a:r>
            <a:r>
              <a:rPr lang="zh-TW" altLang="en-US" dirty="0"/>
              <a:t>授權「淡江大學資訊管理學系」</a:t>
            </a:r>
            <a:r>
              <a:rPr lang="en-US" altLang="zh-TW" dirty="0"/>
              <a:t>(Department of Information Management, </a:t>
            </a:r>
            <a:r>
              <a:rPr lang="en-US" altLang="zh-TW" dirty="0" err="1"/>
              <a:t>Tamkang</a:t>
            </a:r>
            <a:r>
              <a:rPr lang="en-US" altLang="zh-TW" dirty="0"/>
              <a:t> University)</a:t>
            </a:r>
            <a:r>
              <a:rPr lang="zh-TW" altLang="en-US" dirty="0"/>
              <a:t>學術使用。</a:t>
            </a:r>
            <a:br>
              <a:rPr lang="zh-TW" altLang="en-US" dirty="0"/>
            </a:br>
            <a:r>
              <a:rPr lang="zh-TW" altLang="en-US" dirty="0"/>
              <a:t>    授權單位：中央研究院，中華民國計算語言學學會</a:t>
            </a:r>
            <a:br>
              <a:rPr lang="zh-TW" altLang="en-US" dirty="0"/>
            </a:br>
            <a:r>
              <a:rPr lang="zh-TW" altLang="en-US" dirty="0"/>
              <a:t>    授權金額：「中央研究院中英雙語詞網」</a:t>
            </a:r>
            <a:r>
              <a:rPr lang="en-US" altLang="zh-TW" dirty="0"/>
              <a:t>(The Academia </a:t>
            </a:r>
            <a:r>
              <a:rPr lang="en-US" altLang="zh-TW" dirty="0" err="1"/>
              <a:t>Sinica</a:t>
            </a:r>
            <a:r>
              <a:rPr lang="en-US" altLang="zh-TW" dirty="0"/>
              <a:t> Bilingual </a:t>
            </a:r>
            <a:r>
              <a:rPr lang="en-US" altLang="zh-TW" dirty="0" err="1"/>
              <a:t>Wordnet</a:t>
            </a:r>
            <a:r>
              <a:rPr lang="en-US" altLang="zh-TW" dirty="0"/>
              <a:t>) </a:t>
            </a:r>
            <a:r>
              <a:rPr lang="zh-TW" altLang="en-US" dirty="0"/>
              <a:t>國內非營利機構</a:t>
            </a:r>
            <a:r>
              <a:rPr lang="en-US" altLang="zh-TW" dirty="0"/>
              <a:t>(1-10</a:t>
            </a:r>
            <a:r>
              <a:rPr lang="zh-TW" altLang="en-US" dirty="0"/>
              <a:t>人使用</a:t>
            </a:r>
            <a:r>
              <a:rPr lang="en-US" altLang="zh-TW" dirty="0"/>
              <a:t>)  </a:t>
            </a:r>
            <a:r>
              <a:rPr lang="zh-TW" altLang="en-US" dirty="0"/>
              <a:t>非會員：</a:t>
            </a:r>
            <a:r>
              <a:rPr lang="en-US" altLang="zh-TW" dirty="0"/>
              <a:t>NT$61,000</a:t>
            </a:r>
            <a:r>
              <a:rPr lang="zh-TW" altLang="en-US" dirty="0"/>
              <a:t>元，</a:t>
            </a:r>
            <a:br>
              <a:rPr lang="zh-TW" altLang="en-US" dirty="0"/>
            </a:br>
            <a:r>
              <a:rPr lang="zh-TW" altLang="en-US" dirty="0"/>
              <a:t>    授權日期：</a:t>
            </a:r>
            <a:r>
              <a:rPr lang="en-US" altLang="zh-TW" dirty="0"/>
              <a:t>2011.05.16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    </a:t>
            </a:r>
            <a:r>
              <a:rPr lang="en-US" altLang="zh-TW" dirty="0" err="1"/>
              <a:t>Sinica</a:t>
            </a:r>
            <a:r>
              <a:rPr lang="en-US" altLang="zh-TW" dirty="0"/>
              <a:t> BOW: </a:t>
            </a:r>
            <a:r>
              <a:rPr lang="en-US" altLang="zh-TW" dirty="0">
                <a:hlinkClick r:id="rId4"/>
              </a:rPr>
              <a:t>http://bow.ling.sinica.edu.tw/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42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DFE0367-4443-7F46-822A-2A025846B2E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40290" name="矩形 4"/>
          <p:cNvSpPr>
            <a:spLocks noChangeArrowheads="1"/>
          </p:cNvSpPr>
          <p:nvPr/>
        </p:nvSpPr>
        <p:spPr bwMode="auto">
          <a:xfrm>
            <a:off x="1811338" y="522288"/>
            <a:ext cx="552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>
                <a:hlinkClick r:id="rId2"/>
              </a:rPr>
              <a:t>http://mail.tku.edu.tw/myday/resources/</a:t>
            </a:r>
            <a:endParaRPr lang="en-US" altLang="zh-TW" sz="2400"/>
          </a:p>
        </p:txBody>
      </p:sp>
      <p:sp>
        <p:nvSpPr>
          <p:cNvPr id="140291" name="矩形 5"/>
          <p:cNvSpPr>
            <a:spLocks noChangeArrowheads="1"/>
          </p:cNvSpPr>
          <p:nvPr/>
        </p:nvSpPr>
        <p:spPr bwMode="auto">
          <a:xfrm>
            <a:off x="1401763" y="-53975"/>
            <a:ext cx="6340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>
                <a:solidFill>
                  <a:schemeClr val="accent1"/>
                </a:solidFill>
                <a:latin typeface="標楷體" charset="0"/>
                <a:ea typeface="標楷體" charset="0"/>
                <a:cs typeface="標楷體" charset="0"/>
              </a:rPr>
              <a:t>自然語言處理與資訊檢索研究資源</a:t>
            </a:r>
          </a:p>
        </p:txBody>
      </p:sp>
      <p:sp>
        <p:nvSpPr>
          <p:cNvPr id="140292" name="矩形 2"/>
          <p:cNvSpPr>
            <a:spLocks noChangeArrowheads="1"/>
          </p:cNvSpPr>
          <p:nvPr/>
        </p:nvSpPr>
        <p:spPr bwMode="auto">
          <a:xfrm>
            <a:off x="395288" y="1268413"/>
            <a:ext cx="84978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2000"/>
              <a:t>3. </a:t>
            </a:r>
            <a:r>
              <a:rPr lang="zh-TW" altLang="en-US" sz="2000"/>
              <a:t>開放式中研院專名問答系統 </a:t>
            </a:r>
            <a:r>
              <a:rPr lang="en-US" altLang="zh-TW" sz="2000"/>
              <a:t>(OpenASQA)</a:t>
            </a:r>
            <a:r>
              <a:rPr lang="zh-TW" altLang="en-US" sz="2000"/>
              <a:t/>
            </a:r>
            <a:br>
              <a:rPr lang="zh-TW" altLang="en-US" sz="2000"/>
            </a:br>
            <a:r>
              <a:rPr lang="zh-TW" altLang="en-US" sz="2000"/>
              <a:t>    授權單位：中央研究院資訊科學研究所智慧型代理人系統實驗室</a:t>
            </a:r>
            <a:br>
              <a:rPr lang="zh-TW" altLang="en-US" sz="2000"/>
            </a:br>
            <a:r>
              <a:rPr lang="zh-TW" altLang="en-US" sz="2000"/>
              <a:t>    授權金額：免費授權學術使用。</a:t>
            </a:r>
            <a:br>
              <a:rPr lang="zh-TW" altLang="en-US" sz="2000"/>
            </a:br>
            <a:r>
              <a:rPr lang="zh-TW" altLang="en-US" sz="2000"/>
              <a:t>    授權日期：</a:t>
            </a:r>
            <a:r>
              <a:rPr lang="en-US" altLang="zh-TW" sz="2000"/>
              <a:t>2011.05.05</a:t>
            </a:r>
            <a:r>
              <a:rPr lang="zh-TW" altLang="en-US" sz="2000"/>
              <a:t>。</a:t>
            </a:r>
            <a:br>
              <a:rPr lang="zh-TW" altLang="en-US" sz="2000"/>
            </a:br>
            <a:r>
              <a:rPr lang="zh-TW" altLang="en-US" sz="2000"/>
              <a:t>    </a:t>
            </a:r>
            <a:r>
              <a:rPr lang="en-US" altLang="zh-TW" sz="2000"/>
              <a:t>ASQA: </a:t>
            </a:r>
            <a:r>
              <a:rPr lang="en-US" altLang="zh-TW" sz="2000">
                <a:hlinkClick r:id="rId3"/>
              </a:rPr>
              <a:t>http://asqa.iis.sinica.edu.tw/</a:t>
            </a:r>
            <a:r>
              <a:rPr lang="zh-TW" altLang="en-US" sz="2000"/>
              <a:t/>
            </a:r>
            <a:br>
              <a:rPr lang="zh-TW" altLang="en-US" sz="2000"/>
            </a:b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10697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131EB72-A579-424D-83CF-2C3DB9C9E6D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41314" name="矩形 4"/>
          <p:cNvSpPr>
            <a:spLocks noChangeArrowheads="1"/>
          </p:cNvSpPr>
          <p:nvPr/>
        </p:nvSpPr>
        <p:spPr bwMode="auto">
          <a:xfrm>
            <a:off x="1811338" y="522288"/>
            <a:ext cx="552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>
                <a:hlinkClick r:id="rId2"/>
              </a:rPr>
              <a:t>http://mail.tku.edu.tw/myday/resources/</a:t>
            </a:r>
            <a:endParaRPr lang="en-US" altLang="zh-TW" sz="2400"/>
          </a:p>
        </p:txBody>
      </p:sp>
      <p:sp>
        <p:nvSpPr>
          <p:cNvPr id="141315" name="矩形 5"/>
          <p:cNvSpPr>
            <a:spLocks noChangeArrowheads="1"/>
          </p:cNvSpPr>
          <p:nvPr/>
        </p:nvSpPr>
        <p:spPr bwMode="auto">
          <a:xfrm>
            <a:off x="1401763" y="-53975"/>
            <a:ext cx="6340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>
                <a:solidFill>
                  <a:schemeClr val="accent1"/>
                </a:solidFill>
                <a:latin typeface="標楷體" charset="0"/>
                <a:ea typeface="標楷體" charset="0"/>
                <a:cs typeface="標楷體" charset="0"/>
              </a:rPr>
              <a:t>自然語言處理與資訊檢索研究資源</a:t>
            </a:r>
          </a:p>
        </p:txBody>
      </p:sp>
      <p:sp>
        <p:nvSpPr>
          <p:cNvPr id="141316" name="矩形 1"/>
          <p:cNvSpPr>
            <a:spLocks noChangeArrowheads="1"/>
          </p:cNvSpPr>
          <p:nvPr/>
        </p:nvSpPr>
        <p:spPr bwMode="auto">
          <a:xfrm>
            <a:off x="250825" y="1087438"/>
            <a:ext cx="8569325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600"/>
              <a:t>4. </a:t>
            </a:r>
            <a:r>
              <a:rPr lang="zh-TW" altLang="en-US" sz="1600"/>
              <a:t>哈工大資訊檢索研究中心</a:t>
            </a:r>
            <a:r>
              <a:rPr lang="en-US" altLang="zh-TW" sz="1600"/>
              <a:t>(HIT-CIR)</a:t>
            </a:r>
            <a:r>
              <a:rPr lang="zh-TW" altLang="en-US" sz="1600"/>
              <a:t>語言技術平臺</a:t>
            </a:r>
            <a:br>
              <a:rPr lang="zh-TW" altLang="en-US" sz="1600"/>
            </a:br>
            <a:r>
              <a:rPr lang="zh-TW" altLang="en-US" sz="1600"/>
              <a:t>   語料資源</a:t>
            </a:r>
            <a:br>
              <a:rPr lang="zh-TW" altLang="en-US" sz="1600"/>
            </a:br>
            <a:r>
              <a:rPr lang="zh-TW" altLang="en-US" sz="1600"/>
              <a:t>    哈工大資訊檢索研究中心漢語依存樹庫 ［</a:t>
            </a:r>
            <a:r>
              <a:rPr lang="en-US" altLang="zh-TW" sz="1600"/>
              <a:t>HIT-CIR Chinese Dependency Treebank</a:t>
            </a:r>
            <a:r>
              <a:rPr lang="zh-TW" altLang="en-US" sz="1600"/>
              <a:t>］</a:t>
            </a:r>
            <a:r>
              <a:rPr lang="en-US" altLang="zh-TW" sz="1600"/>
              <a:t/>
            </a:r>
            <a:br>
              <a:rPr lang="en-US" altLang="zh-TW" sz="1600"/>
            </a:br>
            <a:r>
              <a:rPr lang="en-US" altLang="zh-TW" sz="1600"/>
              <a:t>    </a:t>
            </a:r>
            <a:r>
              <a:rPr lang="zh-TW" altLang="en-US" sz="1600"/>
              <a:t>哈工大資訊檢索研究中心同義詞詞林擴展版 ［</a:t>
            </a:r>
            <a:r>
              <a:rPr lang="en-US" altLang="zh-TW" sz="1600"/>
              <a:t>HIT-CIR Tongyici Cilin (Extended)</a:t>
            </a:r>
            <a:r>
              <a:rPr lang="zh-TW" altLang="en-US" sz="1600"/>
              <a:t>］</a:t>
            </a:r>
            <a:r>
              <a:rPr lang="en-US" altLang="zh-TW" sz="1600"/>
              <a:t/>
            </a:r>
            <a:br>
              <a:rPr lang="en-US" altLang="zh-TW" sz="1600"/>
            </a:br>
            <a:r>
              <a:rPr lang="en-US" altLang="zh-TW" sz="1600"/>
              <a:t>   </a:t>
            </a:r>
            <a:r>
              <a:rPr lang="zh-TW" altLang="en-US" sz="1600"/>
              <a:t>語言處理模組    </a:t>
            </a:r>
            <a:br>
              <a:rPr lang="zh-TW" altLang="en-US" sz="1600"/>
            </a:br>
            <a:r>
              <a:rPr lang="zh-TW" altLang="en-US" sz="1600"/>
              <a:t>    斷句 </a:t>
            </a:r>
            <a:r>
              <a:rPr lang="en-US" altLang="zh-TW" sz="1600"/>
              <a:t>(SplitSentence: Sentence Splitting)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詞法分析 </a:t>
            </a:r>
            <a:r>
              <a:rPr lang="en-US" altLang="zh-TW" sz="1600"/>
              <a:t>(IRLAS: Lexical Analysis System)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基於</a:t>
            </a:r>
            <a:r>
              <a:rPr lang="en-US" altLang="zh-TW" sz="1600"/>
              <a:t>SVMTool</a:t>
            </a:r>
            <a:r>
              <a:rPr lang="zh-TW" altLang="en-US" sz="1600"/>
              <a:t>的詞性標注 </a:t>
            </a:r>
            <a:r>
              <a:rPr lang="en-US" altLang="zh-TW" sz="1600"/>
              <a:t>(PosTag: Part-of-speech Tagging)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命名實體識別 </a:t>
            </a:r>
            <a:r>
              <a:rPr lang="en-US" altLang="zh-TW" sz="1600"/>
              <a:t>(NER: Named Entity Recognition)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基於動態局部優化的依存句法分析 </a:t>
            </a:r>
            <a:r>
              <a:rPr lang="en-US" altLang="zh-TW" sz="1600"/>
              <a:t>(Parser: Dependency Parsing)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基於圖的依存句法分析 </a:t>
            </a:r>
            <a:r>
              <a:rPr lang="en-US" altLang="zh-TW" sz="1600"/>
              <a:t>(GParser: Graph-based DP)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全文詞義消歧 </a:t>
            </a:r>
            <a:r>
              <a:rPr lang="en-US" altLang="zh-TW" sz="1600"/>
              <a:t>(WSD: Word Sense Disambiguation)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淺層語義標注模組 </a:t>
            </a:r>
            <a:r>
              <a:rPr lang="en-US" altLang="zh-TW" sz="1600"/>
              <a:t>(SRL: hallow Semantics Labeling)</a:t>
            </a:r>
            <a:br>
              <a:rPr lang="en-US" altLang="zh-TW" sz="1600"/>
            </a:br>
            <a:r>
              <a:rPr lang="en-US" altLang="zh-TW" sz="1600"/>
              <a:t>   </a:t>
            </a:r>
            <a:r>
              <a:rPr lang="zh-TW" altLang="en-US" sz="1600"/>
              <a:t>資料表示</a:t>
            </a:r>
            <a:br>
              <a:rPr lang="zh-TW" altLang="en-US" sz="1600"/>
            </a:br>
            <a:r>
              <a:rPr lang="zh-TW" altLang="en-US" sz="1600"/>
              <a:t>    語言技術置標語言 </a:t>
            </a:r>
            <a:r>
              <a:rPr lang="en-US" altLang="zh-TW" sz="1600"/>
              <a:t>(LTML: Language Technology Markup Language)</a:t>
            </a:r>
            <a:br>
              <a:rPr lang="en-US" altLang="zh-TW" sz="1600"/>
            </a:br>
            <a:r>
              <a:rPr lang="en-US" altLang="zh-TW" sz="1600"/>
              <a:t>   </a:t>
            </a:r>
            <a:r>
              <a:rPr lang="zh-TW" altLang="en-US" sz="1600"/>
              <a:t>視覺化工具</a:t>
            </a:r>
            <a:br>
              <a:rPr lang="zh-TW" altLang="en-US" sz="1600"/>
            </a:br>
            <a:r>
              <a:rPr lang="zh-TW" altLang="en-US" sz="1600"/>
              <a:t>    </a:t>
            </a:r>
            <a:r>
              <a:rPr lang="en-US" altLang="zh-TW" sz="1600"/>
              <a:t>LTML</a:t>
            </a:r>
            <a:r>
              <a:rPr lang="zh-TW" altLang="en-US" sz="1600"/>
              <a:t>視覺化</a:t>
            </a:r>
            <a:r>
              <a:rPr lang="en-US" altLang="zh-TW" sz="1600"/>
              <a:t>XSL</a:t>
            </a:r>
            <a:br>
              <a:rPr lang="en-US" altLang="zh-TW" sz="1600"/>
            </a:br>
            <a:r>
              <a:rPr lang="en-US" altLang="zh-TW" sz="1600"/>
              <a:t/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授權單位：哈工大資訊檢索研究中心</a:t>
            </a:r>
            <a:r>
              <a:rPr lang="en-US" altLang="zh-TW" sz="1600"/>
              <a:t>(HIT-CIR)</a:t>
            </a:r>
            <a:br>
              <a:rPr lang="en-US" altLang="zh-TW" sz="1600"/>
            </a:br>
            <a:r>
              <a:rPr lang="en-US" altLang="zh-TW" sz="1600"/>
              <a:t>    </a:t>
            </a:r>
            <a:r>
              <a:rPr lang="zh-TW" altLang="en-US" sz="1600"/>
              <a:t>授權金額：免費授權學術使用。</a:t>
            </a:r>
            <a:br>
              <a:rPr lang="zh-TW" altLang="en-US" sz="1600"/>
            </a:br>
            <a:r>
              <a:rPr lang="zh-TW" altLang="en-US" sz="1600"/>
              <a:t>    授權日期：</a:t>
            </a:r>
            <a:r>
              <a:rPr lang="en-US" altLang="zh-TW" sz="1600"/>
              <a:t>2011.05.03</a:t>
            </a:r>
            <a:r>
              <a:rPr lang="zh-TW" altLang="en-US" sz="1600"/>
              <a:t>。</a:t>
            </a:r>
            <a:br>
              <a:rPr lang="zh-TW" altLang="en-US" sz="1600"/>
            </a:br>
            <a:r>
              <a:rPr lang="zh-TW" altLang="en-US" sz="1600"/>
              <a:t>    </a:t>
            </a:r>
            <a:r>
              <a:rPr lang="en-US" altLang="zh-TW" sz="1600"/>
              <a:t>HIT IR: </a:t>
            </a:r>
            <a:r>
              <a:rPr lang="en-US" altLang="zh-TW" sz="1600">
                <a:hlinkClick r:id="rId3"/>
              </a:rPr>
              <a:t>http://ir.hit.edu.cn/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7582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15323</TotalTime>
  <Words>6622</Words>
  <Application>Microsoft Macintosh PowerPoint</Application>
  <PresentationFormat>On-screen Show (4:3)</PresentationFormat>
  <Paragraphs>1380</Paragraphs>
  <Slides>203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15" baseType="lpstr">
      <vt:lpstr>Arial Unicode MS</vt:lpstr>
      <vt:lpstr>Calibri</vt:lpstr>
      <vt:lpstr>Courier</vt:lpstr>
      <vt:lpstr>Hei</vt:lpstr>
      <vt:lpstr>Heiti SC Light</vt:lpstr>
      <vt:lpstr>MS PGothic</vt:lpstr>
      <vt:lpstr>ＭＳ Ｐゴシック</vt:lpstr>
      <vt:lpstr>Times New Roman</vt:lpstr>
      <vt:lpstr>新細明體</vt:lpstr>
      <vt:lpstr>標楷體</vt:lpstr>
      <vt:lpstr>Arial</vt:lpstr>
      <vt:lpstr>Office 佈景主題</vt:lpstr>
      <vt:lpstr>Text Mining and  Natural Language Processing  (文字探勘與自然語言處理)</vt:lpstr>
      <vt:lpstr>戴敏育 博士  (Min-Yuh Day, Ph.D.)</vt:lpstr>
      <vt:lpstr>Text Mining  (TM) </vt:lpstr>
      <vt:lpstr>Natural Language Processing (NLP) </vt:lpstr>
      <vt:lpstr>Outline</vt:lpstr>
      <vt:lpstr>Python for Big Data Analytics</vt:lpstr>
      <vt:lpstr>Python: Analytics and Data Science Software</vt:lpstr>
      <vt:lpstr>Python</vt:lpstr>
      <vt:lpstr>Python is an  interpreted,  object-oriented,  high-level  programming language  with  dynamic semantics.</vt:lpstr>
      <vt:lpstr>Anaconda</vt:lpstr>
      <vt:lpstr>PowerPoint Presentation</vt:lpstr>
      <vt:lpstr>Text Mining</vt:lpstr>
      <vt:lpstr>Christopher D. Manning and Hinrich Schütze (1999), Foundations of  Statistical Natural Language Processing,  The MIT Press</vt:lpstr>
      <vt:lpstr>Steven Bird, Ewan Klein and Edward Loper (2009),  Natural Language Processing with Python,  O'Reilly Media</vt:lpstr>
      <vt:lpstr>Natural Language Processing with Python – Analyzing Text with the Natural Language Toolkit</vt:lpstr>
      <vt:lpstr>Nitin Hardeniya (2015),  NLTK Essentials, Packt Publishing</vt:lpstr>
      <vt:lpstr>Text Mining (text data mining)</vt:lpstr>
      <vt:lpstr>Big Data Analytics</vt:lpstr>
      <vt:lpstr>Big Data 4 V</vt:lpstr>
      <vt:lpstr>Value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Deep Learning Intelligence from Big Data</vt:lpstr>
      <vt:lpstr>The Evolution of BI Capabilities</vt:lpstr>
      <vt:lpstr>Business Intelligence (BI) Infrastructure</vt:lpstr>
      <vt:lpstr>Social Media</vt:lpstr>
      <vt:lpstr>Internet Evolution Internet of People (IoP): Social Media Internet of Things (IoT): Machine to Machine</vt:lpstr>
      <vt:lpstr>Emotions</vt:lpstr>
      <vt:lpstr>Maslow’s Hierarchy of Needs</vt:lpstr>
      <vt:lpstr>PowerPoint Presentation</vt:lpstr>
      <vt:lpstr>The Social Feedback Cycle Consumer Behavior on Social Media</vt:lpstr>
      <vt:lpstr>The New Customer Influence Path</vt:lpstr>
      <vt:lpstr>Example of Opinion: review segment on iPhone</vt:lpstr>
      <vt:lpstr>PowerPoint Presentation</vt:lpstr>
      <vt:lpstr>Text Mining Technologies</vt:lpstr>
      <vt:lpstr>Steven Struhl (2015),  Practical Text Analytics:  Interpreting Text and Unstructured Data for Business Intelligence (Marketing Science), Kogan Page</vt:lpstr>
      <vt:lpstr>Text Mining Concepts</vt:lpstr>
      <vt:lpstr>PowerPoint Presentation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 Natural Language Processing  (NLP)</vt:lpstr>
      <vt:lpstr>An example of Text Mining</vt:lpstr>
      <vt:lpstr>Overview of  Information Extraction based  Text Mining Framework</vt:lpstr>
      <vt:lpstr>Text Mining Technologies</vt:lpstr>
      <vt:lpstr>Data Mining versus Text Mining</vt:lpstr>
      <vt:lpstr>Data Mining:  Core Analytics Process  The KDD Process for  Extracting Useful Knowledge  from Volumes of Data</vt:lpstr>
      <vt:lpstr>Fayyad, U., Piatetsky-Shapiro, G., &amp; Smyth, P. (1996).  The KDD Process for  Extracting Useful Knowledge  from Volumes of Data.  Communications of the ACM, 39(11), 27-34.</vt:lpstr>
      <vt:lpstr>Data Mining  Knowledge Discovery in Databases (KDD) Process (Fayyad et al., 1996)</vt:lpstr>
      <vt:lpstr>Data Mining Processing Pipeline (Charu Aggarwal, 2015)</vt:lpstr>
      <vt:lpstr>Text Mining Process</vt:lpstr>
      <vt:lpstr>Text Mining Process</vt:lpstr>
      <vt:lpstr>Text Mining Process</vt:lpstr>
      <vt:lpstr>Text Mining Process</vt:lpstr>
      <vt:lpstr>Text Mining Process</vt:lpstr>
      <vt:lpstr>Text Mining Process</vt:lpstr>
      <vt:lpstr>Text Mining Process</vt:lpstr>
      <vt:lpstr>Web Mining</vt:lpstr>
      <vt:lpstr>Text Mining Concepts</vt:lpstr>
      <vt:lpstr>Text Mining Application Area</vt:lpstr>
      <vt:lpstr>Text Mining Terminology</vt:lpstr>
      <vt:lpstr>Text Mining Terminology</vt:lpstr>
      <vt:lpstr>Natural Language Processing (NLP)</vt:lpstr>
      <vt:lpstr>Natural Language Processing (NLP)</vt:lpstr>
      <vt:lpstr>Natural Language Processing (NLP)</vt:lpstr>
      <vt:lpstr>Natural Language Processing (NLP)</vt:lpstr>
      <vt:lpstr>NLP Task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 for News Article</vt:lpstr>
      <vt:lpstr>Stanford Named Entity Tagger (NER)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Architectures of  Sentiment Analytics</vt:lpstr>
      <vt:lpstr>Bing Liu (2015),  Sentiment Analysis:  Mining Opinions, Sentiments, and Emotions,  Cambridge University Press</vt:lpstr>
      <vt:lpstr>Sentiment Analysis and  Opinion Mining</vt:lpstr>
      <vt:lpstr>Research Area of Opinion Mining</vt:lpstr>
      <vt:lpstr>PowerPoint Presentation</vt:lpstr>
      <vt:lpstr>Sentiment Analysis Architecture </vt:lpstr>
      <vt:lpstr>Sentiment Classification Based on Emoticons </vt:lpstr>
      <vt:lpstr>Lexicon-Based Model</vt:lpstr>
      <vt:lpstr>Sentiment Analysis Tasks</vt:lpstr>
      <vt:lpstr>Sentiment Analysis vs. Subjectivity Analysis</vt:lpstr>
      <vt:lpstr>Levels of Sentiment Analysis </vt:lpstr>
      <vt:lpstr>Sentiment Analysis</vt:lpstr>
      <vt:lpstr>Sentiment Classification Techniques</vt:lpstr>
      <vt:lpstr>Example of SentiWordNet</vt:lpstr>
      <vt:lpstr>Evaluation of  Text Mining and Sentiment Analysis</vt:lpstr>
      <vt:lpstr>Natural Language Processing  with  NLTK in Python</vt:lpstr>
      <vt:lpstr>PowerPoint Presentation</vt:lpstr>
      <vt:lpstr>Python for Big Data Analytics</vt:lpstr>
      <vt:lpstr>Python: Analytics and Data Science Software</vt:lpstr>
      <vt:lpstr>Python</vt:lpstr>
      <vt:lpstr>Python is an  interpreted,  object-oriented,  high-level  programming language  with  dynamic semantics.</vt:lpstr>
      <vt:lpstr>Anaconda</vt:lpstr>
      <vt:lpstr>Download Anaconda</vt:lpstr>
      <vt:lpstr>Download Anaconda Python 3.5</vt:lpstr>
      <vt:lpstr>OS X Anaconda Installation</vt:lpstr>
      <vt:lpstr>Anaconda-Navigator</vt:lpstr>
      <vt:lpstr>Jupyter notebook</vt:lpstr>
      <vt:lpstr>Python versions (py2 and py3)</vt:lpstr>
      <vt:lpstr>Python (Python 2.7 &amp; Python 3.5)  Standard Syntax</vt:lpstr>
      <vt:lpstr>from __future__ import ...</vt:lpstr>
      <vt:lpstr>from future.builtins import *</vt:lpstr>
      <vt:lpstr>from past.builtins import *</vt:lpstr>
      <vt:lpstr>ipython notebook</vt:lpstr>
      <vt:lpstr>ipython notebook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print(‘Hello World, Python’)</vt:lpstr>
      <vt:lpstr>print(‘Hello World, Python’)</vt:lpstr>
      <vt:lpstr>print</vt:lpstr>
      <vt:lpstr>Writing Python 2-3 compatible code Essential syntax differences</vt:lpstr>
      <vt:lpstr>Unicode (text) string literals</vt:lpstr>
      <vt:lpstr>Unicode (text) string literals</vt:lpstr>
      <vt:lpstr>PowerPoint Presentation</vt:lpstr>
      <vt:lpstr>Text input and output</vt:lpstr>
      <vt:lpstr>Variables</vt:lpstr>
      <vt:lpstr>Python Basic Operators</vt:lpstr>
      <vt:lpstr>BMI Calculator in Python</vt:lpstr>
      <vt:lpstr>If statements</vt:lpstr>
      <vt:lpstr>For loops</vt:lpstr>
      <vt:lpstr>For loops</vt:lpstr>
      <vt:lpstr>Functions</vt:lpstr>
      <vt:lpstr>Lists</vt:lpstr>
      <vt:lpstr>Tuples</vt:lpstr>
      <vt:lpstr>Python Ecosystem</vt:lpstr>
      <vt:lpstr>Python Ecosystem import math</vt:lpstr>
      <vt:lpstr>NumPy</vt:lpstr>
      <vt:lpstr>v = range(1, 6) print(v) 2 * v import numpy as np v = np.arange(1, 6) v 2 * v</vt:lpstr>
      <vt:lpstr>PowerPoint Presentation</vt:lpstr>
      <vt:lpstr>Compatible  Python 2 and Python 3 Code</vt:lpstr>
      <vt:lpstr>Compatible  Python 2 and Python 3 Code</vt:lpstr>
      <vt:lpstr>File IO with open()</vt:lpstr>
      <vt:lpstr>Six: Python 2 and 3 Compatibility Library</vt:lpstr>
      <vt:lpstr>Conda Test Drive</vt:lpstr>
      <vt:lpstr>Managing Conda and Anaconda</vt:lpstr>
      <vt:lpstr>Managing environments</vt:lpstr>
      <vt:lpstr>Managing Python</vt:lpstr>
      <vt:lpstr>Managing Packages in Python</vt:lpstr>
      <vt:lpstr>PyCharm: Python IDE</vt:lpstr>
      <vt:lpstr>NLTK (Natural Language Toolkit)</vt:lpstr>
      <vt:lpstr>jupyter notebook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nltk_data</vt:lpstr>
      <vt:lpstr>At eight o'clock on Thursday morning Arthur didn't feel very good.</vt:lpstr>
      <vt:lpstr>[('At', 'IN'),  ('eight', 'CD'),  ("o'clock", 'NN'),  ('on', 'IN'),  ('Thursday', 'NNP'),  ('morning', 'NN'),  ('Arthur', 'NNP'),  ('did', 'VBD'),  ("n't", 'RB'),  ('feel', 'VB'),  ('very', 'RB'),  ('good', 'JJ'),  ('.', '.')]</vt:lpstr>
      <vt:lpstr>PowerPoint Presentation</vt:lpstr>
      <vt:lpstr>PowerPoint Presentation</vt:lpstr>
      <vt:lpstr>PowerPoint Presentation</vt:lpstr>
      <vt:lpstr>At eight o'clock on Thursday morning Arthur didn't feel very good.</vt:lpstr>
      <vt:lpstr>PowerPoint Presentation</vt:lpstr>
      <vt:lpstr>PowerPoint Presentation</vt:lpstr>
      <vt:lpstr>PowerPoint Presentation</vt:lpstr>
      <vt:lpstr>PowerPoint Presentation</vt:lpstr>
      <vt:lpstr> Python Jieba “结巴”中文分词</vt:lpstr>
      <vt:lpstr> Python Jieba “结巴”中文分词</vt:lpstr>
      <vt:lpstr>import jieba words = jieba.cut(sentence)</vt:lpstr>
      <vt:lpstr> Python Jieba “结巴”中文分词</vt:lpstr>
      <vt:lpstr>Sebastian Raschka (2015),  Python Machine Learning,  Packt Publishing</vt:lpstr>
      <vt:lpstr>Sunila Gollapudi (2016),  Practical Machine Learning,  Packt Publishing</vt:lpstr>
      <vt:lpstr>Machine Learning Models</vt:lpstr>
      <vt:lpstr>Summary</vt:lpstr>
      <vt:lpstr>References</vt:lpstr>
      <vt:lpstr>Text Mining and  Natural Language Processing  (文字探勘與自然語言處理)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Mining and Natural Language Processing (文字探勘與自然語言處理)</dc:title>
  <dc:subject/>
  <dc:creator>myday</dc:creator>
  <cp:keywords>Text Mining and Natural Language Processing (文字探勘與自然語言處理)</cp:keywords>
  <dc:description>Text Mining and Natural Language Processing (文字探勘與自然語言處理)</dc:description>
  <cp:lastModifiedBy>Microsoft Office User</cp:lastModifiedBy>
  <cp:revision>759</cp:revision>
  <cp:lastPrinted>2017-01-23T01:59:48Z</cp:lastPrinted>
  <dcterms:created xsi:type="dcterms:W3CDTF">2011-02-14T23:24:00Z</dcterms:created>
  <dcterms:modified xsi:type="dcterms:W3CDTF">2017-01-23T05:24:49Z</dcterms:modified>
  <cp:category/>
</cp:coreProperties>
</file>