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1719" r:id="rId2"/>
    <p:sldId id="1563" r:id="rId3"/>
    <p:sldId id="1219" r:id="rId4"/>
    <p:sldId id="1560" r:id="rId5"/>
    <p:sldId id="1724" r:id="rId6"/>
    <p:sldId id="1669" r:id="rId7"/>
    <p:sldId id="1464" r:id="rId8"/>
    <p:sldId id="1558" r:id="rId9"/>
    <p:sldId id="1552" r:id="rId10"/>
    <p:sldId id="1553" r:id="rId11"/>
    <p:sldId id="1561" r:id="rId12"/>
    <p:sldId id="1554" r:id="rId13"/>
    <p:sldId id="1555" r:id="rId14"/>
    <p:sldId id="1527" r:id="rId15"/>
    <p:sldId id="1162" r:id="rId16"/>
    <p:sldId id="1163" r:id="rId17"/>
    <p:sldId id="1164" r:id="rId18"/>
    <p:sldId id="1165" r:id="rId19"/>
    <p:sldId id="1169" r:id="rId20"/>
    <p:sldId id="1170" r:id="rId21"/>
    <p:sldId id="1171" r:id="rId22"/>
    <p:sldId id="1172" r:id="rId23"/>
    <p:sldId id="1173" r:id="rId24"/>
    <p:sldId id="1174" r:id="rId25"/>
    <p:sldId id="1175" r:id="rId26"/>
    <p:sldId id="1176" r:id="rId27"/>
    <p:sldId id="1177" r:id="rId28"/>
    <p:sldId id="1662" r:id="rId29"/>
    <p:sldId id="1180" r:id="rId30"/>
    <p:sldId id="1181" r:id="rId31"/>
    <p:sldId id="1663" r:id="rId32"/>
    <p:sldId id="1184" r:id="rId33"/>
    <p:sldId id="1185" r:id="rId34"/>
    <p:sldId id="1186" r:id="rId35"/>
    <p:sldId id="1187" r:id="rId36"/>
    <p:sldId id="1188" r:id="rId37"/>
    <p:sldId id="1189" r:id="rId38"/>
    <p:sldId id="1190" r:id="rId39"/>
    <p:sldId id="1191" r:id="rId40"/>
    <p:sldId id="1192" r:id="rId41"/>
    <p:sldId id="1193" r:id="rId42"/>
    <p:sldId id="1665" r:id="rId43"/>
    <p:sldId id="1196" r:id="rId44"/>
    <p:sldId id="1197" r:id="rId45"/>
    <p:sldId id="1198" r:id="rId46"/>
    <p:sldId id="1199" r:id="rId47"/>
    <p:sldId id="1146" r:id="rId48"/>
    <p:sldId id="1720" r:id="rId49"/>
    <p:sldId id="1648" r:id="rId50"/>
    <p:sldId id="1649" r:id="rId51"/>
    <p:sldId id="1650" r:id="rId52"/>
    <p:sldId id="1651" r:id="rId53"/>
    <p:sldId id="1652" r:id="rId54"/>
    <p:sldId id="1653" r:id="rId55"/>
    <p:sldId id="1654" r:id="rId56"/>
    <p:sldId id="1655" r:id="rId57"/>
    <p:sldId id="1656" r:id="rId58"/>
    <p:sldId id="1657" r:id="rId59"/>
    <p:sldId id="1658" r:id="rId60"/>
    <p:sldId id="1659" r:id="rId61"/>
    <p:sldId id="1660" r:id="rId62"/>
    <p:sldId id="1661" r:id="rId63"/>
    <p:sldId id="1725" r:id="rId64"/>
    <p:sldId id="1722" r:id="rId65"/>
    <p:sldId id="1718" r:id="rId66"/>
  </p:sldIdLst>
  <p:sldSz cx="9144000" cy="6858000" type="screen4x3"/>
  <p:notesSz cx="7315200" cy="96012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0000"/>
    <a:srgbClr val="FF9900"/>
    <a:srgbClr val="FFFFCC"/>
    <a:srgbClr val="FFFFFF"/>
    <a:srgbClr val="FFCC66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2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1444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8" d="100"/>
          <a:sy n="48" d="100"/>
        </p:scale>
        <p:origin x="-1368" y="-10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9885767A-C623-46A4-B13C-E7AB4BE2AAA1}" type="datetimeFigureOut">
              <a:rPr lang="zh-TW" altLang="en-US"/>
              <a:pPr>
                <a:defRPr/>
              </a:pPr>
              <a:t>2016/4/18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82F38916-3C70-4399-BBDA-E571E984BD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560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kumimoji="0" sz="1300" smtClean="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kumimoji="0" sz="1300" smtClean="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8A6E0A4-D608-4B10-8681-116270263EA3}" type="datetimeFigureOut">
              <a:rPr lang="zh-TW" altLang="en-US"/>
              <a:pPr>
                <a:defRPr/>
              </a:pPr>
              <a:t>2016/4/18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kumimoji="0" sz="1300" smtClean="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kumimoji="0" sz="1300" smtClean="0"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D640A4C9-1F42-453C-8780-1676D3818BF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69882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新細明體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新細明體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898E57-0869-429C-AFA2-641099BC028A}" type="datetime1">
              <a:rPr lang="zh-TW" altLang="en-US"/>
              <a:pPr>
                <a:defRPr/>
              </a:pPr>
              <a:t>2016/4/18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987675" y="6519863"/>
            <a:ext cx="2895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5E85A1-4EC2-4236-9F02-91F269537BF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5635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1DBCE-BCB2-41C1-8851-6EF1068D4838}" type="datetime1">
              <a:rPr lang="zh-TW" altLang="en-US"/>
              <a:pPr>
                <a:defRPr/>
              </a:pPr>
              <a:t>2016/4/18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414F5-0963-4149-81CC-8EA1047B134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8816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F6101-3FB0-43C5-ABF3-14B6A42E4706}" type="datetime1">
              <a:rPr lang="zh-TW" altLang="en-US"/>
              <a:pPr>
                <a:defRPr/>
              </a:pPr>
              <a:t>2016/4/18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785C2-477F-44A9-B0DC-248E1DF2159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69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Calibri" pitchFamily="34" charset="0"/>
                <a:ea typeface="標楷體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Calibri" pitchFamily="34" charset="0"/>
                <a:ea typeface="標楷體" pitchFamily="65" charset="-120"/>
              </a:defRPr>
            </a:lvl1pPr>
            <a:lvl2pPr>
              <a:defRPr baseline="0">
                <a:latin typeface="Calibri" pitchFamily="34" charset="0"/>
                <a:ea typeface="標楷體" pitchFamily="65" charset="-120"/>
              </a:defRPr>
            </a:lvl2pPr>
            <a:lvl3pPr>
              <a:defRPr baseline="0">
                <a:latin typeface="Calibri" pitchFamily="34" charset="0"/>
                <a:ea typeface="標楷體" pitchFamily="65" charset="-120"/>
              </a:defRPr>
            </a:lvl3pPr>
            <a:lvl4pPr>
              <a:defRPr baseline="0">
                <a:latin typeface="Calibri" pitchFamily="34" charset="0"/>
                <a:ea typeface="標楷體" pitchFamily="65" charset="-120"/>
              </a:defRPr>
            </a:lvl4pPr>
            <a:lvl5pPr>
              <a:defRPr baseline="0">
                <a:latin typeface="Calibri" pitchFamily="34" charset="0"/>
                <a:ea typeface="標楷體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-36513" y="6519863"/>
            <a:ext cx="2133601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5EE3C0-C885-4546-A268-7EA35D5A2BB9}" type="datetime1">
              <a:rPr lang="zh-TW" altLang="en-US"/>
              <a:pPr>
                <a:defRPr/>
              </a:pPr>
              <a:t>2016/4/18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975475" y="6519863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8809F5-A27F-4139-8A34-0456750D047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1014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9A018-D275-4C9E-91C3-435089028131}" type="datetime1">
              <a:rPr lang="zh-TW" altLang="en-US"/>
              <a:pPr>
                <a:defRPr/>
              </a:pPr>
              <a:t>2016/4/18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A5751-2214-42AE-AD3A-A6979CE5843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37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D57FC-8857-4B08-8CB0-CD6956389146}" type="datetime1">
              <a:rPr lang="zh-TW" altLang="en-US"/>
              <a:pPr>
                <a:defRPr/>
              </a:pPr>
              <a:t>2016/4/18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78106-49F7-4D36-AC9A-0A4A9D2919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8138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9E9F8-FBA7-40A1-8EFE-E28933A8FAEE}" type="datetime1">
              <a:rPr lang="zh-TW" altLang="en-US"/>
              <a:pPr>
                <a:defRPr/>
              </a:pPr>
              <a:t>2016/4/18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71C0A-5128-46F6-8039-AF6C1375675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8249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83681-08C2-48F6-9AD2-DCD28CEF7FC2}" type="datetime1">
              <a:rPr lang="zh-TW" altLang="en-US"/>
              <a:pPr>
                <a:defRPr/>
              </a:pPr>
              <a:t>2016/4/18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45460-8132-44A9-B86F-4A77E1DA2A2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633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4FA45-5E9A-409E-ACF5-2F74A2901856}" type="datetime1">
              <a:rPr lang="zh-TW" altLang="en-US"/>
              <a:pPr>
                <a:defRPr/>
              </a:pPr>
              <a:t>2016/4/18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EBD2-EDFB-40B2-B3B6-4A4AB3D7C98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61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920AD-B461-4852-A524-7AE989C1717B}" type="datetime1">
              <a:rPr lang="zh-TW" altLang="en-US"/>
              <a:pPr>
                <a:defRPr/>
              </a:pPr>
              <a:t>2016/4/18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3537A-27EA-4945-9914-6F521FFC124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0928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C4059-659F-4447-A670-64B3054FD919}" type="datetime1">
              <a:rPr lang="zh-TW" altLang="en-US"/>
              <a:pPr>
                <a:defRPr/>
              </a:pPr>
              <a:t>2016/4/18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38752-3E47-4E6B-887B-F068885F66C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393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 smtClean="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117066F0-CC4A-444D-B180-851479D7DDB3}" type="datetime1">
              <a:rPr lang="zh-TW" altLang="en-US"/>
              <a:pPr>
                <a:defRPr/>
              </a:pPr>
              <a:t>2016/4/18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200" smtClean="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 smtClean="0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69C08C2-9C72-4DB7-A8C4-923E7026EE2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4" r:id="rId1"/>
    <p:sldLayoutId id="2147484495" r:id="rId2"/>
    <p:sldLayoutId id="2147484485" r:id="rId3"/>
    <p:sldLayoutId id="2147484486" r:id="rId4"/>
    <p:sldLayoutId id="2147484487" r:id="rId5"/>
    <p:sldLayoutId id="2147484488" r:id="rId6"/>
    <p:sldLayoutId id="2147484489" r:id="rId7"/>
    <p:sldLayoutId id="2147484490" r:id="rId8"/>
    <p:sldLayoutId id="2147484491" r:id="rId9"/>
    <p:sldLayoutId id="2147484492" r:id="rId10"/>
    <p:sldLayoutId id="214748449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新細明體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新細明體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新細明體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新細明體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新細明體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新細明體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新細明體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新細明體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新細明體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ail.im.tku.edu.tw/~myday/" TargetMode="External"/><Relationship Id="rId13" Type="http://schemas.openxmlformats.org/officeDocument/2006/relationships/image" Target="../media/image5.gif"/><Relationship Id="rId3" Type="http://schemas.openxmlformats.org/officeDocument/2006/relationships/hyperlink" Target="http://mail.tku.edu.tw/myday/cindex.htm" TargetMode="External"/><Relationship Id="rId7" Type="http://schemas.openxmlformats.org/officeDocument/2006/relationships/hyperlink" Target="http://www.im.tku.edu.tw/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://mail.tku.edu.tw/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ku.edu.tw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english.tku.edu.tw/index.asp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www.im.tku.edu.tw/en_index.html" TargetMode="External"/><Relationship Id="rId9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Social-Data-Mining-Hiroshi-Ishikawa/dp/149871093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Analyzing-Social-Web-Jennifer-Golbeck/dp/012405531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fmsasg.com/SocialNetworkAnalysis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w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k.uni-trier.de/~ley/db/conf/iri/iri2010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2.alcatel-lucent.com/techzine/iot-internet-of-things-next-step-evolution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hyperlink" Target="http://mail.im.tku.edu.tw/~myday/" TargetMode="External"/><Relationship Id="rId13" Type="http://schemas.openxmlformats.org/officeDocument/2006/relationships/image" Target="../media/image5.gif"/><Relationship Id="rId3" Type="http://schemas.openxmlformats.org/officeDocument/2006/relationships/hyperlink" Target="http://mail.tku.edu.tw/myday/cindex.htm" TargetMode="External"/><Relationship Id="rId7" Type="http://schemas.openxmlformats.org/officeDocument/2006/relationships/hyperlink" Target="http://www.im.tku.edu.tw/" TargetMode="External"/><Relationship Id="rId12" Type="http://schemas.openxmlformats.org/officeDocument/2006/relationships/image" Target="../media/image4.jpeg"/><Relationship Id="rId2" Type="http://schemas.openxmlformats.org/officeDocument/2006/relationships/hyperlink" Target="http://mail.tku.edu.tw/myday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tku.edu.tw/" TargetMode="External"/><Relationship Id="rId11" Type="http://schemas.openxmlformats.org/officeDocument/2006/relationships/image" Target="../media/image3.png"/><Relationship Id="rId5" Type="http://schemas.openxmlformats.org/officeDocument/2006/relationships/hyperlink" Target="http://english.tku.edu.tw/index.asp" TargetMode="External"/><Relationship Id="rId10" Type="http://schemas.openxmlformats.org/officeDocument/2006/relationships/image" Target="../media/image2.jpeg"/><Relationship Id="rId4" Type="http://schemas.openxmlformats.org/officeDocument/2006/relationships/hyperlink" Target="http://www.im.tku.edu.tw/en_index.html" TargetMode="External"/><Relationship Id="rId9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gp/product/146656870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BCD7043-B330-48E4-8EE2-7E44DAD3FD6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100" name="標題 1"/>
          <p:cNvSpPr txBox="1">
            <a:spLocks/>
          </p:cNvSpPr>
          <p:nvPr/>
        </p:nvSpPr>
        <p:spPr bwMode="auto">
          <a:xfrm>
            <a:off x="251520" y="1196752"/>
            <a:ext cx="8640960" cy="172819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Social Computing and </a:t>
            </a:r>
            <a:br>
              <a:rPr lang="en-US" altLang="zh-TW" sz="4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</a:br>
            <a:r>
              <a:rPr lang="en-US" altLang="zh-TW" sz="4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Big </a:t>
            </a:r>
            <a:r>
              <a:rPr lang="en-US" altLang="zh-TW" sz="4000" b="1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Data </a:t>
            </a:r>
            <a:r>
              <a:rPr lang="en-US" altLang="zh-TW" sz="4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Analytics </a:t>
            </a:r>
            <a:br>
              <a:rPr lang="en-US" altLang="zh-TW" sz="4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</a:br>
            <a:r>
              <a:rPr lang="en-US" altLang="zh-TW" sz="4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(</a:t>
            </a:r>
            <a:r>
              <a:rPr lang="zh-TW" altLang="en-US" sz="4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社</a:t>
            </a:r>
            <a:r>
              <a:rPr lang="zh-TW" altLang="en-US" sz="4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群</a:t>
            </a:r>
            <a:r>
              <a:rPr lang="zh-TW" altLang="en-US" sz="4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運算</a:t>
            </a:r>
            <a:r>
              <a:rPr lang="zh-TW" altLang="en-US" sz="4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大</a:t>
            </a:r>
            <a:r>
              <a:rPr lang="zh-TW" altLang="en-US" sz="4000" b="1" dirty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數據</a:t>
            </a:r>
            <a:r>
              <a:rPr lang="zh-TW" altLang="en-US" sz="4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分析</a:t>
            </a:r>
            <a:r>
              <a:rPr lang="en-US" altLang="zh-TW" sz="4000" b="1" dirty="0" smtClean="0">
                <a:solidFill>
                  <a:srgbClr val="FF0000"/>
                </a:solidFill>
                <a:latin typeface="Arial" charset="0"/>
                <a:ea typeface="標楷體" pitchFamily="65" charset="-120"/>
              </a:rPr>
              <a:t>)</a:t>
            </a:r>
            <a:endParaRPr lang="en-US" altLang="zh-TW" sz="4000" b="1" dirty="0">
              <a:solidFill>
                <a:srgbClr val="FF0000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4101" name="副標題 2"/>
          <p:cNvSpPr txBox="1">
            <a:spLocks/>
          </p:cNvSpPr>
          <p:nvPr/>
        </p:nvSpPr>
        <p:spPr bwMode="auto">
          <a:xfrm>
            <a:off x="468313" y="4104456"/>
            <a:ext cx="8207375" cy="275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Min-</a:t>
            </a:r>
            <a:r>
              <a:rPr kumimoji="0" lang="en-US" altLang="zh-TW" sz="2400" b="1" dirty="0" err="1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Yuh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Day</a:t>
            </a:r>
            <a:endParaRPr kumimoji="0" lang="en-US" altLang="zh-TW" sz="2400" b="1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hlinkClick r:id="rId3"/>
              </a:rPr>
              <a:t>戴敏育</a:t>
            </a:r>
            <a:endParaRPr kumimoji="0" lang="en-US" altLang="zh-TW" sz="2400" b="1" dirty="0"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專任助理教授</a:t>
            </a:r>
            <a:endParaRPr kumimoji="0" lang="en-US" altLang="zh-TW" sz="2400" b="1" dirty="0">
              <a:solidFill>
                <a:schemeClr val="tx2"/>
              </a:solidFill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Dept. of Information Management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TW" sz="2400" b="1" dirty="0" err="1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Tamkang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 University</a:t>
            </a:r>
            <a:endParaRPr kumimoji="0" lang="en-US" altLang="zh-TW" sz="2400" b="1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hlinkClick r:id="rId6"/>
              </a:rPr>
              <a:t>淡江大學</a:t>
            </a:r>
            <a:r>
              <a:rPr kumimoji="0" lang="zh-TW" altLang="en-US" sz="24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</a:rPr>
              <a:t> </a:t>
            </a:r>
            <a:r>
              <a:rPr kumimoji="0" lang="zh-TW" altLang="en-US" sz="24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hlinkClick r:id="rId7"/>
              </a:rPr>
              <a:t>資訊管理學系</a:t>
            </a:r>
            <a:endParaRPr kumimoji="0" lang="en-US" altLang="zh-TW" sz="2400" b="1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900" b="1" dirty="0">
              <a:solidFill>
                <a:srgbClr val="898989"/>
              </a:solidFill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http://mail. tku.edu.tw/</a:t>
            </a:r>
            <a:r>
              <a:rPr kumimoji="0" lang="en-US" altLang="zh-TW" sz="1200" b="1" dirty="0" err="1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myday</a:t>
            </a: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kumimoji="0" lang="en-US" altLang="zh-TW" sz="1200" b="1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 smtClean="0">
                <a:solidFill>
                  <a:srgbClr val="898989"/>
                </a:solidFill>
                <a:cs typeface="Times New Roman" pitchFamily="18" charset="0"/>
              </a:rPr>
              <a:t>2016-04-18</a:t>
            </a:r>
            <a:endParaRPr kumimoji="0" lang="zh-TW" altLang="en-US" sz="2500" b="1" dirty="0">
              <a:solidFill>
                <a:srgbClr val="898989"/>
              </a:solidFill>
              <a:ea typeface="標楷體" pitchFamily="65" charset="-120"/>
            </a:endParaRPr>
          </a:p>
        </p:txBody>
      </p:sp>
      <p:pic>
        <p:nvPicPr>
          <p:cNvPr id="4102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2051050" y="4149080"/>
            <a:ext cx="1135063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5" descr="C:\Users\myday\Downloads\TKU-logo-12c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6988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文字方塊 14"/>
          <p:cNvSpPr txBox="1">
            <a:spLocks noChangeArrowheads="1"/>
          </p:cNvSpPr>
          <p:nvPr/>
        </p:nvSpPr>
        <p:spPr bwMode="auto">
          <a:xfrm>
            <a:off x="7970838" y="-1588"/>
            <a:ext cx="115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 dirty="0" err="1">
                <a:solidFill>
                  <a:srgbClr val="FF0000"/>
                </a:solidFill>
              </a:rPr>
              <a:t>Tamkang</a:t>
            </a:r>
            <a:r>
              <a:rPr kumimoji="0" lang="en-US" altLang="zh-TW" sz="1800" b="1" dirty="0">
                <a:solidFill>
                  <a:srgbClr val="FF0000"/>
                </a:solidFill>
              </a:rPr>
              <a:t> </a:t>
            </a:r>
            <a:br>
              <a:rPr kumimoji="0" lang="en-US" altLang="zh-TW" sz="1800" b="1" dirty="0">
                <a:solidFill>
                  <a:srgbClr val="FF0000"/>
                </a:solidFill>
              </a:rPr>
            </a:br>
            <a:r>
              <a:rPr kumimoji="0" lang="en-US" altLang="zh-TW" sz="1800" b="1" dirty="0">
                <a:solidFill>
                  <a:srgbClr val="FF0000"/>
                </a:solidFill>
              </a:rPr>
              <a:t>University</a:t>
            </a:r>
            <a:endParaRPr kumimoji="0" lang="zh-TW" altLang="en-US" sz="1800" b="1" dirty="0">
              <a:solidFill>
                <a:srgbClr val="FF0000"/>
              </a:solidFill>
            </a:endParaRPr>
          </a:p>
        </p:txBody>
      </p:sp>
      <p:pic>
        <p:nvPicPr>
          <p:cNvPr id="4105" name="Picture 9" descr="qrcode.myda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21388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5"/>
          <p:cNvSpPr txBox="1">
            <a:spLocks noChangeArrowheads="1"/>
          </p:cNvSpPr>
          <p:nvPr/>
        </p:nvSpPr>
        <p:spPr bwMode="auto">
          <a:xfrm>
            <a:off x="1781690" y="3102059"/>
            <a:ext cx="55806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dirty="0" smtClean="0">
                <a:solidFill>
                  <a:srgbClr val="7F7F7F"/>
                </a:solidFill>
              </a:rPr>
              <a:t>Time:  </a:t>
            </a:r>
            <a:r>
              <a:rPr kumimoji="0" lang="en-US" altLang="zh-TW" sz="2400" dirty="0" smtClean="0">
                <a:solidFill>
                  <a:srgbClr val="7F7F7F"/>
                </a:solidFill>
              </a:rPr>
              <a:t>2016/04/18 </a:t>
            </a:r>
            <a:r>
              <a:rPr kumimoji="0" lang="en-US" altLang="zh-TW" sz="2400" dirty="0" smtClean="0">
                <a:solidFill>
                  <a:srgbClr val="7F7F7F"/>
                </a:solidFill>
              </a:rPr>
              <a:t>(</a:t>
            </a:r>
            <a:r>
              <a:rPr kumimoji="0" lang="en-US" altLang="zh-TW" sz="2400" dirty="0" smtClean="0">
                <a:solidFill>
                  <a:srgbClr val="7F7F7F"/>
                </a:solidFill>
              </a:rPr>
              <a:t>14:00-16:00</a:t>
            </a:r>
            <a:r>
              <a:rPr kumimoji="0" lang="en-US" altLang="zh-TW" sz="2400" dirty="0">
                <a:solidFill>
                  <a:srgbClr val="7F7F7F"/>
                </a:solidFill>
              </a:rPr>
              <a:t>)</a:t>
            </a:r>
            <a:r>
              <a:rPr kumimoji="0" lang="zh-TW" altLang="en-US" sz="2400" dirty="0">
                <a:solidFill>
                  <a:srgbClr val="7F7F7F"/>
                </a:solidFill>
              </a:rPr>
              <a:t> </a:t>
            </a:r>
            <a:r>
              <a:rPr kumimoji="0" lang="en-US" altLang="zh-TW" sz="2400" dirty="0">
                <a:solidFill>
                  <a:srgbClr val="7F7F7F"/>
                </a:solidFill>
              </a:rPr>
              <a:t> </a:t>
            </a:r>
            <a:r>
              <a:rPr kumimoji="0" lang="en-US" altLang="zh-TW" sz="2400" dirty="0" smtClean="0">
                <a:solidFill>
                  <a:srgbClr val="7F7F7F"/>
                </a:solidFill>
              </a:rPr>
              <a:t/>
            </a:r>
            <a:br>
              <a:rPr kumimoji="0" lang="en-US" altLang="zh-TW" sz="2400" dirty="0" smtClean="0">
                <a:solidFill>
                  <a:srgbClr val="7F7F7F"/>
                </a:solidFill>
              </a:rPr>
            </a:br>
            <a:r>
              <a:rPr kumimoji="0" lang="en-US" altLang="zh-TW" sz="2400" dirty="0" smtClean="0">
                <a:solidFill>
                  <a:srgbClr val="7F7F7F"/>
                </a:solidFill>
              </a:rPr>
              <a:t>Place: </a:t>
            </a:r>
            <a:r>
              <a:rPr kumimoji="0" lang="en-US" altLang="zh-TW" sz="2400" dirty="0" smtClean="0">
                <a:solidFill>
                  <a:srgbClr val="7F7F7F"/>
                </a:solidFill>
              </a:rPr>
              <a:t>China Airlines</a:t>
            </a:r>
            <a:endParaRPr kumimoji="0" lang="en-US" altLang="ja-JP" sz="2400" dirty="0">
              <a:solidFill>
                <a:srgbClr val="7F7F7F"/>
              </a:solidFill>
            </a:endParaRPr>
          </a:p>
        </p:txBody>
      </p:sp>
      <p:pic>
        <p:nvPicPr>
          <p:cNvPr id="11" name="Picture 6" descr="C:\Users\myday\Downloads\TKU-title15cm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28384" y="620688"/>
            <a:ext cx="948841" cy="24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5858" name="Picture 2" descr="http://www.china-airlines.com/ch/images/logo_ci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217" y="3271639"/>
            <a:ext cx="2246271" cy="51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52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Architecture of Big Data Analytics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10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12356" y="6597352"/>
            <a:ext cx="76184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 smtClean="0">
                <a:solidFill>
                  <a:schemeClr val="bg1">
                    <a:lumMod val="65000"/>
                  </a:schemeClr>
                </a:solidFill>
              </a:rPr>
              <a:t>Source: Stephan </a:t>
            </a:r>
            <a:r>
              <a:rPr lang="en-US" altLang="zh-TW" sz="1000" dirty="0" err="1" smtClean="0">
                <a:solidFill>
                  <a:schemeClr val="bg1">
                    <a:lumMod val="65000"/>
                  </a:schemeClr>
                </a:solidFill>
              </a:rPr>
              <a:t>Kudyba</a:t>
            </a:r>
            <a:r>
              <a:rPr lang="en-US" altLang="zh-TW" sz="1000" dirty="0" smtClean="0">
                <a:solidFill>
                  <a:schemeClr val="bg1">
                    <a:lumMod val="65000"/>
                  </a:schemeClr>
                </a:solidFill>
              </a:rPr>
              <a:t> (2014), Big Data, Mining, and Analytics: Components of Strategic Decision Making, </a:t>
            </a:r>
            <a:r>
              <a:rPr lang="en-US" altLang="zh-TW" sz="1000" dirty="0" err="1" smtClean="0">
                <a:solidFill>
                  <a:schemeClr val="bg1">
                    <a:lumMod val="65000"/>
                  </a:schemeClr>
                </a:solidFill>
              </a:rPr>
              <a:t>Auerbach</a:t>
            </a:r>
            <a:r>
              <a:rPr lang="en-US" altLang="zh-TW" sz="1000" dirty="0" smtClean="0">
                <a:solidFill>
                  <a:schemeClr val="bg1">
                    <a:lumMod val="65000"/>
                  </a:schemeClr>
                </a:solidFill>
              </a:rPr>
              <a:t> Publications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7617903" y="5515299"/>
            <a:ext cx="900608" cy="688975"/>
          </a:xfrm>
          <a:prstGeom prst="roundRect">
            <a:avLst>
              <a:gd name="adj" fmla="val 11658"/>
            </a:avLst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000" b="1" dirty="0" smtClean="0">
                <a:solidFill>
                  <a:srgbClr val="FF0000"/>
                </a:solidFill>
              </a:rPr>
              <a:t>Data Mining</a:t>
            </a:r>
            <a:endParaRPr lang="en-US" altLang="zh-TW" sz="2000" b="1" dirty="0">
              <a:solidFill>
                <a:srgbClr val="FF000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617903" y="4365104"/>
            <a:ext cx="900608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000" dirty="0" smtClean="0">
                <a:solidFill>
                  <a:schemeClr val="tx1"/>
                </a:solidFill>
              </a:rPr>
              <a:t>OLAP</a:t>
            </a:r>
            <a:endParaRPr lang="en-US" altLang="zh-TW" sz="2000" dirty="0">
              <a:solidFill>
                <a:schemeClr val="tx1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617903" y="3316089"/>
            <a:ext cx="900608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Reports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7617903" y="2204864"/>
            <a:ext cx="900608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Queries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4860032" y="2204863"/>
            <a:ext cx="1350912" cy="3999411"/>
          </a:xfrm>
          <a:prstGeom prst="roundRect">
            <a:avLst>
              <a:gd name="adj" fmla="val 8383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Hadoop</a:t>
            </a: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MapReduce</a:t>
            </a: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Pig</a:t>
            </a: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Hive</a:t>
            </a:r>
          </a:p>
          <a:p>
            <a:pPr algn="ctr">
              <a:defRPr/>
            </a:pPr>
            <a:r>
              <a:rPr lang="en-US" altLang="zh-TW" dirty="0" err="1" smtClean="0">
                <a:solidFill>
                  <a:schemeClr val="tx1"/>
                </a:solidFill>
              </a:rPr>
              <a:t>Jaql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Zookeeper</a:t>
            </a:r>
          </a:p>
          <a:p>
            <a:pPr algn="ctr">
              <a:defRPr/>
            </a:pPr>
            <a:r>
              <a:rPr lang="en-US" altLang="zh-TW" dirty="0" err="1" smtClean="0">
                <a:solidFill>
                  <a:schemeClr val="tx1"/>
                </a:solidFill>
              </a:rPr>
              <a:t>Hbase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Cassandra</a:t>
            </a:r>
          </a:p>
          <a:p>
            <a:pPr algn="ctr">
              <a:defRPr/>
            </a:pPr>
            <a:r>
              <a:rPr lang="en-US" altLang="zh-TW" dirty="0" err="1" smtClean="0">
                <a:solidFill>
                  <a:schemeClr val="tx1"/>
                </a:solidFill>
              </a:rPr>
              <a:t>Oozie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Avro</a:t>
            </a: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Mahout</a:t>
            </a: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Others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420001" y="2204863"/>
            <a:ext cx="1224136" cy="688975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Middleware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420001" y="3212976"/>
            <a:ext cx="1224136" cy="889668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Extract Transform Load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2420001" y="4293096"/>
            <a:ext cx="1224136" cy="889668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Data Warehouse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2420001" y="5363224"/>
            <a:ext cx="1224136" cy="889668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Traditional Format 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CSV, Tables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340768" y="2204863"/>
            <a:ext cx="1350912" cy="3999411"/>
          </a:xfrm>
          <a:prstGeom prst="roundRect">
            <a:avLst>
              <a:gd name="adj" fmla="val 8383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* Internal</a:t>
            </a:r>
          </a:p>
          <a:p>
            <a:pPr algn="ctr">
              <a:defRPr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* External</a:t>
            </a:r>
          </a:p>
          <a:p>
            <a:pPr algn="ctr">
              <a:defRPr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* Multiple formats</a:t>
            </a:r>
          </a:p>
          <a:p>
            <a:pPr algn="ctr">
              <a:defRPr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* Multiple 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locations</a:t>
            </a:r>
          </a:p>
          <a:p>
            <a:pPr algn="ctr">
              <a:defRPr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* Multiple applications</a:t>
            </a:r>
          </a:p>
        </p:txBody>
      </p:sp>
      <p:cxnSp>
        <p:nvCxnSpPr>
          <p:cNvPr id="18" name="Straight Arrow Connector 32"/>
          <p:cNvCxnSpPr>
            <a:cxnSpLocks noChangeShapeType="1"/>
          </p:cNvCxnSpPr>
          <p:nvPr/>
        </p:nvCxnSpPr>
        <p:spPr bwMode="auto">
          <a:xfrm>
            <a:off x="6210944" y="3645024"/>
            <a:ext cx="140695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32"/>
          <p:cNvCxnSpPr>
            <a:cxnSpLocks noChangeShapeType="1"/>
            <a:endCxn id="9" idx="1"/>
          </p:cNvCxnSpPr>
          <p:nvPr/>
        </p:nvCxnSpPr>
        <p:spPr bwMode="auto">
          <a:xfrm>
            <a:off x="7164288" y="3645024"/>
            <a:ext cx="453615" cy="106456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2"/>
          <p:cNvCxnSpPr>
            <a:cxnSpLocks noChangeShapeType="1"/>
            <a:endCxn id="8" idx="1"/>
          </p:cNvCxnSpPr>
          <p:nvPr/>
        </p:nvCxnSpPr>
        <p:spPr bwMode="auto">
          <a:xfrm>
            <a:off x="7164288" y="3660576"/>
            <a:ext cx="453615" cy="21992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2"/>
          <p:cNvCxnSpPr>
            <a:cxnSpLocks noChangeShapeType="1"/>
            <a:endCxn id="11" idx="1"/>
          </p:cNvCxnSpPr>
          <p:nvPr/>
        </p:nvCxnSpPr>
        <p:spPr bwMode="auto">
          <a:xfrm flipV="1">
            <a:off x="7164288" y="2549352"/>
            <a:ext cx="453615" cy="109567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32"/>
          <p:cNvCxnSpPr>
            <a:cxnSpLocks noChangeShapeType="1"/>
            <a:stCxn id="14" idx="3"/>
          </p:cNvCxnSpPr>
          <p:nvPr/>
        </p:nvCxnSpPr>
        <p:spPr bwMode="auto">
          <a:xfrm>
            <a:off x="3644137" y="3657810"/>
            <a:ext cx="121589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32"/>
          <p:cNvCxnSpPr>
            <a:cxnSpLocks noChangeShapeType="1"/>
            <a:endCxn id="14" idx="1"/>
          </p:cNvCxnSpPr>
          <p:nvPr/>
        </p:nvCxnSpPr>
        <p:spPr bwMode="auto">
          <a:xfrm>
            <a:off x="1691680" y="3657810"/>
            <a:ext cx="728321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0269" name="文字方塊 480268"/>
          <p:cNvSpPr txBox="1"/>
          <p:nvPr/>
        </p:nvSpPr>
        <p:spPr>
          <a:xfrm>
            <a:off x="467544" y="1433064"/>
            <a:ext cx="1034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latin typeface="+mn-lt"/>
              </a:rPr>
              <a:t>Big Data </a:t>
            </a:r>
            <a:br>
              <a:rPr lang="en-US" altLang="zh-TW" b="1" dirty="0" smtClean="0">
                <a:latin typeface="+mn-lt"/>
              </a:rPr>
            </a:br>
            <a:r>
              <a:rPr lang="en-US" altLang="zh-TW" b="1" dirty="0" smtClean="0">
                <a:latin typeface="+mn-lt"/>
              </a:rPr>
              <a:t>Sources</a:t>
            </a:r>
            <a:endParaRPr lang="zh-TW" altLang="en-US" b="1" dirty="0">
              <a:latin typeface="+mn-lt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2216399" y="1469947"/>
            <a:ext cx="1647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latin typeface="+mn-lt"/>
              </a:rPr>
              <a:t>Big Data </a:t>
            </a:r>
            <a:br>
              <a:rPr lang="en-US" altLang="zh-TW" b="1" dirty="0" smtClean="0">
                <a:latin typeface="+mn-lt"/>
              </a:rPr>
            </a:br>
            <a:r>
              <a:rPr lang="en-US" altLang="zh-TW" b="1" dirty="0" smtClean="0">
                <a:latin typeface="+mn-lt"/>
              </a:rPr>
              <a:t>Transformation</a:t>
            </a:r>
            <a:endParaRPr lang="zh-TW" altLang="en-US" b="1" dirty="0">
              <a:latin typeface="+mn-lt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4602317" y="1469946"/>
            <a:ext cx="1866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latin typeface="+mn-lt"/>
              </a:rPr>
              <a:t>Big Data </a:t>
            </a:r>
            <a:br>
              <a:rPr lang="en-US" altLang="zh-TW" b="1" dirty="0" smtClean="0">
                <a:latin typeface="+mn-lt"/>
              </a:rPr>
            </a:br>
            <a:r>
              <a:rPr lang="en-US" altLang="zh-TW" b="1" dirty="0" smtClean="0">
                <a:latin typeface="+mn-lt"/>
              </a:rPr>
              <a:t>Platforms &amp; Tools</a:t>
            </a:r>
            <a:endParaRPr lang="zh-TW" altLang="en-US" b="1" dirty="0">
              <a:latin typeface="+mn-lt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7386100" y="1281534"/>
            <a:ext cx="1364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latin typeface="+mn-lt"/>
              </a:rPr>
              <a:t>Big Data </a:t>
            </a:r>
            <a:br>
              <a:rPr lang="en-US" altLang="zh-TW" b="1" dirty="0" smtClean="0">
                <a:latin typeface="+mn-lt"/>
              </a:rPr>
            </a:br>
            <a:r>
              <a:rPr lang="en-US" altLang="zh-TW" b="1" dirty="0" smtClean="0">
                <a:latin typeface="+mn-lt"/>
              </a:rPr>
              <a:t>Analytics </a:t>
            </a:r>
            <a:br>
              <a:rPr lang="en-US" altLang="zh-TW" b="1" dirty="0" smtClean="0">
                <a:latin typeface="+mn-lt"/>
              </a:rPr>
            </a:br>
            <a:r>
              <a:rPr lang="en-US" altLang="zh-TW" b="1" dirty="0" smtClean="0">
                <a:latin typeface="+mn-lt"/>
              </a:rPr>
              <a:t>Applications</a:t>
            </a:r>
            <a:endParaRPr lang="zh-TW" altLang="en-US" b="1" dirty="0">
              <a:latin typeface="+mn-lt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6228184" y="2852936"/>
            <a:ext cx="110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latin typeface="+mn-lt"/>
              </a:rPr>
              <a:t>Big Data </a:t>
            </a:r>
            <a:br>
              <a:rPr lang="en-US" altLang="zh-TW" b="1" dirty="0" smtClean="0">
                <a:latin typeface="+mn-lt"/>
              </a:rPr>
            </a:br>
            <a:r>
              <a:rPr lang="en-US" altLang="zh-TW" b="1" dirty="0" smtClean="0">
                <a:latin typeface="+mn-lt"/>
              </a:rPr>
              <a:t>Analytics </a:t>
            </a:r>
            <a:endParaRPr lang="zh-TW" altLang="en-US" b="1" dirty="0">
              <a:latin typeface="+mn-lt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3559294" y="2852936"/>
            <a:ext cx="1444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latin typeface="+mn-lt"/>
              </a:rPr>
              <a:t>Transformed </a:t>
            </a:r>
            <a:br>
              <a:rPr lang="en-US" altLang="zh-TW" b="1" dirty="0" smtClean="0">
                <a:latin typeface="+mn-lt"/>
              </a:rPr>
            </a:br>
            <a:r>
              <a:rPr lang="en-US" altLang="zh-TW" b="1" dirty="0" smtClean="0">
                <a:latin typeface="+mn-lt"/>
              </a:rPr>
              <a:t>Data</a:t>
            </a:r>
            <a:endParaRPr lang="zh-TW" altLang="en-US" b="1" dirty="0">
              <a:latin typeface="+mn-lt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1723748" y="2944579"/>
            <a:ext cx="650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latin typeface="+mn-lt"/>
              </a:rPr>
              <a:t>Raw </a:t>
            </a:r>
            <a:br>
              <a:rPr lang="en-US" altLang="zh-TW" b="1" dirty="0" smtClean="0">
                <a:latin typeface="+mn-lt"/>
              </a:rPr>
            </a:br>
            <a:r>
              <a:rPr lang="en-US" altLang="zh-TW" b="1" dirty="0" smtClean="0">
                <a:latin typeface="+mn-lt"/>
              </a:rPr>
              <a:t>Data</a:t>
            </a:r>
            <a:endParaRPr lang="zh-TW" altLang="en-US" b="1" dirty="0">
              <a:latin typeface="+mn-lt"/>
            </a:endParaRPr>
          </a:p>
        </p:txBody>
      </p:sp>
      <p:cxnSp>
        <p:nvCxnSpPr>
          <p:cNvPr id="56" name="Straight Arrow Connector 32"/>
          <p:cNvCxnSpPr>
            <a:cxnSpLocks noChangeShapeType="1"/>
            <a:stCxn id="13" idx="2"/>
            <a:endCxn id="14" idx="0"/>
          </p:cNvCxnSpPr>
          <p:nvPr/>
        </p:nvCxnSpPr>
        <p:spPr bwMode="auto">
          <a:xfrm>
            <a:off x="3032069" y="2893838"/>
            <a:ext cx="0" cy="3191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Arrow Connector 32"/>
          <p:cNvCxnSpPr>
            <a:cxnSpLocks noChangeShapeType="1"/>
            <a:stCxn id="14" idx="2"/>
            <a:endCxn id="15" idx="0"/>
          </p:cNvCxnSpPr>
          <p:nvPr/>
        </p:nvCxnSpPr>
        <p:spPr bwMode="auto">
          <a:xfrm>
            <a:off x="3032069" y="4102644"/>
            <a:ext cx="0" cy="1904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32"/>
          <p:cNvCxnSpPr>
            <a:cxnSpLocks noChangeShapeType="1"/>
            <a:stCxn id="15" idx="2"/>
            <a:endCxn id="16" idx="0"/>
          </p:cNvCxnSpPr>
          <p:nvPr/>
        </p:nvCxnSpPr>
        <p:spPr bwMode="auto">
          <a:xfrm>
            <a:off x="3032069" y="5182764"/>
            <a:ext cx="0" cy="18046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圓角矩形 30"/>
          <p:cNvSpPr/>
          <p:nvPr/>
        </p:nvSpPr>
        <p:spPr>
          <a:xfrm>
            <a:off x="1619672" y="2163103"/>
            <a:ext cx="5888844" cy="4362241"/>
          </a:xfrm>
          <a:prstGeom prst="roundRect">
            <a:avLst>
              <a:gd name="adj" fmla="val 4665"/>
            </a:avLst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7200" b="1" dirty="0" smtClean="0">
                <a:solidFill>
                  <a:srgbClr val="FF0000"/>
                </a:solidFill>
              </a:rPr>
              <a:t>Data Mining</a:t>
            </a:r>
          </a:p>
          <a:p>
            <a:pPr algn="ctr">
              <a:defRPr/>
            </a:pPr>
            <a:r>
              <a:rPr lang="en-US" altLang="zh-TW" sz="7200" b="1" dirty="0" smtClean="0">
                <a:solidFill>
                  <a:schemeClr val="accent1"/>
                </a:solidFill>
              </a:rPr>
              <a:t>Big Data Analytics Applications</a:t>
            </a:r>
            <a:endParaRPr lang="en-US" altLang="zh-TW" sz="7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86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72008"/>
            <a:ext cx="8229600" cy="980728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Social Big </a:t>
            </a:r>
            <a:r>
              <a:rPr lang="en-US" altLang="zh-TW" dirty="0">
                <a:solidFill>
                  <a:schemeClr val="accent1"/>
                </a:solidFill>
              </a:rPr>
              <a:t>Data Mining</a:t>
            </a:r>
            <a:br>
              <a:rPr lang="en-US" altLang="zh-TW" dirty="0">
                <a:solidFill>
                  <a:schemeClr val="accent1"/>
                </a:solidFill>
              </a:rPr>
            </a:br>
            <a:r>
              <a:rPr lang="en-US" altLang="zh-TW" sz="2400" b="0" dirty="0">
                <a:solidFill>
                  <a:schemeClr val="bg1">
                    <a:lumMod val="65000"/>
                  </a:schemeClr>
                </a:solidFill>
              </a:rPr>
              <a:t>(Hiroshi Ishikawa, 2015)</a:t>
            </a:r>
            <a:endParaRPr lang="zh-TW" altLang="en-US" sz="2400" b="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pic>
        <p:nvPicPr>
          <p:cNvPr id="485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19167"/>
            <a:ext cx="3528392" cy="53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763688" y="6519694"/>
            <a:ext cx="61641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http://www.amazon.com/Social-Data-Mining-Hiroshi-Ishikawa/dp/149871093X</a:t>
            </a:r>
            <a:endParaRPr lang="en-US" altLang="zh-TW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510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平行四邊形 15"/>
          <p:cNvSpPr/>
          <p:nvPr/>
        </p:nvSpPr>
        <p:spPr>
          <a:xfrm>
            <a:off x="2558446" y="5156488"/>
            <a:ext cx="4317810" cy="1228408"/>
          </a:xfrm>
          <a:prstGeom prst="parallelogram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58417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Architecture </a:t>
            </a:r>
            <a:r>
              <a:rPr lang="en-US" altLang="zh-TW" dirty="0">
                <a:solidFill>
                  <a:schemeClr val="accent1"/>
                </a:solidFill>
              </a:rPr>
              <a:t>for </a:t>
            </a:r>
            <a:r>
              <a:rPr lang="en-US" altLang="zh-TW" dirty="0" smtClean="0">
                <a:solidFill>
                  <a:schemeClr val="accent1"/>
                </a:solidFill>
              </a:rPr>
              <a:t/>
            </a:r>
            <a:br>
              <a:rPr lang="en-US" altLang="zh-TW" dirty="0" smtClean="0">
                <a:solidFill>
                  <a:schemeClr val="accent1"/>
                </a:solidFill>
              </a:rPr>
            </a:br>
            <a:r>
              <a:rPr lang="en-US" altLang="zh-TW" dirty="0" smtClean="0">
                <a:solidFill>
                  <a:schemeClr val="accent1"/>
                </a:solidFill>
              </a:rPr>
              <a:t>Social </a:t>
            </a:r>
            <a:r>
              <a:rPr lang="en-US" altLang="zh-TW" dirty="0">
                <a:solidFill>
                  <a:schemeClr val="accent1"/>
                </a:solidFill>
              </a:rPr>
              <a:t>Big Data </a:t>
            </a:r>
            <a:r>
              <a:rPr lang="en-US" altLang="zh-TW" dirty="0" smtClean="0">
                <a:solidFill>
                  <a:schemeClr val="accent1"/>
                </a:solidFill>
              </a:rPr>
              <a:t>Mining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2400" b="0" dirty="0">
                <a:solidFill>
                  <a:schemeClr val="bg1">
                    <a:lumMod val="65000"/>
                  </a:schemeClr>
                </a:solidFill>
              </a:rPr>
              <a:t>(Hiroshi Ishikawa, 2015)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5" name="流程圖: 磁碟 4"/>
          <p:cNvSpPr/>
          <p:nvPr/>
        </p:nvSpPr>
        <p:spPr>
          <a:xfrm>
            <a:off x="2663788" y="5445224"/>
            <a:ext cx="360040" cy="432048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磁碟 6"/>
          <p:cNvSpPr/>
          <p:nvPr/>
        </p:nvSpPr>
        <p:spPr>
          <a:xfrm>
            <a:off x="2555776" y="5661248"/>
            <a:ext cx="360040" cy="432048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磁碟 7"/>
          <p:cNvSpPr/>
          <p:nvPr/>
        </p:nvSpPr>
        <p:spPr>
          <a:xfrm>
            <a:off x="2411760" y="5877272"/>
            <a:ext cx="360040" cy="432048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流程圖: 磁碟 8"/>
          <p:cNvSpPr/>
          <p:nvPr/>
        </p:nvSpPr>
        <p:spPr>
          <a:xfrm>
            <a:off x="6696236" y="5301208"/>
            <a:ext cx="360040" cy="432048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流程圖: 磁碟 9"/>
          <p:cNvSpPr/>
          <p:nvPr/>
        </p:nvSpPr>
        <p:spPr>
          <a:xfrm>
            <a:off x="6590894" y="5517232"/>
            <a:ext cx="360040" cy="432048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流程圖: 磁碟 10"/>
          <p:cNvSpPr/>
          <p:nvPr/>
        </p:nvSpPr>
        <p:spPr>
          <a:xfrm>
            <a:off x="6446878" y="5733256"/>
            <a:ext cx="360040" cy="432048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平行四邊形 12"/>
          <p:cNvSpPr/>
          <p:nvPr/>
        </p:nvSpPr>
        <p:spPr>
          <a:xfrm>
            <a:off x="2846478" y="1844824"/>
            <a:ext cx="4317810" cy="1368152"/>
          </a:xfrm>
          <a:prstGeom prst="parallelogra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平行四邊形 14"/>
          <p:cNvSpPr/>
          <p:nvPr/>
        </p:nvSpPr>
        <p:spPr>
          <a:xfrm>
            <a:off x="2654340" y="3429000"/>
            <a:ext cx="4317810" cy="1548172"/>
          </a:xfrm>
          <a:prstGeom prst="parallelogram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平行四邊形 16"/>
          <p:cNvSpPr/>
          <p:nvPr/>
        </p:nvSpPr>
        <p:spPr>
          <a:xfrm>
            <a:off x="4463988" y="5661248"/>
            <a:ext cx="1633125" cy="396748"/>
          </a:xfrm>
          <a:prstGeom prst="parallelogram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Hardware</a:t>
            </a:r>
            <a:endParaRPr lang="zh-TW" altLang="en-US" sz="2000" dirty="0"/>
          </a:p>
        </p:txBody>
      </p:sp>
      <p:sp>
        <p:nvSpPr>
          <p:cNvPr id="18" name="平行四邊形 17"/>
          <p:cNvSpPr/>
          <p:nvPr/>
        </p:nvSpPr>
        <p:spPr>
          <a:xfrm>
            <a:off x="3334919" y="5301208"/>
            <a:ext cx="1633125" cy="396748"/>
          </a:xfrm>
          <a:prstGeom prst="parallelogram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000" dirty="0" smtClean="0"/>
              <a:t>Software</a:t>
            </a:r>
            <a:endParaRPr lang="zh-TW" altLang="en-US" sz="20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5291127" y="5229200"/>
            <a:ext cx="1241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latin typeface="+mn-lt"/>
              </a:rPr>
              <a:t>Social Data</a:t>
            </a:r>
            <a:endParaRPr lang="zh-TW" altLang="en-US" b="1" dirty="0">
              <a:latin typeface="+mn-lt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5113173" y="6084004"/>
            <a:ext cx="1511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Physical Layer</a:t>
            </a:r>
            <a:endParaRPr lang="zh-TW" altLang="en-US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5292080" y="4653136"/>
            <a:ext cx="1399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tx2"/>
                </a:solidFill>
                <a:latin typeface="+mn-lt"/>
              </a:rPr>
              <a:t>Logical Layer</a:t>
            </a:r>
            <a:endParaRPr lang="zh-TW" alt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橢圓 13"/>
          <p:cNvSpPr/>
          <p:nvPr/>
        </p:nvSpPr>
        <p:spPr>
          <a:xfrm>
            <a:off x="3167844" y="1952836"/>
            <a:ext cx="3364778" cy="93145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dirty="0" smtClean="0"/>
              <a:t>Integrated analysis</a:t>
            </a:r>
            <a:endParaRPr lang="zh-TW" altLang="en-US" dirty="0"/>
          </a:p>
        </p:txBody>
      </p:sp>
      <p:sp>
        <p:nvSpPr>
          <p:cNvPr id="24" name="橢圓 23"/>
          <p:cNvSpPr/>
          <p:nvPr/>
        </p:nvSpPr>
        <p:spPr>
          <a:xfrm>
            <a:off x="2879812" y="4214174"/>
            <a:ext cx="1327036" cy="5829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dirty="0" smtClean="0"/>
              <a:t>Multivariate analysis</a:t>
            </a:r>
            <a:endParaRPr lang="zh-TW" altLang="en-US" sz="1400" dirty="0"/>
          </a:p>
        </p:txBody>
      </p:sp>
      <p:sp>
        <p:nvSpPr>
          <p:cNvPr id="25" name="橢圓 24"/>
          <p:cNvSpPr/>
          <p:nvPr/>
        </p:nvSpPr>
        <p:spPr>
          <a:xfrm>
            <a:off x="4294912" y="4149080"/>
            <a:ext cx="1327036" cy="5829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sz="1400" dirty="0" smtClean="0"/>
              <a:t>Application specific task</a:t>
            </a:r>
            <a:endParaRPr lang="zh-TW" altLang="en-US" sz="1400" dirty="0"/>
          </a:p>
        </p:txBody>
      </p:sp>
      <p:sp>
        <p:nvSpPr>
          <p:cNvPr id="28" name="橢圓 27"/>
          <p:cNvSpPr/>
          <p:nvPr/>
        </p:nvSpPr>
        <p:spPr>
          <a:xfrm>
            <a:off x="5834027" y="2273415"/>
            <a:ext cx="430161" cy="29148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zh-TW" altLang="en-US" sz="1400" dirty="0"/>
          </a:p>
        </p:txBody>
      </p:sp>
      <p:sp>
        <p:nvSpPr>
          <p:cNvPr id="30" name="橢圓 29"/>
          <p:cNvSpPr/>
          <p:nvPr/>
        </p:nvSpPr>
        <p:spPr>
          <a:xfrm>
            <a:off x="3827132" y="2160128"/>
            <a:ext cx="2006895" cy="539499"/>
          </a:xfrm>
          <a:prstGeom prst="ellipse">
            <a:avLst/>
          </a:prstGeom>
          <a:noFill/>
          <a:ln w="28575">
            <a:prstDash val="sysDash"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zh-TW" altLang="en-US" sz="1400" dirty="0"/>
          </a:p>
        </p:txBody>
      </p:sp>
      <p:sp>
        <p:nvSpPr>
          <p:cNvPr id="31" name="橢圓 30"/>
          <p:cNvSpPr/>
          <p:nvPr/>
        </p:nvSpPr>
        <p:spPr>
          <a:xfrm>
            <a:off x="4598164" y="2564904"/>
            <a:ext cx="430161" cy="29148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zh-TW" altLang="en-US" sz="1400" dirty="0"/>
          </a:p>
        </p:txBody>
      </p:sp>
      <p:sp>
        <p:nvSpPr>
          <p:cNvPr id="32" name="橢圓 31"/>
          <p:cNvSpPr/>
          <p:nvPr/>
        </p:nvSpPr>
        <p:spPr>
          <a:xfrm>
            <a:off x="3396971" y="2273415"/>
            <a:ext cx="430161" cy="291489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zh-TW" altLang="en-US" sz="1400" dirty="0"/>
          </a:p>
        </p:txBody>
      </p:sp>
      <p:cxnSp>
        <p:nvCxnSpPr>
          <p:cNvPr id="33" name="直線接點 32"/>
          <p:cNvCxnSpPr>
            <a:stCxn id="32" idx="2"/>
            <a:endCxn id="24" idx="2"/>
          </p:cNvCxnSpPr>
          <p:nvPr/>
        </p:nvCxnSpPr>
        <p:spPr>
          <a:xfrm flipH="1">
            <a:off x="2879812" y="2419160"/>
            <a:ext cx="517159" cy="208650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>
            <a:stCxn id="32" idx="6"/>
            <a:endCxn id="24" idx="6"/>
          </p:cNvCxnSpPr>
          <p:nvPr/>
        </p:nvCxnSpPr>
        <p:spPr>
          <a:xfrm>
            <a:off x="3827132" y="2419160"/>
            <a:ext cx="379716" cy="2086503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>
            <a:stCxn id="31" idx="2"/>
            <a:endCxn id="25" idx="2"/>
          </p:cNvCxnSpPr>
          <p:nvPr/>
        </p:nvCxnSpPr>
        <p:spPr>
          <a:xfrm flipH="1">
            <a:off x="4294912" y="2710649"/>
            <a:ext cx="303252" cy="172992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>
            <a:stCxn id="31" idx="6"/>
            <a:endCxn id="25" idx="6"/>
          </p:cNvCxnSpPr>
          <p:nvPr/>
        </p:nvCxnSpPr>
        <p:spPr>
          <a:xfrm>
            <a:off x="5028325" y="2710649"/>
            <a:ext cx="593623" cy="172992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橢圓 25"/>
          <p:cNvSpPr/>
          <p:nvPr/>
        </p:nvSpPr>
        <p:spPr>
          <a:xfrm>
            <a:off x="5291127" y="3573016"/>
            <a:ext cx="1327036" cy="58297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Data </a:t>
            </a:r>
            <a:br>
              <a:rPr lang="en-US" altLang="zh-TW" b="1" dirty="0" smtClean="0">
                <a:solidFill>
                  <a:srgbClr val="FF0000"/>
                </a:solidFill>
              </a:rPr>
            </a:br>
            <a:r>
              <a:rPr lang="en-US" altLang="zh-TW" b="1" dirty="0" smtClean="0">
                <a:solidFill>
                  <a:srgbClr val="FF0000"/>
                </a:solidFill>
              </a:rPr>
              <a:t>Mining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45" name="直線接點 44"/>
          <p:cNvCxnSpPr>
            <a:stCxn id="28" idx="6"/>
            <a:endCxn id="26" idx="6"/>
          </p:cNvCxnSpPr>
          <p:nvPr/>
        </p:nvCxnSpPr>
        <p:spPr>
          <a:xfrm>
            <a:off x="6264188" y="2419160"/>
            <a:ext cx="353975" cy="144534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接點 48"/>
          <p:cNvCxnSpPr>
            <a:stCxn id="28" idx="2"/>
          </p:cNvCxnSpPr>
          <p:nvPr/>
        </p:nvCxnSpPr>
        <p:spPr>
          <a:xfrm flipH="1">
            <a:off x="5280550" y="2419160"/>
            <a:ext cx="553477" cy="1445345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5087337" y="2915652"/>
            <a:ext cx="1824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Conceptual Layer</a:t>
            </a:r>
            <a:endParaRPr lang="zh-TW" altLang="en-US" b="1" dirty="0">
              <a:solidFill>
                <a:schemeClr val="accent4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179512" y="1763524"/>
            <a:ext cx="228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latin typeface="+mn-lt"/>
              </a:rPr>
              <a:t>Enabling Technologies</a:t>
            </a:r>
            <a:endParaRPr lang="zh-TW" altLang="en-US" b="1" dirty="0">
              <a:latin typeface="+mn-lt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7732838" y="1763524"/>
            <a:ext cx="98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latin typeface="+mn-lt"/>
              </a:rPr>
              <a:t>Analysts</a:t>
            </a:r>
            <a:endParaRPr lang="zh-TW" altLang="en-US" b="1" dirty="0">
              <a:latin typeface="+mn-lt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7092280" y="2132856"/>
            <a:ext cx="195463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altLang="zh-TW" sz="1400" b="1" dirty="0" smtClean="0">
                <a:latin typeface="+mn-lt"/>
              </a:rPr>
              <a:t>Model Construction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altLang="zh-TW" sz="1400" b="1" dirty="0" smtClean="0">
                <a:latin typeface="+mn-lt"/>
              </a:rPr>
              <a:t>Explanation by Model </a:t>
            </a:r>
            <a:endParaRPr lang="zh-TW" altLang="en-US" sz="1400" b="1" dirty="0">
              <a:latin typeface="+mn-lt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7115714" y="3356992"/>
            <a:ext cx="1824794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altLang="zh-TW" sz="1400" b="1" dirty="0" smtClean="0">
                <a:latin typeface="+mn-lt"/>
              </a:rPr>
              <a:t>Construction and </a:t>
            </a:r>
            <a:br>
              <a:rPr lang="en-US" altLang="zh-TW" sz="1400" b="1" dirty="0" smtClean="0">
                <a:latin typeface="+mn-lt"/>
              </a:rPr>
            </a:br>
            <a:r>
              <a:rPr lang="en-US" altLang="zh-TW" sz="1400" b="1" dirty="0" smtClean="0">
                <a:latin typeface="+mn-lt"/>
              </a:rPr>
              <a:t>confirmation </a:t>
            </a:r>
            <a:br>
              <a:rPr lang="en-US" altLang="zh-TW" sz="1400" b="1" dirty="0" smtClean="0">
                <a:latin typeface="+mn-lt"/>
              </a:rPr>
            </a:br>
            <a:r>
              <a:rPr lang="en-US" altLang="zh-TW" sz="1400" b="1" dirty="0" smtClean="0">
                <a:latin typeface="+mn-lt"/>
              </a:rPr>
              <a:t>of individual </a:t>
            </a:r>
            <a:br>
              <a:rPr lang="en-US" altLang="zh-TW" sz="1400" b="1" dirty="0" smtClean="0">
                <a:latin typeface="+mn-lt"/>
              </a:rPr>
            </a:br>
            <a:r>
              <a:rPr lang="en-US" altLang="zh-TW" sz="1400" b="1" dirty="0" smtClean="0">
                <a:latin typeface="+mn-lt"/>
              </a:rPr>
              <a:t>hypothesis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altLang="zh-TW" sz="1400" b="1" dirty="0" smtClean="0">
                <a:latin typeface="+mn-lt"/>
              </a:rPr>
              <a:t>Description and </a:t>
            </a:r>
            <a:br>
              <a:rPr lang="en-US" altLang="zh-TW" sz="1400" b="1" dirty="0" smtClean="0">
                <a:latin typeface="+mn-lt"/>
              </a:rPr>
            </a:br>
            <a:r>
              <a:rPr lang="en-US" altLang="zh-TW" sz="1400" b="1" dirty="0" smtClean="0">
                <a:latin typeface="+mn-lt"/>
              </a:rPr>
              <a:t>execution of </a:t>
            </a:r>
            <a:br>
              <a:rPr lang="en-US" altLang="zh-TW" sz="1400" b="1" dirty="0" smtClean="0">
                <a:latin typeface="+mn-lt"/>
              </a:rPr>
            </a:br>
            <a:r>
              <a:rPr lang="en-US" altLang="zh-TW" sz="1400" b="1" dirty="0" smtClean="0">
                <a:latin typeface="+mn-lt"/>
              </a:rPr>
              <a:t>application-specific </a:t>
            </a:r>
            <a:br>
              <a:rPr lang="en-US" altLang="zh-TW" sz="1400" b="1" dirty="0" smtClean="0">
                <a:latin typeface="+mn-lt"/>
              </a:rPr>
            </a:br>
            <a:r>
              <a:rPr lang="en-US" altLang="zh-TW" sz="1400" b="1" dirty="0" smtClean="0">
                <a:latin typeface="+mn-lt"/>
              </a:rPr>
              <a:t>task</a:t>
            </a:r>
            <a:endParaRPr lang="zh-TW" altLang="en-US" sz="1400" b="1" dirty="0">
              <a:latin typeface="+mn-lt"/>
            </a:endParaRPr>
          </a:p>
        </p:txBody>
      </p:sp>
      <p:sp>
        <p:nvSpPr>
          <p:cNvPr id="56" name="文字方塊 55"/>
          <p:cNvSpPr txBox="1"/>
          <p:nvPr/>
        </p:nvSpPr>
        <p:spPr>
          <a:xfrm>
            <a:off x="79804" y="2192377"/>
            <a:ext cx="220252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altLang="zh-TW" sz="1400" b="1" dirty="0" smtClean="0">
                <a:latin typeface="+mn-lt"/>
              </a:rPr>
              <a:t>Integrated analysis model</a:t>
            </a:r>
            <a:endParaRPr lang="zh-TW" altLang="en-US" sz="1400" b="1" dirty="0">
              <a:latin typeface="+mn-lt"/>
            </a:endParaRPr>
          </a:p>
        </p:txBody>
      </p:sp>
      <p:sp>
        <p:nvSpPr>
          <p:cNvPr id="57" name="文字方塊 56"/>
          <p:cNvSpPr txBox="1"/>
          <p:nvPr/>
        </p:nvSpPr>
        <p:spPr>
          <a:xfrm>
            <a:off x="79804" y="3486722"/>
            <a:ext cx="2417200" cy="129266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altLang="zh-TW" sz="1400" b="1" dirty="0" smtClean="0">
                <a:latin typeface="+mn-lt"/>
              </a:rPr>
              <a:t>Natural Language Processing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altLang="zh-TW" sz="1400" b="1" dirty="0" smtClean="0">
                <a:latin typeface="+mn-lt"/>
              </a:rPr>
              <a:t>Information Extraction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altLang="zh-TW" sz="1400" b="1" dirty="0" smtClean="0">
                <a:latin typeface="+mn-lt"/>
              </a:rPr>
              <a:t>Anomaly Detection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altLang="zh-TW" sz="1400" b="1" dirty="0" smtClean="0">
                <a:latin typeface="+mn-lt"/>
              </a:rPr>
              <a:t>Discovery of relationships </a:t>
            </a:r>
            <a:br>
              <a:rPr lang="en-US" altLang="zh-TW" sz="1400" b="1" dirty="0" smtClean="0">
                <a:latin typeface="+mn-lt"/>
              </a:rPr>
            </a:br>
            <a:r>
              <a:rPr lang="en-US" altLang="zh-TW" sz="1400" b="1" dirty="0" smtClean="0">
                <a:latin typeface="+mn-lt"/>
              </a:rPr>
              <a:t>among heterogeneous data</a:t>
            </a:r>
          </a:p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altLang="zh-TW" sz="1400" b="1" dirty="0" smtClean="0">
                <a:latin typeface="+mn-lt"/>
              </a:rPr>
              <a:t>Large-scale visualization</a:t>
            </a:r>
            <a:endParaRPr lang="zh-TW" altLang="en-US" sz="1400" b="1" dirty="0">
              <a:latin typeface="+mn-lt"/>
            </a:endParaRPr>
          </a:p>
        </p:txBody>
      </p:sp>
      <p:sp>
        <p:nvSpPr>
          <p:cNvPr id="58" name="圓角矩形 57"/>
          <p:cNvSpPr/>
          <p:nvPr/>
        </p:nvSpPr>
        <p:spPr>
          <a:xfrm>
            <a:off x="68594" y="2132856"/>
            <a:ext cx="2525856" cy="3637836"/>
          </a:xfrm>
          <a:prstGeom prst="roundRect">
            <a:avLst>
              <a:gd name="adj" fmla="val 4171"/>
            </a:avLst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altLang="zh-TW" sz="2200" dirty="0" smtClean="0">
              <a:solidFill>
                <a:schemeClr val="tx1"/>
              </a:solidFill>
            </a:endParaRPr>
          </a:p>
        </p:txBody>
      </p:sp>
      <p:sp>
        <p:nvSpPr>
          <p:cNvPr id="60" name="文字方塊 59"/>
          <p:cNvSpPr txBox="1"/>
          <p:nvPr/>
        </p:nvSpPr>
        <p:spPr>
          <a:xfrm>
            <a:off x="79804" y="5283263"/>
            <a:ext cx="246240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285750" indent="-144000">
              <a:buFont typeface="Arial" panose="020B0604020202020204" pitchFamily="34" charset="0"/>
              <a:buChar char="•"/>
            </a:pPr>
            <a:r>
              <a:rPr lang="en-US" altLang="zh-TW" sz="1400" b="1" dirty="0" smtClean="0">
                <a:latin typeface="+mn-lt"/>
              </a:rPr>
              <a:t>Parallel distrusted processing</a:t>
            </a:r>
            <a:endParaRPr lang="zh-TW" altLang="en-US" sz="1400" b="1" dirty="0">
              <a:latin typeface="+mn-lt"/>
            </a:endParaRPr>
          </a:p>
        </p:txBody>
      </p:sp>
      <p:sp>
        <p:nvSpPr>
          <p:cNvPr id="61" name="圓角矩形 60"/>
          <p:cNvSpPr/>
          <p:nvPr/>
        </p:nvSpPr>
        <p:spPr>
          <a:xfrm>
            <a:off x="7121958" y="2095420"/>
            <a:ext cx="1924960" cy="3637836"/>
          </a:xfrm>
          <a:prstGeom prst="roundRect">
            <a:avLst>
              <a:gd name="adj" fmla="val 4171"/>
            </a:avLst>
          </a:prstGeom>
          <a:noFill/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altLang="zh-TW" sz="2200" dirty="0" smtClean="0">
              <a:solidFill>
                <a:schemeClr val="tx1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484276" y="663916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0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Source: Hiroshi Ishikawa (2015), Social Big Data Mining, CRC Press</a:t>
            </a:r>
            <a:endParaRPr lang="zh-TW" altLang="en-US" sz="1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6197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/>
          <p:cNvSpPr>
            <a:spLocks noGrp="1"/>
          </p:cNvSpPr>
          <p:nvPr>
            <p:ph type="title"/>
          </p:nvPr>
        </p:nvSpPr>
        <p:spPr>
          <a:xfrm>
            <a:off x="312738" y="115888"/>
            <a:ext cx="8580437" cy="792162"/>
          </a:xfrm>
        </p:spPr>
        <p:txBody>
          <a:bodyPr/>
          <a:lstStyle/>
          <a:p>
            <a:r>
              <a:rPr lang="en-US" altLang="zh-TW" sz="4000" dirty="0" smtClean="0">
                <a:solidFill>
                  <a:schemeClr val="accent1"/>
                </a:solidFill>
              </a:rPr>
              <a:t>Business Intelligence (BI) Infrastructure</a:t>
            </a:r>
            <a:endParaRPr lang="zh-TW" altLang="en-US" sz="4000" dirty="0" smtClean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0188C-7959-439C-8FAA-9E050CC604C0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pic>
        <p:nvPicPr>
          <p:cNvPr id="30724" name="Picture Placeholder 12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466" y="908720"/>
            <a:ext cx="7989069" cy="5477799"/>
          </a:xfr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7700" y="6597650"/>
            <a:ext cx="7848600" cy="260350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altLang="zh-TW" sz="1000" dirty="0" smtClean="0"/>
              <a:t>Source: </a:t>
            </a:r>
            <a:r>
              <a:rPr lang="en-US" altLang="zh-TW" sz="1000" dirty="0"/>
              <a:t>Kenneth C. Laudon &amp; Jane P. Laudon (2014), Management Information Systems: Managing the Digital Firm, Thirteenth Edition, Pearson. </a:t>
            </a:r>
            <a:endParaRPr lang="es-ES" altLang="zh-TW" sz="1000" dirty="0"/>
          </a:p>
        </p:txBody>
      </p:sp>
      <p:sp>
        <p:nvSpPr>
          <p:cNvPr id="6" name="圓角矩形 5"/>
          <p:cNvSpPr/>
          <p:nvPr/>
        </p:nvSpPr>
        <p:spPr>
          <a:xfrm>
            <a:off x="7308304" y="5733257"/>
            <a:ext cx="1189484" cy="327372"/>
          </a:xfrm>
          <a:prstGeom prst="roundRect">
            <a:avLst>
              <a:gd name="adj" fmla="val 4171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endParaRPr lang="en-US" altLang="zh-TW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6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en-US" altLang="zh-TW" sz="5400" dirty="0">
                <a:solidFill>
                  <a:schemeClr val="accent1"/>
                </a:solidFill>
              </a:rPr>
              <a:t>Analyzing the </a:t>
            </a:r>
            <a:r>
              <a:rPr lang="en-US" altLang="zh-TW" sz="5400" dirty="0" smtClean="0">
                <a:solidFill>
                  <a:schemeClr val="accent1"/>
                </a:solidFill>
              </a:rPr>
              <a:t>Social Web:</a:t>
            </a:r>
            <a:r>
              <a:rPr lang="en-US" altLang="zh-TW" sz="6000" dirty="0">
                <a:solidFill>
                  <a:srgbClr val="FF0000"/>
                </a:solidFill>
              </a:rPr>
              <a:t/>
            </a:r>
            <a:br>
              <a:rPr lang="en-US" altLang="zh-TW" sz="6000" dirty="0">
                <a:solidFill>
                  <a:srgbClr val="FF0000"/>
                </a:solidFill>
              </a:rPr>
            </a:br>
            <a:r>
              <a:rPr lang="en-US" altLang="zh-TW" sz="6000" dirty="0">
                <a:solidFill>
                  <a:srgbClr val="FF0000"/>
                </a:solidFill>
              </a:rPr>
              <a:t>Social </a:t>
            </a:r>
            <a:r>
              <a:rPr lang="en-US" altLang="zh-TW" sz="6000" dirty="0" smtClean="0">
                <a:solidFill>
                  <a:srgbClr val="FF0000"/>
                </a:solidFill>
              </a:rPr>
              <a:t>Network Analysis</a:t>
            </a:r>
            <a:endParaRPr lang="zh-TW" altLang="en-US" sz="6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06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6DC38DB-AF25-4F34-A6A2-877CEFFD9E64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819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836613"/>
            <a:ext cx="4556125" cy="565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331913" y="6630988"/>
            <a:ext cx="655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  <a:hlinkClick r:id="rId3"/>
              </a:rPr>
              <a:t>http://www.amazon.com/Analyzing-Social-Web-Jennifer-Golbeck/dp/0124055311</a:t>
            </a:r>
            <a:endParaRPr lang="en-US" altLang="zh-TW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144463" y="231775"/>
            <a:ext cx="89646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chemeClr val="accent1"/>
                </a:solidFill>
                <a:ea typeface="標楷體" pitchFamily="65" charset="-120"/>
              </a:rPr>
              <a:t>Jennifer </a:t>
            </a:r>
            <a:r>
              <a:rPr lang="en-US" altLang="zh-TW" sz="2400" dirty="0" err="1">
                <a:solidFill>
                  <a:schemeClr val="accent1"/>
                </a:solidFill>
                <a:ea typeface="標楷體" pitchFamily="65" charset="-120"/>
              </a:rPr>
              <a:t>Golbeck</a:t>
            </a:r>
            <a:r>
              <a:rPr lang="en-US" altLang="zh-TW" sz="2400" dirty="0">
                <a:solidFill>
                  <a:schemeClr val="accent1"/>
                </a:solidFill>
                <a:ea typeface="標楷體" pitchFamily="65" charset="-120"/>
              </a:rPr>
              <a:t> (2013), </a:t>
            </a:r>
            <a:r>
              <a:rPr lang="en-US" altLang="zh-TW" sz="2400" b="1" dirty="0">
                <a:solidFill>
                  <a:schemeClr val="accent1"/>
                </a:solidFill>
                <a:ea typeface="標楷體" pitchFamily="65" charset="-120"/>
              </a:rPr>
              <a:t>Analyzing the Social Web</a:t>
            </a:r>
            <a:r>
              <a:rPr lang="en-US" altLang="zh-TW" sz="2400" dirty="0">
                <a:solidFill>
                  <a:schemeClr val="accent1"/>
                </a:solidFill>
                <a:ea typeface="標楷體" pitchFamily="65" charset="-120"/>
              </a:rPr>
              <a:t>, Morgan Kaufmann</a:t>
            </a:r>
            <a:endParaRPr lang="en-US" altLang="zh-TW" sz="2400" dirty="0">
              <a:solidFill>
                <a:schemeClr val="accent1"/>
              </a:solidFill>
              <a:latin typeface="Arial" charset="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4553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>
          <a:xfrm>
            <a:off x="468313" y="125413"/>
            <a:ext cx="8229600" cy="1143000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Social Network Analysis (SNA) </a:t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Facebook TouchGraph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921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4786208-E1CD-420D-9C0A-D5D116DC79F6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1368425"/>
            <a:ext cx="9172575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5967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Social Network Analysis</a:t>
            </a:r>
            <a:br>
              <a:rPr lang="en-US" altLang="zh-TW" smtClean="0">
                <a:solidFill>
                  <a:srgbClr val="4F81BD"/>
                </a:solidFill>
              </a:rPr>
            </a:b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1024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913181B-4A92-4BE7-B275-5CD068C8F812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0244" name="矩形 4"/>
          <p:cNvSpPr>
            <a:spLocks noChangeArrowheads="1"/>
          </p:cNvSpPr>
          <p:nvPr/>
        </p:nvSpPr>
        <p:spPr bwMode="auto">
          <a:xfrm>
            <a:off x="1763713" y="6581775"/>
            <a:ext cx="59769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</a:t>
            </a: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  <a:hlinkClick r:id="rId2"/>
              </a:rPr>
              <a:t>http://www.fmsasg.com/SocialNetworkAnalysis/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10245" name="Picture 2" descr="Link Analysis Diagram of the Al Qaeda Terrorist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765175"/>
            <a:ext cx="5583237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814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Social Network Analysis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/>
              <a:t>A </a:t>
            </a:r>
            <a:r>
              <a:rPr lang="en-US" altLang="zh-TW" b="1" smtClean="0"/>
              <a:t>social network </a:t>
            </a:r>
            <a:r>
              <a:rPr lang="en-US" altLang="zh-TW" smtClean="0"/>
              <a:t>is a social structure of people, related (directly or indirectly) to each other through a common relation or interest</a:t>
            </a:r>
          </a:p>
          <a:p>
            <a:r>
              <a:rPr lang="en-US" altLang="zh-TW" b="1" smtClean="0"/>
              <a:t>Social network analysis (SNA) </a:t>
            </a:r>
            <a:r>
              <a:rPr lang="en-US" altLang="zh-TW" smtClean="0"/>
              <a:t>is the study of social networks to understand their structure and behavior</a:t>
            </a:r>
          </a:p>
          <a:p>
            <a:endParaRPr lang="en-US" altLang="zh-TW" smtClean="0"/>
          </a:p>
          <a:p>
            <a:endParaRPr lang="zh-TW" altLang="en-US" smtClean="0"/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A508BFC-3D32-44C5-ADFE-995F6AFF295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1979613" y="6597650"/>
            <a:ext cx="5113337" cy="260350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0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Source: (c) </a:t>
            </a:r>
            <a:r>
              <a:rPr lang="en-US" altLang="zh-TW" sz="1000" dirty="0" err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Jaideep</a:t>
            </a:r>
            <a:r>
              <a:rPr lang="en-US" altLang="zh-TW" sz="10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 </a:t>
            </a:r>
            <a:r>
              <a:rPr lang="en-US" altLang="zh-TW" sz="1000" dirty="0" err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Srivastava</a:t>
            </a:r>
            <a:r>
              <a:rPr lang="en-US" altLang="zh-TW" sz="10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t>, srivasta@cs.umn.edu, Data Mining for Social Network Analysis </a:t>
            </a:r>
          </a:p>
        </p:txBody>
      </p:sp>
    </p:spTree>
    <p:extLst>
      <p:ext uri="{BB962C8B-B14F-4D97-AF65-F5344CB8AC3E}">
        <p14:creationId xmlns:p14="http://schemas.microsoft.com/office/powerpoint/2010/main" val="755201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標題 1"/>
          <p:cNvSpPr>
            <a:spLocks noGrp="1"/>
          </p:cNvSpPr>
          <p:nvPr>
            <p:ph type="title"/>
          </p:nvPr>
        </p:nvSpPr>
        <p:spPr>
          <a:xfrm>
            <a:off x="457200" y="1270000"/>
            <a:ext cx="8229600" cy="4584700"/>
          </a:xfrm>
        </p:spPr>
        <p:txBody>
          <a:bodyPr/>
          <a:lstStyle/>
          <a:p>
            <a:r>
              <a:rPr lang="en-US" altLang="zh-TW" sz="7200" smtClean="0">
                <a:solidFill>
                  <a:srgbClr val="FF0000"/>
                </a:solidFill>
              </a:rPr>
              <a:t>Centrality </a:t>
            </a:r>
            <a:br>
              <a:rPr lang="en-US" altLang="zh-TW" sz="7200" smtClean="0">
                <a:solidFill>
                  <a:srgbClr val="FF0000"/>
                </a:solidFill>
              </a:rPr>
            </a:br>
            <a:r>
              <a:rPr lang="en-US" altLang="zh-TW" sz="7200" smtClean="0">
                <a:solidFill>
                  <a:srgbClr val="FF0000"/>
                </a:solidFill>
              </a:rPr>
              <a:t/>
            </a:r>
            <a:br>
              <a:rPr lang="en-US" altLang="zh-TW" sz="7200" smtClean="0">
                <a:solidFill>
                  <a:srgbClr val="FF0000"/>
                </a:solidFill>
              </a:rPr>
            </a:br>
            <a:r>
              <a:rPr lang="en-US" altLang="zh-TW" sz="7200" smtClean="0">
                <a:solidFill>
                  <a:srgbClr val="FF0000"/>
                </a:solidFill>
              </a:rPr>
              <a:t>Prestige</a:t>
            </a:r>
            <a:endParaRPr lang="zh-TW" altLang="en-US" sz="7200" smtClean="0">
              <a:solidFill>
                <a:srgbClr val="FF0000"/>
              </a:solidFill>
            </a:endParaRPr>
          </a:p>
        </p:txBody>
      </p:sp>
      <p:sp>
        <p:nvSpPr>
          <p:cNvPr id="1536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CAB45F1-4F9F-4E6B-9785-55D4004953CB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15364" name="標題 1"/>
          <p:cNvSpPr txBox="1">
            <a:spLocks/>
          </p:cNvSpPr>
          <p:nvPr/>
        </p:nvSpPr>
        <p:spPr bwMode="auto">
          <a:xfrm>
            <a:off x="457200" y="274638"/>
            <a:ext cx="82296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kumimoji="0" lang="en-US" altLang="zh-TW" sz="4400" b="1">
                <a:solidFill>
                  <a:srgbClr val="4F81BD"/>
                </a:solidFill>
                <a:ea typeface="標楷體" pitchFamily="65" charset="-120"/>
              </a:rPr>
              <a:t>Social Network Analysis (SNA)</a:t>
            </a:r>
            <a:endParaRPr kumimoji="0" lang="zh-TW" altLang="en-US" sz="4400" b="1">
              <a:solidFill>
                <a:srgbClr val="4F81BD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9502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>
                <a:solidFill>
                  <a:schemeClr val="accent1"/>
                </a:solidFill>
              </a:rPr>
              <a:t>戴敏育 博士 </a:t>
            </a:r>
            <a:r>
              <a:rPr lang="en-US" altLang="zh-TW" smtClean="0">
                <a:solidFill>
                  <a:schemeClr val="accent1"/>
                </a:solidFill>
              </a:rPr>
              <a:t/>
            </a:r>
            <a:br>
              <a:rPr lang="en-US" altLang="zh-TW" smtClean="0">
                <a:solidFill>
                  <a:schemeClr val="accent1"/>
                </a:solidFill>
              </a:rPr>
            </a:br>
            <a:r>
              <a:rPr lang="en-US" altLang="zh-TW" smtClean="0">
                <a:solidFill>
                  <a:schemeClr val="accent1"/>
                </a:solidFill>
              </a:rPr>
              <a:t>(Min-Yuh Day, Ph.D.)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16386" name="內容版面配置區 2"/>
          <p:cNvSpPr>
            <a:spLocks noGrp="1"/>
          </p:cNvSpPr>
          <p:nvPr>
            <p:ph idx="1"/>
          </p:nvPr>
        </p:nvSpPr>
        <p:spPr>
          <a:xfrm>
            <a:off x="468313" y="1556792"/>
            <a:ext cx="8301037" cy="3519289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zh-TW" altLang="en-US" sz="2800" dirty="0" smtClean="0">
                <a:solidFill>
                  <a:srgbClr val="FF0000"/>
                </a:solidFill>
              </a:rPr>
              <a:t>淡江大學資管系專任助理教授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TW" altLang="en-US" sz="2800" dirty="0" smtClean="0">
                <a:solidFill>
                  <a:schemeClr val="tx2"/>
                </a:solidFill>
              </a:rPr>
              <a:t>中央研究院資訊科學研究所訪問學人</a:t>
            </a:r>
            <a:endParaRPr lang="en-US" altLang="zh-TW" sz="2800" dirty="0" smtClean="0">
              <a:solidFill>
                <a:schemeClr val="tx2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zh-TW" altLang="en-US" sz="2800" dirty="0" smtClean="0">
                <a:solidFill>
                  <a:srgbClr val="984807"/>
                </a:solidFill>
              </a:rPr>
              <a:t>國立台灣大學資訊管理博士</a:t>
            </a:r>
            <a:endParaRPr lang="en-US" altLang="zh-TW" sz="2800" dirty="0" smtClean="0">
              <a:solidFill>
                <a:srgbClr val="984807"/>
              </a:solidFill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altLang="zh-TW" sz="2000" dirty="0" smtClean="0">
                <a:solidFill>
                  <a:srgbClr val="17375E"/>
                </a:solidFill>
              </a:rPr>
              <a:t>Publications </a:t>
            </a:r>
            <a:r>
              <a:rPr lang="en-US" altLang="zh-TW" sz="2000" dirty="0">
                <a:solidFill>
                  <a:srgbClr val="17375E"/>
                </a:solidFill>
              </a:rPr>
              <a:t>Co-Chairs, </a:t>
            </a:r>
            <a:r>
              <a:rPr lang="en-US" altLang="zh-TW" sz="2000" dirty="0" smtClean="0">
                <a:solidFill>
                  <a:srgbClr val="17375E"/>
                </a:solidFill>
              </a:rPr>
              <a:t>IEEE/ACM </a:t>
            </a:r>
            <a:r>
              <a:rPr lang="en-US" altLang="zh-TW" sz="2000" dirty="0">
                <a:solidFill>
                  <a:srgbClr val="17375E"/>
                </a:solidFill>
              </a:rPr>
              <a:t>International Conference on </a:t>
            </a:r>
            <a:r>
              <a:rPr lang="en-US" altLang="zh-TW" sz="2000" dirty="0" smtClean="0">
                <a:solidFill>
                  <a:srgbClr val="17375E"/>
                </a:solidFill>
              </a:rPr>
              <a:t/>
            </a:r>
            <a:br>
              <a:rPr lang="en-US" altLang="zh-TW" sz="2000" dirty="0" smtClean="0">
                <a:solidFill>
                  <a:srgbClr val="17375E"/>
                </a:solidFill>
              </a:rPr>
            </a:br>
            <a:r>
              <a:rPr lang="en-US" altLang="zh-TW" sz="2000" dirty="0" smtClean="0">
                <a:solidFill>
                  <a:srgbClr val="17375E"/>
                </a:solidFill>
              </a:rPr>
              <a:t>Advances </a:t>
            </a:r>
            <a:r>
              <a:rPr lang="en-US" altLang="zh-TW" sz="2000" dirty="0">
                <a:solidFill>
                  <a:srgbClr val="17375E"/>
                </a:solidFill>
              </a:rPr>
              <a:t>in Social Networks Analysis and Mining </a:t>
            </a:r>
            <a:r>
              <a:rPr lang="en-US" altLang="zh-TW" sz="2000" dirty="0" smtClean="0">
                <a:solidFill>
                  <a:srgbClr val="17375E"/>
                </a:solidFill>
              </a:rPr>
              <a:t>(ASONAM 2013- )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zh-TW" sz="2000" dirty="0">
                <a:solidFill>
                  <a:srgbClr val="17375E"/>
                </a:solidFill>
              </a:rPr>
              <a:t>Program Co-Chair, </a:t>
            </a:r>
            <a:r>
              <a:rPr lang="en-US" altLang="zh-TW" sz="2000" dirty="0" smtClean="0">
                <a:solidFill>
                  <a:srgbClr val="17375E"/>
                </a:solidFill>
              </a:rPr>
              <a:t>IEEE </a:t>
            </a:r>
            <a:r>
              <a:rPr lang="en-US" altLang="zh-TW" sz="2000" dirty="0">
                <a:solidFill>
                  <a:srgbClr val="17375E"/>
                </a:solidFill>
              </a:rPr>
              <a:t>International Workshop on </a:t>
            </a:r>
            <a:r>
              <a:rPr lang="en-US" altLang="zh-TW" sz="2000" dirty="0" smtClean="0">
                <a:solidFill>
                  <a:srgbClr val="17375E"/>
                </a:solidFill>
              </a:rPr>
              <a:t/>
            </a:r>
            <a:br>
              <a:rPr lang="en-US" altLang="zh-TW" sz="2000" dirty="0" smtClean="0">
                <a:solidFill>
                  <a:srgbClr val="17375E"/>
                </a:solidFill>
              </a:rPr>
            </a:br>
            <a:r>
              <a:rPr lang="en-US" altLang="zh-TW" sz="2000" dirty="0" smtClean="0">
                <a:solidFill>
                  <a:srgbClr val="17375E"/>
                </a:solidFill>
              </a:rPr>
              <a:t>Empirical </a:t>
            </a:r>
            <a:r>
              <a:rPr lang="en-US" altLang="zh-TW" sz="2000" dirty="0">
                <a:solidFill>
                  <a:srgbClr val="17375E"/>
                </a:solidFill>
              </a:rPr>
              <a:t>Methods for Recognizing Inference in </a:t>
            </a:r>
            <a:r>
              <a:rPr lang="en-US" altLang="zh-TW" sz="2000" dirty="0" err="1">
                <a:solidFill>
                  <a:srgbClr val="17375E"/>
                </a:solidFill>
              </a:rPr>
              <a:t>TExt</a:t>
            </a:r>
            <a:r>
              <a:rPr lang="en-US" altLang="zh-TW" sz="2000" dirty="0">
                <a:solidFill>
                  <a:srgbClr val="17375E"/>
                </a:solidFill>
              </a:rPr>
              <a:t> (IEEE </a:t>
            </a:r>
            <a:r>
              <a:rPr lang="en-US" altLang="zh-TW" sz="2000" dirty="0" smtClean="0">
                <a:solidFill>
                  <a:srgbClr val="17375E"/>
                </a:solidFill>
              </a:rPr>
              <a:t>EM-RITE 2012- )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altLang="zh-TW" sz="2000" dirty="0" smtClean="0">
                <a:solidFill>
                  <a:srgbClr val="17375E"/>
                </a:solidFill>
              </a:rPr>
              <a:t>Workshop Chair, </a:t>
            </a:r>
            <a:r>
              <a:rPr lang="en-US" altLang="zh-TW" sz="2000" dirty="0">
                <a:solidFill>
                  <a:srgbClr val="17375E"/>
                </a:solidFill>
              </a:rPr>
              <a:t>The </a:t>
            </a:r>
            <a:r>
              <a:rPr lang="en-US" altLang="zh-TW" sz="2000" dirty="0" smtClean="0">
                <a:solidFill>
                  <a:srgbClr val="17375E"/>
                </a:solidFill>
              </a:rPr>
              <a:t>IEEE </a:t>
            </a:r>
            <a:r>
              <a:rPr lang="en-US" altLang="zh-TW" sz="2000" dirty="0">
                <a:solidFill>
                  <a:srgbClr val="17375E"/>
                </a:solidFill>
              </a:rPr>
              <a:t>International Conference on </a:t>
            </a:r>
            <a:r>
              <a:rPr lang="en-US" altLang="zh-TW" sz="2000" dirty="0" smtClean="0">
                <a:solidFill>
                  <a:srgbClr val="17375E"/>
                </a:solidFill>
              </a:rPr>
              <a:t/>
            </a:r>
            <a:br>
              <a:rPr lang="en-US" altLang="zh-TW" sz="2000" dirty="0" smtClean="0">
                <a:solidFill>
                  <a:srgbClr val="17375E"/>
                </a:solidFill>
              </a:rPr>
            </a:br>
            <a:r>
              <a:rPr lang="en-US" altLang="zh-TW" sz="2000" dirty="0" smtClean="0">
                <a:solidFill>
                  <a:srgbClr val="17375E"/>
                </a:solidFill>
              </a:rPr>
              <a:t>Information </a:t>
            </a:r>
            <a:r>
              <a:rPr lang="en-US" altLang="zh-TW" sz="2000" dirty="0">
                <a:solidFill>
                  <a:srgbClr val="17375E"/>
                </a:solidFill>
              </a:rPr>
              <a:t>Reuse and Integration (IEEE </a:t>
            </a:r>
            <a:r>
              <a:rPr lang="en-US" altLang="zh-TW" sz="2000" dirty="0" smtClean="0">
                <a:solidFill>
                  <a:srgbClr val="17375E"/>
                </a:solidFill>
              </a:rPr>
              <a:t>IRI)</a:t>
            </a:r>
            <a:endParaRPr lang="zh-TW" altLang="en-US" sz="2000" dirty="0" smtClean="0">
              <a:solidFill>
                <a:srgbClr val="17375E"/>
              </a:solidFill>
            </a:endParaRPr>
          </a:p>
        </p:txBody>
      </p:sp>
      <p:sp>
        <p:nvSpPr>
          <p:cNvPr id="163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9FCAA9B1-8267-4402-9C83-BAE1C2B13B7C}" type="slidenum">
              <a:rPr kumimoji="0" lang="zh-TW" altLang="en-US" sz="1200">
                <a:solidFill>
                  <a:srgbClr val="898989"/>
                </a:solidFill>
                <a:latin typeface="Calibri" pitchFamily="34" charset="0"/>
              </a:rPr>
              <a:pPr eaLnBrk="1" hangingPunct="1"/>
              <a:t>2</a:t>
            </a:fld>
            <a:endParaRPr kumimoji="0" lang="zh-TW" altLang="en-US" sz="120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16388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539750" y="115888"/>
            <a:ext cx="1135063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http://mail.tku.edu.tw/myday/images/AS_Logo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5076081"/>
            <a:ext cx="1662113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http://mail.tku.edu.tw/myday/images/TKU_logo_1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076081"/>
            <a:ext cx="1662112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http://mail.tku.edu.tw/myday/images/NTU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147518"/>
            <a:ext cx="159385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2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Degree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8CD8673-EFB6-4976-91D4-DC8B745B724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6375" y="6642100"/>
            <a:ext cx="6119813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www.youtube.com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watch?v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=89mxOdwPfxA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331913" y="2636838"/>
            <a:ext cx="719137" cy="72072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92275" y="4005263"/>
            <a:ext cx="719138" cy="719137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067175" y="3068638"/>
            <a:ext cx="720725" cy="72072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635375" y="4581525"/>
            <a:ext cx="720725" cy="719138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43213" y="1700213"/>
            <a:ext cx="720725" cy="72072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cxnSp>
        <p:nvCxnSpPr>
          <p:cNvPr id="12" name="Straight Connector 11"/>
          <p:cNvCxnSpPr>
            <a:cxnSpLocks noChangeShapeType="1"/>
            <a:stCxn id="6" idx="4"/>
            <a:endCxn id="7" idx="0"/>
          </p:cNvCxnSpPr>
          <p:nvPr/>
        </p:nvCxnSpPr>
        <p:spPr bwMode="auto">
          <a:xfrm>
            <a:off x="1692275" y="3357563"/>
            <a:ext cx="358775" cy="647700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  <a:stCxn id="6" idx="7"/>
            <a:endCxn id="10" idx="2"/>
          </p:cNvCxnSpPr>
          <p:nvPr/>
        </p:nvCxnSpPr>
        <p:spPr bwMode="auto">
          <a:xfrm flipV="1">
            <a:off x="1946275" y="2060575"/>
            <a:ext cx="896938" cy="681038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  <a:stCxn id="7" idx="7"/>
            <a:endCxn id="10" idx="3"/>
          </p:cNvCxnSpPr>
          <p:nvPr/>
        </p:nvCxnSpPr>
        <p:spPr bwMode="auto">
          <a:xfrm flipV="1">
            <a:off x="2306638" y="2314575"/>
            <a:ext cx="642937" cy="1795463"/>
          </a:xfrm>
          <a:prstGeom prst="line">
            <a:avLst/>
          </a:prstGeom>
          <a:noFill/>
          <a:ln w="762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  <a:stCxn id="7" idx="6"/>
            <a:endCxn id="8" idx="2"/>
          </p:cNvCxnSpPr>
          <p:nvPr/>
        </p:nvCxnSpPr>
        <p:spPr bwMode="auto">
          <a:xfrm flipV="1">
            <a:off x="2411413" y="3429000"/>
            <a:ext cx="1655762" cy="936625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  <a:stCxn id="7" idx="6"/>
            <a:endCxn id="9" idx="2"/>
          </p:cNvCxnSpPr>
          <p:nvPr/>
        </p:nvCxnSpPr>
        <p:spPr bwMode="auto">
          <a:xfrm>
            <a:off x="2411413" y="4365625"/>
            <a:ext cx="1223962" cy="576263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52264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Degree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29AEB3F-24C6-41E3-AA7B-E0F9713A531C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6375" y="6642100"/>
            <a:ext cx="6119813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www.youtube.com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watch?v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=89mxOdwPfxA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331913" y="2636838"/>
            <a:ext cx="719137" cy="72072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692275" y="4005263"/>
            <a:ext cx="719138" cy="719137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067175" y="3068638"/>
            <a:ext cx="720725" cy="72072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635375" y="4581525"/>
            <a:ext cx="720725" cy="719138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843213" y="1700213"/>
            <a:ext cx="720725" cy="72072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cxnSp>
        <p:nvCxnSpPr>
          <p:cNvPr id="12" name="Straight Connector 11"/>
          <p:cNvCxnSpPr>
            <a:cxnSpLocks noChangeShapeType="1"/>
            <a:stCxn id="6" idx="4"/>
            <a:endCxn id="7" idx="0"/>
          </p:cNvCxnSpPr>
          <p:nvPr/>
        </p:nvCxnSpPr>
        <p:spPr bwMode="auto">
          <a:xfrm>
            <a:off x="1692275" y="3357563"/>
            <a:ext cx="358775" cy="647700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  <a:stCxn id="6" idx="7"/>
            <a:endCxn id="10" idx="2"/>
          </p:cNvCxnSpPr>
          <p:nvPr/>
        </p:nvCxnSpPr>
        <p:spPr bwMode="auto">
          <a:xfrm flipV="1">
            <a:off x="1946275" y="2060575"/>
            <a:ext cx="896938" cy="681038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  <a:stCxn id="7" idx="7"/>
            <a:endCxn id="10" idx="3"/>
          </p:cNvCxnSpPr>
          <p:nvPr/>
        </p:nvCxnSpPr>
        <p:spPr bwMode="auto">
          <a:xfrm flipV="1">
            <a:off x="2306638" y="2314575"/>
            <a:ext cx="642937" cy="1795463"/>
          </a:xfrm>
          <a:prstGeom prst="line">
            <a:avLst/>
          </a:prstGeom>
          <a:noFill/>
          <a:ln w="762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  <a:stCxn id="7" idx="6"/>
            <a:endCxn id="8" idx="2"/>
          </p:cNvCxnSpPr>
          <p:nvPr/>
        </p:nvCxnSpPr>
        <p:spPr bwMode="auto">
          <a:xfrm flipV="1">
            <a:off x="2411413" y="3429000"/>
            <a:ext cx="1655762" cy="936625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  <a:stCxn id="7" idx="6"/>
            <a:endCxn id="9" idx="2"/>
          </p:cNvCxnSpPr>
          <p:nvPr/>
        </p:nvCxnSpPr>
        <p:spPr bwMode="auto">
          <a:xfrm>
            <a:off x="2411413" y="4365625"/>
            <a:ext cx="1223962" cy="576263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7019925" y="2420938"/>
            <a:ext cx="960438" cy="2554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A: 2</a:t>
            </a:r>
          </a:p>
          <a:p>
            <a:pPr>
              <a:defRPr/>
            </a:pP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B: 4</a:t>
            </a:r>
          </a:p>
          <a:p>
            <a:pPr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C: 2</a:t>
            </a:r>
          </a:p>
          <a:p>
            <a:pPr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D:1</a:t>
            </a:r>
          </a:p>
          <a:p>
            <a:pPr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E: 1</a:t>
            </a:r>
          </a:p>
        </p:txBody>
      </p:sp>
    </p:spTree>
    <p:extLst>
      <p:ext uri="{BB962C8B-B14F-4D97-AF65-F5344CB8AC3E}">
        <p14:creationId xmlns:p14="http://schemas.microsoft.com/office/powerpoint/2010/main" val="1173442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Density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FFB046B-1CA5-4421-9B73-0EF913532472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6375" y="6642100"/>
            <a:ext cx="6119813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www.youtube.com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watch?v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=89mxOdwPfxA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716463" y="3213100"/>
            <a:ext cx="719137" cy="72072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076825" y="4581525"/>
            <a:ext cx="719138" cy="719138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451725" y="3644900"/>
            <a:ext cx="720725" cy="72072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019925" y="5157788"/>
            <a:ext cx="720725" cy="719137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227763" y="2276475"/>
            <a:ext cx="720725" cy="72072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cxnSp>
        <p:nvCxnSpPr>
          <p:cNvPr id="12" name="Straight Connector 11"/>
          <p:cNvCxnSpPr>
            <a:cxnSpLocks noChangeShapeType="1"/>
            <a:stCxn id="6" idx="4"/>
            <a:endCxn id="7" idx="0"/>
          </p:cNvCxnSpPr>
          <p:nvPr/>
        </p:nvCxnSpPr>
        <p:spPr bwMode="auto">
          <a:xfrm>
            <a:off x="5076825" y="3933825"/>
            <a:ext cx="358775" cy="647700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  <a:stCxn id="6" idx="7"/>
            <a:endCxn id="10" idx="2"/>
          </p:cNvCxnSpPr>
          <p:nvPr/>
        </p:nvCxnSpPr>
        <p:spPr bwMode="auto">
          <a:xfrm flipV="1">
            <a:off x="5330825" y="2636838"/>
            <a:ext cx="896938" cy="681037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  <a:stCxn id="7" idx="7"/>
            <a:endCxn id="10" idx="3"/>
          </p:cNvCxnSpPr>
          <p:nvPr/>
        </p:nvCxnSpPr>
        <p:spPr bwMode="auto">
          <a:xfrm flipV="1">
            <a:off x="5691188" y="2890838"/>
            <a:ext cx="642937" cy="1795462"/>
          </a:xfrm>
          <a:prstGeom prst="line">
            <a:avLst/>
          </a:prstGeom>
          <a:noFill/>
          <a:ln w="762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  <a:stCxn id="7" idx="6"/>
            <a:endCxn id="8" idx="2"/>
          </p:cNvCxnSpPr>
          <p:nvPr/>
        </p:nvCxnSpPr>
        <p:spPr bwMode="auto">
          <a:xfrm flipV="1">
            <a:off x="5795963" y="4005263"/>
            <a:ext cx="1655762" cy="936625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  <a:stCxn id="7" idx="6"/>
            <a:endCxn id="9" idx="2"/>
          </p:cNvCxnSpPr>
          <p:nvPr/>
        </p:nvCxnSpPr>
        <p:spPr bwMode="auto">
          <a:xfrm>
            <a:off x="5795963" y="4941888"/>
            <a:ext cx="1223962" cy="574675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  <a:stCxn id="6" idx="6"/>
            <a:endCxn id="8" idx="2"/>
          </p:cNvCxnSpPr>
          <p:nvPr/>
        </p:nvCxnSpPr>
        <p:spPr bwMode="auto">
          <a:xfrm>
            <a:off x="5435600" y="3573463"/>
            <a:ext cx="2016125" cy="431800"/>
          </a:xfrm>
          <a:prstGeom prst="line">
            <a:avLst/>
          </a:prstGeom>
          <a:noFill/>
          <a:ln w="38100">
            <a:solidFill>
              <a:srgbClr val="BFBFBF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  <a:endCxn id="8" idx="1"/>
          </p:cNvCxnSpPr>
          <p:nvPr/>
        </p:nvCxnSpPr>
        <p:spPr bwMode="auto">
          <a:xfrm>
            <a:off x="6732588" y="2997200"/>
            <a:ext cx="825500" cy="754063"/>
          </a:xfrm>
          <a:prstGeom prst="line">
            <a:avLst/>
          </a:prstGeom>
          <a:noFill/>
          <a:ln w="38100">
            <a:solidFill>
              <a:srgbClr val="BFBFBF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  <a:stCxn id="10" idx="4"/>
            <a:endCxn id="9" idx="0"/>
          </p:cNvCxnSpPr>
          <p:nvPr/>
        </p:nvCxnSpPr>
        <p:spPr bwMode="auto">
          <a:xfrm>
            <a:off x="6588125" y="2997200"/>
            <a:ext cx="792163" cy="2160588"/>
          </a:xfrm>
          <a:prstGeom prst="line">
            <a:avLst/>
          </a:prstGeom>
          <a:noFill/>
          <a:ln w="38100">
            <a:solidFill>
              <a:srgbClr val="BFBFBF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  <a:stCxn id="6" idx="6"/>
            <a:endCxn id="9" idx="0"/>
          </p:cNvCxnSpPr>
          <p:nvPr/>
        </p:nvCxnSpPr>
        <p:spPr bwMode="auto">
          <a:xfrm>
            <a:off x="5435600" y="3573463"/>
            <a:ext cx="1944688" cy="1584325"/>
          </a:xfrm>
          <a:prstGeom prst="line">
            <a:avLst/>
          </a:prstGeom>
          <a:noFill/>
          <a:ln w="38100">
            <a:solidFill>
              <a:srgbClr val="BFBFBF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  <a:stCxn id="8" idx="4"/>
            <a:endCxn id="9" idx="0"/>
          </p:cNvCxnSpPr>
          <p:nvPr/>
        </p:nvCxnSpPr>
        <p:spPr bwMode="auto">
          <a:xfrm flipH="1">
            <a:off x="7380288" y="4365625"/>
            <a:ext cx="431800" cy="792163"/>
          </a:xfrm>
          <a:prstGeom prst="line">
            <a:avLst/>
          </a:prstGeom>
          <a:noFill/>
          <a:ln w="38100">
            <a:solidFill>
              <a:srgbClr val="BFBFBF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457684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Density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F084175-DA42-4678-917A-411B49316979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6375" y="6642100"/>
            <a:ext cx="6119813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Source: https://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www.youtube.com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/</a:t>
            </a:r>
            <a:r>
              <a:rPr lang="en-US" sz="1000" dirty="0" err="1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watch?v</a:t>
            </a:r>
            <a:r>
              <a:rPr lang="en-US" sz="1000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ＭＳ Ｐゴシック" charset="0"/>
              </a:rPr>
              <a:t>=89mxOdwPfxA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716463" y="3213100"/>
            <a:ext cx="719137" cy="72072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076825" y="4581525"/>
            <a:ext cx="719138" cy="719138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7451725" y="3644900"/>
            <a:ext cx="720725" cy="72072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7019925" y="5157788"/>
            <a:ext cx="720725" cy="719137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227763" y="2276475"/>
            <a:ext cx="720725" cy="72072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cxnSp>
        <p:nvCxnSpPr>
          <p:cNvPr id="12" name="Straight Connector 11"/>
          <p:cNvCxnSpPr>
            <a:cxnSpLocks noChangeShapeType="1"/>
            <a:stCxn id="6" idx="4"/>
            <a:endCxn id="7" idx="0"/>
          </p:cNvCxnSpPr>
          <p:nvPr/>
        </p:nvCxnSpPr>
        <p:spPr bwMode="auto">
          <a:xfrm>
            <a:off x="5076825" y="3933825"/>
            <a:ext cx="358775" cy="647700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  <a:stCxn id="6" idx="7"/>
            <a:endCxn id="10" idx="2"/>
          </p:cNvCxnSpPr>
          <p:nvPr/>
        </p:nvCxnSpPr>
        <p:spPr bwMode="auto">
          <a:xfrm flipV="1">
            <a:off x="5330825" y="2636838"/>
            <a:ext cx="896938" cy="681037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  <a:stCxn id="7" idx="7"/>
            <a:endCxn id="10" idx="3"/>
          </p:cNvCxnSpPr>
          <p:nvPr/>
        </p:nvCxnSpPr>
        <p:spPr bwMode="auto">
          <a:xfrm flipV="1">
            <a:off x="5691188" y="2890838"/>
            <a:ext cx="642937" cy="1795462"/>
          </a:xfrm>
          <a:prstGeom prst="line">
            <a:avLst/>
          </a:prstGeom>
          <a:noFill/>
          <a:ln w="762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  <a:stCxn id="7" idx="6"/>
            <a:endCxn id="8" idx="2"/>
          </p:cNvCxnSpPr>
          <p:nvPr/>
        </p:nvCxnSpPr>
        <p:spPr bwMode="auto">
          <a:xfrm flipV="1">
            <a:off x="5795963" y="4005263"/>
            <a:ext cx="1655762" cy="936625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  <a:stCxn id="7" idx="6"/>
            <a:endCxn id="9" idx="2"/>
          </p:cNvCxnSpPr>
          <p:nvPr/>
        </p:nvCxnSpPr>
        <p:spPr bwMode="auto">
          <a:xfrm>
            <a:off x="5795963" y="4941888"/>
            <a:ext cx="1223962" cy="574675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109538" y="1484313"/>
            <a:ext cx="4792662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Edges (Links): 5</a:t>
            </a:r>
          </a:p>
          <a:p>
            <a:pPr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Total Possible Edges: 10</a:t>
            </a:r>
          </a:p>
          <a:p>
            <a:pPr>
              <a:defRPr/>
            </a:pPr>
            <a:r>
              <a:rPr lang="en-US" sz="3200" dirty="0">
                <a:solidFill>
                  <a:schemeClr val="accent3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Density: 5/10 = 0.5</a:t>
            </a:r>
          </a:p>
        </p:txBody>
      </p:sp>
      <p:cxnSp>
        <p:nvCxnSpPr>
          <p:cNvPr id="16" name="Straight Connector 15"/>
          <p:cNvCxnSpPr>
            <a:cxnSpLocks noChangeShapeType="1"/>
            <a:stCxn id="6" idx="6"/>
            <a:endCxn id="8" idx="2"/>
          </p:cNvCxnSpPr>
          <p:nvPr/>
        </p:nvCxnSpPr>
        <p:spPr bwMode="auto">
          <a:xfrm>
            <a:off x="5435600" y="3573463"/>
            <a:ext cx="2016125" cy="431800"/>
          </a:xfrm>
          <a:prstGeom prst="line">
            <a:avLst/>
          </a:prstGeom>
          <a:noFill/>
          <a:ln w="38100">
            <a:solidFill>
              <a:srgbClr val="BFBFBF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  <a:endCxn id="8" idx="1"/>
          </p:cNvCxnSpPr>
          <p:nvPr/>
        </p:nvCxnSpPr>
        <p:spPr bwMode="auto">
          <a:xfrm>
            <a:off x="6732588" y="2997200"/>
            <a:ext cx="825500" cy="754063"/>
          </a:xfrm>
          <a:prstGeom prst="line">
            <a:avLst/>
          </a:prstGeom>
          <a:noFill/>
          <a:ln w="38100">
            <a:solidFill>
              <a:srgbClr val="BFBFBF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  <a:stCxn id="10" idx="4"/>
            <a:endCxn id="9" idx="0"/>
          </p:cNvCxnSpPr>
          <p:nvPr/>
        </p:nvCxnSpPr>
        <p:spPr bwMode="auto">
          <a:xfrm>
            <a:off x="6588125" y="2997200"/>
            <a:ext cx="792163" cy="2160588"/>
          </a:xfrm>
          <a:prstGeom prst="line">
            <a:avLst/>
          </a:prstGeom>
          <a:noFill/>
          <a:ln w="38100">
            <a:solidFill>
              <a:srgbClr val="BFBFBF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  <a:stCxn id="6" idx="6"/>
            <a:endCxn id="9" idx="0"/>
          </p:cNvCxnSpPr>
          <p:nvPr/>
        </p:nvCxnSpPr>
        <p:spPr bwMode="auto">
          <a:xfrm>
            <a:off x="5435600" y="3573463"/>
            <a:ext cx="1944688" cy="1584325"/>
          </a:xfrm>
          <a:prstGeom prst="line">
            <a:avLst/>
          </a:prstGeom>
          <a:noFill/>
          <a:ln w="38100">
            <a:solidFill>
              <a:srgbClr val="BFBFBF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30"/>
          <p:cNvCxnSpPr>
            <a:cxnSpLocks noChangeShapeType="1"/>
            <a:stCxn id="8" idx="4"/>
            <a:endCxn id="9" idx="0"/>
          </p:cNvCxnSpPr>
          <p:nvPr/>
        </p:nvCxnSpPr>
        <p:spPr bwMode="auto">
          <a:xfrm flipH="1">
            <a:off x="7380288" y="4365625"/>
            <a:ext cx="431800" cy="792163"/>
          </a:xfrm>
          <a:prstGeom prst="line">
            <a:avLst/>
          </a:prstGeom>
          <a:noFill/>
          <a:ln w="38100">
            <a:solidFill>
              <a:srgbClr val="BFBFBF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803183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65187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Density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2E0E9A5-530A-4A2E-83D3-2AE416364D9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0484" name="TextBox 69"/>
          <p:cNvSpPr txBox="1">
            <a:spLocks noChangeArrowheads="1"/>
          </p:cNvSpPr>
          <p:nvPr/>
        </p:nvSpPr>
        <p:spPr bwMode="auto">
          <a:xfrm>
            <a:off x="179388" y="4652963"/>
            <a:ext cx="74390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tx2"/>
                </a:solidFill>
                <a:latin typeface="Arial" charset="0"/>
                <a:ea typeface="MS PGothic" pitchFamily="34" charset="-128"/>
              </a:rPr>
              <a:t>Nodes (n): 10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tx2"/>
                </a:solidFill>
                <a:latin typeface="Arial" charset="0"/>
                <a:ea typeface="MS PGothic" pitchFamily="34" charset="-128"/>
              </a:rPr>
              <a:t>Edges (Links): 13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tx2"/>
                </a:solidFill>
                <a:latin typeface="Arial" charset="0"/>
                <a:ea typeface="MS PGothic" pitchFamily="34" charset="-128"/>
              </a:rPr>
              <a:t>Total Possible Edges: (n * (n-1)) / 2 = (10 * 9) / 2 = 45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tx2"/>
                </a:solidFill>
                <a:latin typeface="Arial" charset="0"/>
                <a:ea typeface="MS PGothic" pitchFamily="34" charset="-128"/>
              </a:rPr>
              <a:t>Density: 13/45 = 0.29</a:t>
            </a:r>
          </a:p>
        </p:txBody>
      </p:sp>
      <p:sp>
        <p:nvSpPr>
          <p:cNvPr id="71" name="Oval 70"/>
          <p:cNvSpPr>
            <a:spLocks noChangeArrowheads="1"/>
          </p:cNvSpPr>
          <p:nvPr/>
        </p:nvSpPr>
        <p:spPr bwMode="auto">
          <a:xfrm>
            <a:off x="539750" y="191611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72" name="Oval 71"/>
          <p:cNvSpPr>
            <a:spLocks noChangeArrowheads="1"/>
          </p:cNvSpPr>
          <p:nvPr/>
        </p:nvSpPr>
        <p:spPr bwMode="auto">
          <a:xfrm>
            <a:off x="539750" y="3284538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>
            <a:off x="1763713" y="38608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1763713" y="27813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2771775" y="191611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2916238" y="38608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>
            <a:off x="3635375" y="2781300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G</a:t>
            </a:r>
          </a:p>
        </p:txBody>
      </p: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5003800" y="2781300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H</a:t>
            </a:r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5940425" y="2133600"/>
            <a:ext cx="360363" cy="35877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</a:t>
            </a:r>
          </a:p>
        </p:txBody>
      </p:sp>
      <p:sp>
        <p:nvSpPr>
          <p:cNvPr id="80" name="Oval 79"/>
          <p:cNvSpPr>
            <a:spLocks noChangeArrowheads="1"/>
          </p:cNvSpPr>
          <p:nvPr/>
        </p:nvSpPr>
        <p:spPr bwMode="auto">
          <a:xfrm>
            <a:off x="5940425" y="357346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J</a:t>
            </a:r>
          </a:p>
        </p:txBody>
      </p:sp>
      <p:cxnSp>
        <p:nvCxnSpPr>
          <p:cNvPr id="81" name="Straight Connector 80"/>
          <p:cNvCxnSpPr>
            <a:cxnSpLocks noChangeShapeType="1"/>
            <a:stCxn id="74" idx="6"/>
            <a:endCxn id="77" idx="2"/>
          </p:cNvCxnSpPr>
          <p:nvPr/>
        </p:nvCxnSpPr>
        <p:spPr bwMode="auto">
          <a:xfrm flipV="1">
            <a:off x="2124075" y="2960688"/>
            <a:ext cx="1511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" name="Straight Connector 81"/>
          <p:cNvCxnSpPr>
            <a:cxnSpLocks noChangeShapeType="1"/>
            <a:stCxn id="74" idx="7"/>
            <a:endCxn id="75" idx="3"/>
          </p:cNvCxnSpPr>
          <p:nvPr/>
        </p:nvCxnSpPr>
        <p:spPr bwMode="auto">
          <a:xfrm flipV="1">
            <a:off x="2071688" y="2224088"/>
            <a:ext cx="752475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" name="Straight Connector 82"/>
          <p:cNvCxnSpPr>
            <a:cxnSpLocks noChangeShapeType="1"/>
            <a:stCxn id="74" idx="1"/>
            <a:endCxn id="71" idx="5"/>
          </p:cNvCxnSpPr>
          <p:nvPr/>
        </p:nvCxnSpPr>
        <p:spPr bwMode="auto">
          <a:xfrm flipH="1" flipV="1">
            <a:off x="846138" y="2224088"/>
            <a:ext cx="969962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Straight Connector 83"/>
          <p:cNvCxnSpPr>
            <a:cxnSpLocks noChangeShapeType="1"/>
            <a:stCxn id="74" idx="3"/>
            <a:endCxn id="72" idx="6"/>
          </p:cNvCxnSpPr>
          <p:nvPr/>
        </p:nvCxnSpPr>
        <p:spPr bwMode="auto">
          <a:xfrm flipH="1">
            <a:off x="900113" y="3087688"/>
            <a:ext cx="915987" cy="377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Straight Connector 84"/>
          <p:cNvCxnSpPr>
            <a:cxnSpLocks noChangeShapeType="1"/>
            <a:stCxn id="73" idx="2"/>
            <a:endCxn id="72" idx="5"/>
          </p:cNvCxnSpPr>
          <p:nvPr/>
        </p:nvCxnSpPr>
        <p:spPr bwMode="auto">
          <a:xfrm flipH="1" flipV="1">
            <a:off x="846138" y="3592513"/>
            <a:ext cx="917575" cy="449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6" name="Straight Connector 85"/>
          <p:cNvCxnSpPr>
            <a:cxnSpLocks noChangeShapeType="1"/>
            <a:stCxn id="73" idx="0"/>
            <a:endCxn id="74" idx="4"/>
          </p:cNvCxnSpPr>
          <p:nvPr/>
        </p:nvCxnSpPr>
        <p:spPr bwMode="auto">
          <a:xfrm flipV="1">
            <a:off x="1943100" y="3141663"/>
            <a:ext cx="0" cy="719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" name="Straight Connector 86"/>
          <p:cNvCxnSpPr>
            <a:cxnSpLocks noChangeShapeType="1"/>
            <a:stCxn id="73" idx="6"/>
            <a:endCxn id="76" idx="2"/>
          </p:cNvCxnSpPr>
          <p:nvPr/>
        </p:nvCxnSpPr>
        <p:spPr bwMode="auto">
          <a:xfrm>
            <a:off x="2124075" y="4041775"/>
            <a:ext cx="792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8" name="Straight Connector 87"/>
          <p:cNvCxnSpPr>
            <a:cxnSpLocks noChangeShapeType="1"/>
            <a:stCxn id="76" idx="7"/>
            <a:endCxn id="77" idx="3"/>
          </p:cNvCxnSpPr>
          <p:nvPr/>
        </p:nvCxnSpPr>
        <p:spPr bwMode="auto">
          <a:xfrm flipV="1">
            <a:off x="3222625" y="3087688"/>
            <a:ext cx="466725" cy="825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Straight Connector 88"/>
          <p:cNvCxnSpPr>
            <a:cxnSpLocks noChangeShapeType="1"/>
            <a:endCxn id="75" idx="5"/>
          </p:cNvCxnSpPr>
          <p:nvPr/>
        </p:nvCxnSpPr>
        <p:spPr bwMode="auto">
          <a:xfrm flipH="1" flipV="1">
            <a:off x="3079750" y="2224088"/>
            <a:ext cx="609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Straight Connector 89"/>
          <p:cNvCxnSpPr>
            <a:cxnSpLocks noChangeShapeType="1"/>
            <a:stCxn id="71" idx="6"/>
            <a:endCxn id="75" idx="2"/>
          </p:cNvCxnSpPr>
          <p:nvPr/>
        </p:nvCxnSpPr>
        <p:spPr bwMode="auto">
          <a:xfrm>
            <a:off x="900113" y="2097088"/>
            <a:ext cx="1871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1" name="Straight Connector 90"/>
          <p:cNvCxnSpPr>
            <a:cxnSpLocks noChangeShapeType="1"/>
            <a:stCxn id="77" idx="6"/>
            <a:endCxn id="78" idx="2"/>
          </p:cNvCxnSpPr>
          <p:nvPr/>
        </p:nvCxnSpPr>
        <p:spPr bwMode="auto">
          <a:xfrm>
            <a:off x="3995738" y="2960688"/>
            <a:ext cx="10080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" name="Straight Connector 91"/>
          <p:cNvCxnSpPr>
            <a:cxnSpLocks noChangeShapeType="1"/>
            <a:stCxn id="78" idx="7"/>
            <a:endCxn id="79" idx="2"/>
          </p:cNvCxnSpPr>
          <p:nvPr/>
        </p:nvCxnSpPr>
        <p:spPr bwMode="auto">
          <a:xfrm flipV="1">
            <a:off x="5311775" y="2312988"/>
            <a:ext cx="628650" cy="520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3" name="Straight Connector 92"/>
          <p:cNvCxnSpPr>
            <a:cxnSpLocks noChangeShapeType="1"/>
            <a:stCxn id="78" idx="5"/>
            <a:endCxn id="80" idx="1"/>
          </p:cNvCxnSpPr>
          <p:nvPr/>
        </p:nvCxnSpPr>
        <p:spPr bwMode="auto">
          <a:xfrm>
            <a:off x="5311775" y="3087688"/>
            <a:ext cx="681038" cy="538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44061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Which Node is Most </a:t>
            </a:r>
            <a:r>
              <a:rPr lang="en-US" altLang="zh-TW" smtClean="0">
                <a:solidFill>
                  <a:srgbClr val="FF0000"/>
                </a:solidFill>
              </a:rPr>
              <a:t>Important</a:t>
            </a:r>
            <a:r>
              <a:rPr lang="en-US" altLang="zh-TW" smtClean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2C90747-415C-4F06-AD86-8BAE03F08DDB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403350" y="2636838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403350" y="400526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627313" y="4581525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27313" y="3500438"/>
            <a:ext cx="360362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3635375" y="2636838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779838" y="4581525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500563" y="3500438"/>
            <a:ext cx="358775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G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5867400" y="3500438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H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6804025" y="2852738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804025" y="4292600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J</a:t>
            </a:r>
          </a:p>
        </p:txBody>
      </p:sp>
      <p:cxnSp>
        <p:nvCxnSpPr>
          <p:cNvPr id="15" name="Straight Connector 14"/>
          <p:cNvCxnSpPr>
            <a:cxnSpLocks noChangeShapeType="1"/>
            <a:stCxn id="8" idx="6"/>
            <a:endCxn id="11" idx="2"/>
          </p:cNvCxnSpPr>
          <p:nvPr/>
        </p:nvCxnSpPr>
        <p:spPr bwMode="auto">
          <a:xfrm flipV="1">
            <a:off x="2987675" y="3681413"/>
            <a:ext cx="15128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  <a:stCxn id="8" idx="7"/>
            <a:endCxn id="9" idx="3"/>
          </p:cNvCxnSpPr>
          <p:nvPr/>
        </p:nvCxnSpPr>
        <p:spPr bwMode="auto">
          <a:xfrm flipV="1">
            <a:off x="2935288" y="2944813"/>
            <a:ext cx="754062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  <a:stCxn id="8" idx="1"/>
            <a:endCxn id="5" idx="5"/>
          </p:cNvCxnSpPr>
          <p:nvPr/>
        </p:nvCxnSpPr>
        <p:spPr bwMode="auto">
          <a:xfrm flipH="1" flipV="1">
            <a:off x="1711325" y="2944813"/>
            <a:ext cx="969963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  <a:stCxn id="8" idx="3"/>
            <a:endCxn id="6" idx="6"/>
          </p:cNvCxnSpPr>
          <p:nvPr/>
        </p:nvCxnSpPr>
        <p:spPr bwMode="auto">
          <a:xfrm flipH="1">
            <a:off x="1763713" y="3808413"/>
            <a:ext cx="917575" cy="376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  <a:stCxn id="7" idx="2"/>
            <a:endCxn id="6" idx="5"/>
          </p:cNvCxnSpPr>
          <p:nvPr/>
        </p:nvCxnSpPr>
        <p:spPr bwMode="auto">
          <a:xfrm flipH="1" flipV="1">
            <a:off x="1711325" y="4311650"/>
            <a:ext cx="915988" cy="449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  <a:stCxn id="7" idx="0"/>
            <a:endCxn id="8" idx="4"/>
          </p:cNvCxnSpPr>
          <p:nvPr/>
        </p:nvCxnSpPr>
        <p:spPr bwMode="auto">
          <a:xfrm flipV="1">
            <a:off x="2808288" y="3860800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  <a:stCxn id="7" idx="6"/>
            <a:endCxn id="10" idx="2"/>
          </p:cNvCxnSpPr>
          <p:nvPr/>
        </p:nvCxnSpPr>
        <p:spPr bwMode="auto">
          <a:xfrm>
            <a:off x="2987675" y="4760913"/>
            <a:ext cx="792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  <a:stCxn id="10" idx="7"/>
            <a:endCxn id="11" idx="3"/>
          </p:cNvCxnSpPr>
          <p:nvPr/>
        </p:nvCxnSpPr>
        <p:spPr bwMode="auto">
          <a:xfrm flipV="1">
            <a:off x="4087813" y="3808413"/>
            <a:ext cx="465137" cy="825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  <a:endCxn id="9" idx="5"/>
          </p:cNvCxnSpPr>
          <p:nvPr/>
        </p:nvCxnSpPr>
        <p:spPr bwMode="auto">
          <a:xfrm flipH="1" flipV="1">
            <a:off x="3943350" y="2944813"/>
            <a:ext cx="609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  <a:stCxn id="5" idx="6"/>
            <a:endCxn id="9" idx="2"/>
          </p:cNvCxnSpPr>
          <p:nvPr/>
        </p:nvCxnSpPr>
        <p:spPr bwMode="auto">
          <a:xfrm>
            <a:off x="1763713" y="2816225"/>
            <a:ext cx="1871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  <a:stCxn id="11" idx="6"/>
            <a:endCxn id="12" idx="2"/>
          </p:cNvCxnSpPr>
          <p:nvPr/>
        </p:nvCxnSpPr>
        <p:spPr bwMode="auto">
          <a:xfrm>
            <a:off x="4859338" y="3681413"/>
            <a:ext cx="10080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  <a:stCxn id="12" idx="7"/>
            <a:endCxn id="13" idx="2"/>
          </p:cNvCxnSpPr>
          <p:nvPr/>
        </p:nvCxnSpPr>
        <p:spPr bwMode="auto">
          <a:xfrm flipV="1">
            <a:off x="6175375" y="3033713"/>
            <a:ext cx="628650" cy="520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  <a:stCxn id="12" idx="5"/>
            <a:endCxn id="14" idx="1"/>
          </p:cNvCxnSpPr>
          <p:nvPr/>
        </p:nvCxnSpPr>
        <p:spPr bwMode="auto">
          <a:xfrm>
            <a:off x="6175375" y="3808413"/>
            <a:ext cx="681038" cy="538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55503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ea typeface="新細明體" pitchFamily="18" charset="-120"/>
              </a:rPr>
              <a:t>Centrality</a:t>
            </a:r>
            <a:endParaRPr lang="zh-TW" altLang="en-US" smtClean="0">
              <a:solidFill>
                <a:schemeClr val="accent1"/>
              </a:solidFill>
            </a:endParaRPr>
          </a:p>
        </p:txBody>
      </p:sp>
      <p:sp>
        <p:nvSpPr>
          <p:cNvPr id="22531" name="內容版面配置區 2"/>
          <p:cNvSpPr>
            <a:spLocks noGrp="1"/>
          </p:cNvSpPr>
          <p:nvPr>
            <p:ph idx="1"/>
          </p:nvPr>
        </p:nvSpPr>
        <p:spPr>
          <a:xfrm>
            <a:off x="457200" y="1268413"/>
            <a:ext cx="8362950" cy="5113337"/>
          </a:xfrm>
        </p:spPr>
        <p:txBody>
          <a:bodyPr/>
          <a:lstStyle/>
          <a:p>
            <a:pPr eaLnBrk="1" hangingPunct="1"/>
            <a:r>
              <a:rPr lang="en-US" altLang="ja-JP" smtClean="0">
                <a:solidFill>
                  <a:srgbClr val="3333CC"/>
                </a:solidFill>
                <a:ea typeface="MS PGothic" pitchFamily="34" charset="-128"/>
              </a:rPr>
              <a:t>Important or prominent actors</a:t>
            </a:r>
            <a:r>
              <a:rPr lang="en-US" altLang="ja-JP" smtClean="0">
                <a:ea typeface="MS PGothic" pitchFamily="34" charset="-128"/>
              </a:rPr>
              <a:t> are those that are linked or involved with other actors extensively. </a:t>
            </a:r>
          </a:p>
          <a:p>
            <a:pPr eaLnBrk="1" hangingPunct="1"/>
            <a:r>
              <a:rPr lang="en-US" altLang="ja-JP" smtClean="0">
                <a:ea typeface="MS PGothic" pitchFamily="34" charset="-128"/>
              </a:rPr>
              <a:t>A person with extensive contacts (links) or communications with many other people in the organization is considered more important than a person with relatively fewer contacts. </a:t>
            </a:r>
          </a:p>
          <a:p>
            <a:pPr eaLnBrk="1" hangingPunct="1"/>
            <a:r>
              <a:rPr lang="en-US" altLang="ja-JP" smtClean="0">
                <a:ea typeface="MS PGothic" pitchFamily="34" charset="-128"/>
              </a:rPr>
              <a:t>The links can also be called </a:t>
            </a:r>
            <a:r>
              <a:rPr lang="en-US" altLang="ja-JP" b="1" smtClean="0">
                <a:ea typeface="MS PGothic" pitchFamily="34" charset="-128"/>
              </a:rPr>
              <a:t>ties</a:t>
            </a:r>
            <a:r>
              <a:rPr lang="en-US" altLang="ja-JP" smtClean="0">
                <a:ea typeface="MS PGothic" pitchFamily="34" charset="-128"/>
              </a:rPr>
              <a:t>. </a:t>
            </a:r>
            <a:br>
              <a:rPr lang="en-US" altLang="ja-JP" smtClean="0">
                <a:ea typeface="MS PGothic" pitchFamily="34" charset="-128"/>
              </a:rPr>
            </a:br>
            <a:r>
              <a:rPr lang="en-US" altLang="ja-JP" smtClean="0">
                <a:ea typeface="MS PGothic" pitchFamily="34" charset="-128"/>
              </a:rPr>
              <a:t>A </a:t>
            </a:r>
            <a:r>
              <a:rPr lang="en-US" altLang="ja-JP" smtClean="0">
                <a:solidFill>
                  <a:srgbClr val="FF0000"/>
                </a:solidFill>
                <a:ea typeface="MS PGothic" pitchFamily="34" charset="-128"/>
              </a:rPr>
              <a:t>central actor</a:t>
            </a:r>
            <a:r>
              <a:rPr lang="en-US" altLang="ja-JP" smtClean="0">
                <a:ea typeface="MS PGothic" pitchFamily="34" charset="-128"/>
              </a:rPr>
              <a:t> is one involved in many ties. </a:t>
            </a:r>
            <a:endParaRPr lang="zh-TW" altLang="en-US" smtClean="0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8243888" y="6597650"/>
            <a:ext cx="865187" cy="287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78A2B2A-0960-4395-9CBA-799993A76BC6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2533" name="矩形 4"/>
          <p:cNvSpPr>
            <a:spLocks noChangeArrowheads="1"/>
          </p:cNvSpPr>
          <p:nvPr/>
        </p:nvSpPr>
        <p:spPr bwMode="auto">
          <a:xfrm>
            <a:off x="971550" y="6535738"/>
            <a:ext cx="70564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200">
                <a:solidFill>
                  <a:srgbClr val="A6A6A6"/>
                </a:solidFill>
                <a:latin typeface="Arial" charset="0"/>
                <a:ea typeface="MS PGothic" pitchFamily="34" charset="-128"/>
              </a:rPr>
              <a:t>Source: Bing Liu (2011) , “Web Data Mining: Exploring Hyperlinks, Contents, and Usage Data”</a:t>
            </a:r>
            <a:endParaRPr lang="zh-TW" altLang="en-US" sz="1200">
              <a:solidFill>
                <a:srgbClr val="A6A6A6"/>
              </a:solidFill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98817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Social Network Analysis (SNA)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000" smtClean="0"/>
              <a:t>Degree Centrality </a:t>
            </a:r>
          </a:p>
          <a:p>
            <a:r>
              <a:rPr lang="en-US" altLang="zh-TW" sz="4000" smtClean="0"/>
              <a:t>Betweenness Centrality</a:t>
            </a:r>
          </a:p>
          <a:p>
            <a:r>
              <a:rPr lang="en-US" altLang="zh-TW" sz="4000" smtClean="0"/>
              <a:t>Closeness Centrality</a:t>
            </a:r>
          </a:p>
          <a:p>
            <a:endParaRPr lang="en-US" altLang="zh-TW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FAA90C5-3D42-44D2-AE45-115867E1D46D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79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en-US" altLang="zh-TW" sz="8000" dirty="0">
                <a:solidFill>
                  <a:srgbClr val="FF0000"/>
                </a:solidFill>
              </a:rPr>
              <a:t>Degree </a:t>
            </a:r>
            <a:r>
              <a:rPr lang="en-US" altLang="zh-TW" sz="8000" dirty="0" smtClean="0">
                <a:solidFill>
                  <a:srgbClr val="FF0000"/>
                </a:solidFill>
              </a:rPr>
              <a:t/>
            </a:r>
            <a:br>
              <a:rPr lang="en-US" altLang="zh-TW" sz="8000" dirty="0" smtClean="0">
                <a:solidFill>
                  <a:srgbClr val="FF0000"/>
                </a:solidFill>
              </a:rPr>
            </a:br>
            <a:r>
              <a:rPr lang="en-US" altLang="zh-TW" sz="8000" dirty="0" smtClean="0">
                <a:solidFill>
                  <a:srgbClr val="FF0000"/>
                </a:solidFill>
              </a:rPr>
              <a:t>Centrality</a:t>
            </a:r>
            <a:endParaRPr lang="zh-TW" altLang="en-US" sz="8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1195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4EEDC7D-62FA-4879-A9CF-2E67A9E89C99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6627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4F81BD"/>
                </a:solidFill>
              </a:rPr>
              <a:t>Social Network Analysis:</a:t>
            </a:r>
            <a:br>
              <a:rPr lang="en-US" altLang="zh-TW" dirty="0" smtClean="0">
                <a:solidFill>
                  <a:srgbClr val="4F81BD"/>
                </a:solidFill>
              </a:rPr>
            </a:br>
            <a:r>
              <a:rPr lang="en-US" altLang="zh-TW" dirty="0" smtClean="0">
                <a:solidFill>
                  <a:srgbClr val="4F81BD"/>
                </a:solidFill>
              </a:rPr>
              <a:t>Degree Centrality</a:t>
            </a:r>
            <a:endParaRPr lang="zh-TW" altLang="en-US" dirty="0" smtClean="0">
              <a:solidFill>
                <a:srgbClr val="4F81BD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39750" y="191611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39750" y="3284538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763713" y="38608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763713" y="27813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771775" y="191611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916238" y="38608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35375" y="2781300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G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003800" y="2781300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H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940425" y="2133600"/>
            <a:ext cx="360363" cy="35877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940425" y="357346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J</a:t>
            </a:r>
          </a:p>
        </p:txBody>
      </p:sp>
      <p:cxnSp>
        <p:nvCxnSpPr>
          <p:cNvPr id="16" name="Straight Connector 15"/>
          <p:cNvCxnSpPr>
            <a:cxnSpLocks noChangeShapeType="1"/>
            <a:stCxn id="9" idx="6"/>
            <a:endCxn id="12" idx="2"/>
          </p:cNvCxnSpPr>
          <p:nvPr/>
        </p:nvCxnSpPr>
        <p:spPr bwMode="auto">
          <a:xfrm flipV="1">
            <a:off x="2124075" y="2960688"/>
            <a:ext cx="1511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  <a:stCxn id="9" idx="7"/>
            <a:endCxn id="10" idx="3"/>
          </p:cNvCxnSpPr>
          <p:nvPr/>
        </p:nvCxnSpPr>
        <p:spPr bwMode="auto">
          <a:xfrm flipV="1">
            <a:off x="2071688" y="2224088"/>
            <a:ext cx="752475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  <a:stCxn id="9" idx="1"/>
            <a:endCxn id="6" idx="5"/>
          </p:cNvCxnSpPr>
          <p:nvPr/>
        </p:nvCxnSpPr>
        <p:spPr bwMode="auto">
          <a:xfrm flipH="1" flipV="1">
            <a:off x="846138" y="2224088"/>
            <a:ext cx="969962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  <a:stCxn id="9" idx="3"/>
            <a:endCxn id="7" idx="6"/>
          </p:cNvCxnSpPr>
          <p:nvPr/>
        </p:nvCxnSpPr>
        <p:spPr bwMode="auto">
          <a:xfrm flipH="1">
            <a:off x="900113" y="3087688"/>
            <a:ext cx="915987" cy="377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  <a:stCxn id="8" idx="2"/>
            <a:endCxn id="7" idx="5"/>
          </p:cNvCxnSpPr>
          <p:nvPr/>
        </p:nvCxnSpPr>
        <p:spPr bwMode="auto">
          <a:xfrm flipH="1" flipV="1">
            <a:off x="846138" y="3592513"/>
            <a:ext cx="917575" cy="449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  <a:stCxn id="8" idx="0"/>
            <a:endCxn id="9" idx="4"/>
          </p:cNvCxnSpPr>
          <p:nvPr/>
        </p:nvCxnSpPr>
        <p:spPr bwMode="auto">
          <a:xfrm flipV="1">
            <a:off x="1943100" y="3141663"/>
            <a:ext cx="0" cy="719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124075" y="4041775"/>
            <a:ext cx="792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  <a:stCxn id="11" idx="7"/>
            <a:endCxn id="12" idx="3"/>
          </p:cNvCxnSpPr>
          <p:nvPr/>
        </p:nvCxnSpPr>
        <p:spPr bwMode="auto">
          <a:xfrm flipV="1">
            <a:off x="3222625" y="3087688"/>
            <a:ext cx="466725" cy="825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  <a:endCxn id="10" idx="5"/>
          </p:cNvCxnSpPr>
          <p:nvPr/>
        </p:nvCxnSpPr>
        <p:spPr bwMode="auto">
          <a:xfrm flipH="1" flipV="1">
            <a:off x="3079750" y="2224088"/>
            <a:ext cx="609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  <a:stCxn id="6" idx="6"/>
            <a:endCxn id="10" idx="2"/>
          </p:cNvCxnSpPr>
          <p:nvPr/>
        </p:nvCxnSpPr>
        <p:spPr bwMode="auto">
          <a:xfrm>
            <a:off x="900113" y="2097088"/>
            <a:ext cx="1871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  <a:stCxn id="12" idx="6"/>
            <a:endCxn id="13" idx="2"/>
          </p:cNvCxnSpPr>
          <p:nvPr/>
        </p:nvCxnSpPr>
        <p:spPr bwMode="auto">
          <a:xfrm>
            <a:off x="3995738" y="2960688"/>
            <a:ext cx="10080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  <a:stCxn id="13" idx="7"/>
            <a:endCxn id="14" idx="2"/>
          </p:cNvCxnSpPr>
          <p:nvPr/>
        </p:nvCxnSpPr>
        <p:spPr bwMode="auto">
          <a:xfrm flipV="1">
            <a:off x="5311775" y="2312988"/>
            <a:ext cx="628650" cy="520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  <a:stCxn id="13" idx="5"/>
            <a:endCxn id="15" idx="1"/>
          </p:cNvCxnSpPr>
          <p:nvPr/>
        </p:nvCxnSpPr>
        <p:spPr bwMode="auto">
          <a:xfrm>
            <a:off x="5311775" y="3087688"/>
            <a:ext cx="681038" cy="538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82745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 smtClean="0">
                <a:solidFill>
                  <a:schemeClr val="accent1"/>
                </a:solidFill>
              </a:rPr>
              <a:t>Outline</a:t>
            </a:r>
            <a:endParaRPr lang="zh-TW" altLang="en-US" sz="6000" dirty="0" smtClean="0">
              <a:solidFill>
                <a:schemeClr val="accent1"/>
              </a:solidFill>
            </a:endParaRPr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F1D03E8-FF17-4F01-A2FF-4ABF1F4BD2CF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395288" y="1556793"/>
            <a:ext cx="8229600" cy="4597946"/>
          </a:xfrm>
        </p:spPr>
        <p:txBody>
          <a:bodyPr/>
          <a:lstStyle/>
          <a:p>
            <a:r>
              <a:rPr lang="en-US" altLang="zh-TW" sz="5400" dirty="0" smtClean="0">
                <a:solidFill>
                  <a:schemeClr val="accent1"/>
                </a:solidFill>
              </a:rPr>
              <a:t>Social Computing and </a:t>
            </a:r>
            <a:br>
              <a:rPr lang="en-US" altLang="zh-TW" sz="5400" dirty="0" smtClean="0">
                <a:solidFill>
                  <a:schemeClr val="accent1"/>
                </a:solidFill>
              </a:rPr>
            </a:br>
            <a:r>
              <a:rPr lang="en-US" altLang="zh-TW" sz="5400" dirty="0" smtClean="0">
                <a:solidFill>
                  <a:schemeClr val="accent1"/>
                </a:solidFill>
              </a:rPr>
              <a:t>Big </a:t>
            </a:r>
            <a:r>
              <a:rPr lang="en-US" altLang="zh-TW" sz="5400" dirty="0">
                <a:solidFill>
                  <a:schemeClr val="accent1"/>
                </a:solidFill>
              </a:rPr>
              <a:t>Data </a:t>
            </a:r>
            <a:r>
              <a:rPr lang="en-US" altLang="zh-TW" sz="5400" dirty="0" smtClean="0">
                <a:solidFill>
                  <a:schemeClr val="accent1"/>
                </a:solidFill>
              </a:rPr>
              <a:t>Analytics</a:t>
            </a:r>
            <a:endParaRPr lang="en-US" altLang="zh-TW" sz="5400" dirty="0" smtClean="0">
              <a:solidFill>
                <a:schemeClr val="accent1"/>
              </a:solidFill>
            </a:endParaRPr>
          </a:p>
          <a:p>
            <a:r>
              <a:rPr lang="en-US" altLang="zh-TW" sz="5400" dirty="0" smtClean="0">
                <a:solidFill>
                  <a:schemeClr val="accent1"/>
                </a:solidFill>
              </a:rPr>
              <a:t>Analyzing </a:t>
            </a:r>
            <a:r>
              <a:rPr lang="en-US" altLang="zh-TW" sz="5400" dirty="0">
                <a:solidFill>
                  <a:schemeClr val="accent1"/>
                </a:solidFill>
              </a:rPr>
              <a:t>the Social Web: </a:t>
            </a:r>
            <a:br>
              <a:rPr lang="en-US" altLang="zh-TW" sz="5400" dirty="0">
                <a:solidFill>
                  <a:schemeClr val="accent1"/>
                </a:solidFill>
              </a:rPr>
            </a:br>
            <a:r>
              <a:rPr lang="en-US" altLang="zh-TW" sz="5400" dirty="0">
                <a:solidFill>
                  <a:schemeClr val="accent1"/>
                </a:solidFill>
              </a:rPr>
              <a:t>Social Network </a:t>
            </a:r>
            <a:r>
              <a:rPr lang="en-US" altLang="zh-TW" sz="5400" dirty="0" smtClean="0">
                <a:solidFill>
                  <a:schemeClr val="accent1"/>
                </a:solidFill>
              </a:rPr>
              <a:t>Analysis</a:t>
            </a:r>
          </a:p>
          <a:p>
            <a:endParaRPr lang="en-US" altLang="zh-TW" sz="5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3964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3348038" y="2565400"/>
            <a:ext cx="863600" cy="863600"/>
          </a:xfrm>
          <a:prstGeom prst="ellipse">
            <a:avLst/>
          </a:prstGeom>
          <a:solidFill>
            <a:srgbClr val="FFCC66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zh-TW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1547813" y="2565400"/>
            <a:ext cx="863600" cy="8636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zh-TW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7228D7F-50D5-4DAE-9BF0-C74A527B3E73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7653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Social Network Analysis:</a:t>
            </a:r>
            <a:br>
              <a:rPr lang="en-US" altLang="zh-TW" smtClean="0">
                <a:solidFill>
                  <a:srgbClr val="4F81BD"/>
                </a:solidFill>
              </a:rPr>
            </a:br>
            <a:r>
              <a:rPr lang="en-US" altLang="zh-TW" smtClean="0">
                <a:solidFill>
                  <a:srgbClr val="4F81BD"/>
                </a:solidFill>
              </a:rPr>
              <a:t>Degree Centrality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39750" y="191611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39750" y="3284538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763713" y="38608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763713" y="27813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771775" y="191611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916238" y="38608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35375" y="2781300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G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003800" y="2781300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H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940425" y="2133600"/>
            <a:ext cx="360363" cy="35877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940425" y="357346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J</a:t>
            </a:r>
          </a:p>
        </p:txBody>
      </p:sp>
      <p:cxnSp>
        <p:nvCxnSpPr>
          <p:cNvPr id="16" name="Straight Connector 15"/>
          <p:cNvCxnSpPr>
            <a:cxnSpLocks noChangeShapeType="1"/>
            <a:stCxn id="9" idx="6"/>
            <a:endCxn id="12" idx="2"/>
          </p:cNvCxnSpPr>
          <p:nvPr/>
        </p:nvCxnSpPr>
        <p:spPr bwMode="auto">
          <a:xfrm flipV="1">
            <a:off x="2124075" y="2960688"/>
            <a:ext cx="1511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  <a:stCxn id="9" idx="7"/>
            <a:endCxn id="10" idx="3"/>
          </p:cNvCxnSpPr>
          <p:nvPr/>
        </p:nvCxnSpPr>
        <p:spPr bwMode="auto">
          <a:xfrm flipV="1">
            <a:off x="2071688" y="2224088"/>
            <a:ext cx="752475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  <a:stCxn id="9" idx="1"/>
            <a:endCxn id="6" idx="5"/>
          </p:cNvCxnSpPr>
          <p:nvPr/>
        </p:nvCxnSpPr>
        <p:spPr bwMode="auto">
          <a:xfrm flipH="1" flipV="1">
            <a:off x="846138" y="2224088"/>
            <a:ext cx="969962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  <a:stCxn id="9" idx="3"/>
            <a:endCxn id="7" idx="6"/>
          </p:cNvCxnSpPr>
          <p:nvPr/>
        </p:nvCxnSpPr>
        <p:spPr bwMode="auto">
          <a:xfrm flipH="1">
            <a:off x="900113" y="3087688"/>
            <a:ext cx="915987" cy="377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  <a:stCxn id="8" idx="2"/>
            <a:endCxn id="7" idx="5"/>
          </p:cNvCxnSpPr>
          <p:nvPr/>
        </p:nvCxnSpPr>
        <p:spPr bwMode="auto">
          <a:xfrm flipH="1" flipV="1">
            <a:off x="846138" y="3592513"/>
            <a:ext cx="917575" cy="449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  <a:stCxn id="8" idx="0"/>
            <a:endCxn id="9" idx="4"/>
          </p:cNvCxnSpPr>
          <p:nvPr/>
        </p:nvCxnSpPr>
        <p:spPr bwMode="auto">
          <a:xfrm flipV="1">
            <a:off x="1943100" y="3141663"/>
            <a:ext cx="0" cy="719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124075" y="4041775"/>
            <a:ext cx="792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  <a:stCxn id="11" idx="7"/>
            <a:endCxn id="12" idx="3"/>
          </p:cNvCxnSpPr>
          <p:nvPr/>
        </p:nvCxnSpPr>
        <p:spPr bwMode="auto">
          <a:xfrm flipV="1">
            <a:off x="3222625" y="3087688"/>
            <a:ext cx="466725" cy="825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  <a:endCxn id="10" idx="5"/>
          </p:cNvCxnSpPr>
          <p:nvPr/>
        </p:nvCxnSpPr>
        <p:spPr bwMode="auto">
          <a:xfrm flipH="1" flipV="1">
            <a:off x="3079750" y="2224088"/>
            <a:ext cx="609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  <a:stCxn id="6" idx="6"/>
            <a:endCxn id="10" idx="2"/>
          </p:cNvCxnSpPr>
          <p:nvPr/>
        </p:nvCxnSpPr>
        <p:spPr bwMode="auto">
          <a:xfrm>
            <a:off x="900113" y="2097088"/>
            <a:ext cx="1871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  <a:stCxn id="12" idx="6"/>
            <a:endCxn id="13" idx="2"/>
          </p:cNvCxnSpPr>
          <p:nvPr/>
        </p:nvCxnSpPr>
        <p:spPr bwMode="auto">
          <a:xfrm>
            <a:off x="3995738" y="2960688"/>
            <a:ext cx="10080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  <a:stCxn id="13" idx="7"/>
            <a:endCxn id="14" idx="2"/>
          </p:cNvCxnSpPr>
          <p:nvPr/>
        </p:nvCxnSpPr>
        <p:spPr bwMode="auto">
          <a:xfrm flipV="1">
            <a:off x="5311775" y="2312988"/>
            <a:ext cx="628650" cy="520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  <a:stCxn id="13" idx="5"/>
            <a:endCxn id="15" idx="1"/>
          </p:cNvCxnSpPr>
          <p:nvPr/>
        </p:nvCxnSpPr>
        <p:spPr bwMode="auto">
          <a:xfrm>
            <a:off x="5311775" y="3087688"/>
            <a:ext cx="681038" cy="538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588125" y="1412875"/>
          <a:ext cx="2338388" cy="5089764"/>
        </p:xfrm>
        <a:graphic>
          <a:graphicData uri="http://schemas.openxmlformats.org/drawingml/2006/table">
            <a:tbl>
              <a:tblPr/>
              <a:tblGrid>
                <a:gridCol w="576263"/>
                <a:gridCol w="647700"/>
                <a:gridCol w="1114425"/>
              </a:tblGrid>
              <a:tr h="51809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Node</a:t>
                      </a: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Score</a:t>
                      </a: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Standardized Score</a:t>
                      </a: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</a:tr>
              <a:tr h="4571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A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Typewriter" pitchFamily="49" charset="0"/>
                        <a:ea typeface="新細明體" pitchFamily="18" charset="-120"/>
                      </a:endParaRP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Typewriter" pitchFamily="49" charset="0"/>
                        <a:ea typeface="新細明體" pitchFamily="18" charset="-120"/>
                      </a:endParaRP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2/10 = 0.2</a:t>
                      </a: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B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Typewriter" pitchFamily="49" charset="0"/>
                        <a:ea typeface="新細明體" pitchFamily="18" charset="-120"/>
                      </a:endParaRP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Typewriter" pitchFamily="49" charset="0"/>
                        <a:ea typeface="新細明體" pitchFamily="18" charset="-120"/>
                      </a:endParaRP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2/10 = 0.2</a:t>
                      </a: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C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Typewriter" pitchFamily="49" charset="0"/>
                        <a:ea typeface="新細明體" pitchFamily="18" charset="-120"/>
                      </a:endParaRP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Typewriter" pitchFamily="49" charset="0"/>
                        <a:ea typeface="新細明體" pitchFamily="18" charset="-120"/>
                      </a:endParaRP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5/10 = 0.5</a:t>
                      </a: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6C0A"/>
                    </a:solidFill>
                  </a:tcPr>
                </a:tc>
              </a:tr>
              <a:tr h="4571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D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Typewriter" pitchFamily="49" charset="0"/>
                        <a:ea typeface="新細明體" pitchFamily="18" charset="-120"/>
                      </a:endParaRP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Typewriter" pitchFamily="49" charset="0"/>
                        <a:ea typeface="新細明體" pitchFamily="18" charset="-120"/>
                      </a:endParaRP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3/10 = 0.3</a:t>
                      </a: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E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Typewriter" pitchFamily="49" charset="0"/>
                        <a:ea typeface="新細明體" pitchFamily="18" charset="-120"/>
                      </a:endParaRP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Typewriter" pitchFamily="49" charset="0"/>
                        <a:ea typeface="新細明體" pitchFamily="18" charset="-120"/>
                      </a:endParaRP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3/10 = 0.3</a:t>
                      </a: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F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Typewriter" pitchFamily="49" charset="0"/>
                        <a:ea typeface="新細明體" pitchFamily="18" charset="-120"/>
                      </a:endParaRP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Typewriter" pitchFamily="49" charset="0"/>
                        <a:ea typeface="新細明體" pitchFamily="18" charset="-120"/>
                      </a:endParaRP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2/10 = 0.2</a:t>
                      </a: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G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Typewriter" pitchFamily="49" charset="0"/>
                        <a:ea typeface="新細明體" pitchFamily="18" charset="-120"/>
                      </a:endParaRP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</a:t>
                      </a:r>
                      <a:endParaRPr kumimoji="0" lang="en-US" altLang="zh-TW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Typewriter" pitchFamily="49" charset="0"/>
                        <a:ea typeface="新細明體" pitchFamily="18" charset="-120"/>
                      </a:endParaRP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4/10 = 0.4</a:t>
                      </a: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</a:tr>
              <a:tr h="4571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H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Typewriter" pitchFamily="49" charset="0"/>
                        <a:ea typeface="新細明體" pitchFamily="18" charset="-120"/>
                      </a:endParaRP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Typewriter" pitchFamily="49" charset="0"/>
                        <a:ea typeface="新細明體" pitchFamily="18" charset="-120"/>
                      </a:endParaRP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3/10 = 0.3</a:t>
                      </a: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I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Typewriter" pitchFamily="49" charset="0"/>
                        <a:ea typeface="新細明體" pitchFamily="18" charset="-120"/>
                      </a:endParaRP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Typewriter" pitchFamily="49" charset="0"/>
                        <a:ea typeface="新細明體" pitchFamily="18" charset="-120"/>
                      </a:endParaRP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1/10 = 0.1</a:t>
                      </a: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4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J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Typewriter" pitchFamily="49" charset="0"/>
                        <a:ea typeface="新細明體" pitchFamily="18" charset="-120"/>
                      </a:endParaRP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</a:t>
                      </a:r>
                      <a:endParaRPr kumimoji="0" lang="en-US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Typewriter" pitchFamily="49" charset="0"/>
                        <a:ea typeface="新細明體" pitchFamily="18" charset="-120"/>
                      </a:endParaRP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新細明體" pitchFamily="18" charset="-120"/>
                        </a:rPr>
                        <a:t>1/10 = 0.1</a:t>
                      </a:r>
                    </a:p>
                  </a:txBody>
                  <a:tcPr marL="36000" marR="36000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4798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en-US" altLang="zh-TW" sz="8000" dirty="0" err="1">
                <a:solidFill>
                  <a:srgbClr val="FF0000"/>
                </a:solidFill>
              </a:rPr>
              <a:t>Betweenness</a:t>
            </a:r>
            <a:r>
              <a:rPr lang="en-US" altLang="zh-TW" sz="8000" dirty="0" smtClean="0">
                <a:solidFill>
                  <a:srgbClr val="FF0000"/>
                </a:solidFill>
              </a:rPr>
              <a:t> </a:t>
            </a:r>
            <a:r>
              <a:rPr lang="en-US" altLang="zh-TW" sz="8000" dirty="0">
                <a:solidFill>
                  <a:srgbClr val="FF0000"/>
                </a:solidFill>
              </a:rPr>
              <a:t>Centrality</a:t>
            </a:r>
            <a:endParaRPr lang="zh-TW" altLang="en-US" sz="8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1444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內容版面配置區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altLang="zh-TW" sz="4800" b="1" dirty="0" err="1" smtClean="0">
                <a:solidFill>
                  <a:srgbClr val="C00000"/>
                </a:solidFill>
              </a:rPr>
              <a:t>Betweenness</a:t>
            </a:r>
            <a:r>
              <a:rPr lang="en-US" altLang="zh-TW" sz="4800" b="1" dirty="0" smtClean="0">
                <a:solidFill>
                  <a:srgbClr val="C00000"/>
                </a:solidFill>
              </a:rPr>
              <a:t> centrality:</a:t>
            </a:r>
          </a:p>
          <a:p>
            <a:pPr marL="0" indent="0" algn="ctr">
              <a:buFont typeface="Arial" charset="0"/>
              <a:buNone/>
            </a:pPr>
            <a:r>
              <a:rPr lang="en-US" altLang="zh-TW" sz="7200" b="1" dirty="0" smtClean="0">
                <a:solidFill>
                  <a:srgbClr val="FF0000"/>
                </a:solidFill>
              </a:rPr>
              <a:t>Connectivity</a:t>
            </a:r>
          </a:p>
          <a:p>
            <a:pPr marL="0" indent="0" algn="ctr">
              <a:buFont typeface="Arial" charset="0"/>
              <a:buNone/>
            </a:pPr>
            <a:endParaRPr lang="en-US" altLang="zh-TW" sz="4800" dirty="0" smtClean="0">
              <a:solidFill>
                <a:srgbClr val="C00000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altLang="zh-TW" sz="4800" dirty="0" smtClean="0">
                <a:solidFill>
                  <a:srgbClr val="C00000"/>
                </a:solidFill>
              </a:rPr>
              <a:t>Number of shortest paths </a:t>
            </a:r>
            <a:br>
              <a:rPr lang="en-US" altLang="zh-TW" sz="4800" dirty="0" smtClean="0">
                <a:solidFill>
                  <a:srgbClr val="C00000"/>
                </a:solidFill>
              </a:rPr>
            </a:br>
            <a:r>
              <a:rPr lang="en-US" altLang="zh-TW" sz="4800" dirty="0" smtClean="0">
                <a:solidFill>
                  <a:srgbClr val="C00000"/>
                </a:solidFill>
              </a:rPr>
              <a:t>going through the actor</a:t>
            </a:r>
            <a:endParaRPr lang="zh-TW" altLang="en-US" sz="4800" dirty="0" smtClean="0">
              <a:solidFill>
                <a:srgbClr val="C00000"/>
              </a:solidFill>
            </a:endParaRPr>
          </a:p>
        </p:txBody>
      </p:sp>
      <p:sp>
        <p:nvSpPr>
          <p:cNvPr id="30723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F67A294-D2C4-4298-93F0-29E8299D2B55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687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Betweenness Centrality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BEDDA93-6FD4-4F35-88DE-81F8EC4A7A5A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31748" name="物件 1"/>
          <p:cNvGraphicFramePr>
            <a:graphicFrameLocks noChangeAspect="1"/>
          </p:cNvGraphicFramePr>
          <p:nvPr/>
        </p:nvGraphicFramePr>
        <p:xfrm>
          <a:off x="2268538" y="1628775"/>
          <a:ext cx="4310062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94" name="方程式" r:id="rId3" imgW="1294838" imgH="355446" progId="Equation.3">
                  <p:embed/>
                </p:oleObj>
              </mc:Choice>
              <mc:Fallback>
                <p:oleObj name="方程式" r:id="rId3" imgW="1294838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1628775"/>
                        <a:ext cx="4310062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物件 2"/>
          <p:cNvGraphicFramePr>
            <a:graphicFrameLocks noChangeAspect="1"/>
          </p:cNvGraphicFramePr>
          <p:nvPr/>
        </p:nvGraphicFramePr>
        <p:xfrm>
          <a:off x="1533525" y="4724400"/>
          <a:ext cx="65071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195" name="方程式" r:id="rId5" imgW="1954951" imgH="215806" progId="Equation.3">
                  <p:embed/>
                </p:oleObj>
              </mc:Choice>
              <mc:Fallback>
                <p:oleObj name="方程式" r:id="rId5" imgW="1954951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4724400"/>
                        <a:ext cx="6507163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文字方塊 3"/>
          <p:cNvSpPr txBox="1">
            <a:spLocks noChangeArrowheads="1"/>
          </p:cNvSpPr>
          <p:nvPr/>
        </p:nvSpPr>
        <p:spPr bwMode="auto">
          <a:xfrm>
            <a:off x="1258888" y="2997200"/>
            <a:ext cx="70262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Where </a:t>
            </a:r>
            <a:r>
              <a:rPr lang="en-US" altLang="zh-TW" sz="2400" i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sz="2400" i="1" baseline="-2500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 = the number of shortest paths connecting </a:t>
            </a:r>
            <a:r>
              <a:rPr lang="en-US" altLang="zh-TW" sz="2400" i="1">
                <a:latin typeface="Times New Roman" pitchFamily="18" charset="0"/>
                <a:cs typeface="Times New Roman" pitchFamily="18" charset="0"/>
              </a:rPr>
              <a:t>jk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altLang="zh-TW" sz="2400" i="1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zh-TW" sz="2400" i="1" baseline="-25000">
                <a:latin typeface="Times New Roman" pitchFamily="18" charset="0"/>
                <a:cs typeface="Times New Roman" pitchFamily="18" charset="0"/>
              </a:rPr>
              <a:t>jk</a:t>
            </a:r>
            <a:r>
              <a:rPr lang="en-US" altLang="zh-TW" sz="2400" i="1">
                <a:latin typeface="Times New Roman" pitchFamily="18" charset="0"/>
                <a:cs typeface="Times New Roman" pitchFamily="18" charset="0"/>
              </a:rPr>
              <a:t>(i) 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= the number that actor </a:t>
            </a:r>
            <a:r>
              <a:rPr lang="en-US" altLang="zh-TW" sz="2400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>
                <a:latin typeface="Times New Roman" pitchFamily="18" charset="0"/>
                <a:cs typeface="Times New Roman" pitchFamily="18" charset="0"/>
              </a:rPr>
              <a:t> is on.</a:t>
            </a:r>
            <a:endParaRPr lang="zh-TW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471613" y="4005263"/>
            <a:ext cx="6256337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3200" b="1" dirty="0">
                <a:latin typeface="+mn-lt"/>
                <a:ea typeface="Arial Unicode MS" panose="020B0604020202020204" pitchFamily="34" charset="-120"/>
                <a:cs typeface="Arial" panose="020B0604020202020204" pitchFamily="34" charset="0"/>
              </a:rPr>
              <a:t>Normalized </a:t>
            </a:r>
            <a:r>
              <a:rPr lang="en-US" altLang="zh-TW" sz="3200" b="1" dirty="0" err="1">
                <a:latin typeface="+mn-lt"/>
                <a:ea typeface="Arial Unicode MS" panose="020B0604020202020204" pitchFamily="34" charset="-120"/>
                <a:cs typeface="Arial" panose="020B0604020202020204" pitchFamily="34" charset="0"/>
              </a:rPr>
              <a:t>Betweenness</a:t>
            </a:r>
            <a:r>
              <a:rPr lang="en-US" altLang="zh-TW" sz="3200" b="1" dirty="0">
                <a:latin typeface="+mn-lt"/>
                <a:ea typeface="Arial Unicode MS" panose="020B0604020202020204" pitchFamily="34" charset="-120"/>
                <a:cs typeface="Arial" panose="020B0604020202020204" pitchFamily="34" charset="0"/>
              </a:rPr>
              <a:t> Centrality</a:t>
            </a:r>
            <a:endParaRPr lang="zh-TW" altLang="en-US" sz="3200" b="1" dirty="0">
              <a:latin typeface="+mn-lt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4500563" y="5549900"/>
            <a:ext cx="3719512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Arial Unicode MS" panose="020B0604020202020204" pitchFamily="34" charset="-120"/>
                <a:cs typeface="Arial" panose="020B0604020202020204" pitchFamily="34" charset="0"/>
              </a:rPr>
              <a:t>Number of pairs of vertices </a:t>
            </a:r>
            <a:b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Arial Unicode MS" panose="020B0604020202020204" pitchFamily="34" charset="-120"/>
                <a:cs typeface="Arial" panose="020B0604020202020204" pitchFamily="34" charset="0"/>
              </a:rPr>
            </a:b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Arial Unicode MS" panose="020B0604020202020204" pitchFamily="34" charset="-120"/>
                <a:cs typeface="Arial" panose="020B0604020202020204" pitchFamily="34" charset="0"/>
              </a:rPr>
              <a:t>excluding the vertex itself</a:t>
            </a:r>
            <a:endParaRPr lang="zh-TW" altLang="en-US" sz="2400" b="1" dirty="0">
              <a:solidFill>
                <a:schemeClr val="accent2">
                  <a:lumMod val="75000"/>
                </a:schemeClr>
              </a:solidFill>
              <a:latin typeface="+mn-lt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72000" y="4724400"/>
            <a:ext cx="3529013" cy="682625"/>
          </a:xfrm>
          <a:prstGeom prst="rect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286000" y="6604000"/>
            <a:ext cx="4572000" cy="2460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000" dirty="0">
                <a:solidFill>
                  <a:schemeClr val="bg1">
                    <a:lumMod val="75000"/>
                  </a:schemeClr>
                </a:solidFill>
              </a:rPr>
              <a:t>Source: https://www.youtube.com/watch?v=RXohUeNCJiU</a:t>
            </a:r>
            <a:endParaRPr lang="zh-TW" altLang="en-US" sz="10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632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Betweenness Centrality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3516534-ED3A-42D4-BBDB-A8932241986F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39750" y="2894013"/>
            <a:ext cx="719138" cy="7207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900113" y="4262438"/>
            <a:ext cx="719137" cy="7191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275013" y="3325813"/>
            <a:ext cx="720725" cy="72072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843213" y="4838700"/>
            <a:ext cx="720725" cy="719138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051050" y="1957388"/>
            <a:ext cx="720725" cy="72072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cxnSp>
        <p:nvCxnSpPr>
          <p:cNvPr id="12" name="Straight Connector 11"/>
          <p:cNvCxnSpPr>
            <a:cxnSpLocks noChangeShapeType="1"/>
            <a:stCxn id="6" idx="4"/>
            <a:endCxn id="7" idx="0"/>
          </p:cNvCxnSpPr>
          <p:nvPr/>
        </p:nvCxnSpPr>
        <p:spPr bwMode="auto">
          <a:xfrm>
            <a:off x="900113" y="3614738"/>
            <a:ext cx="358775" cy="647700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  <a:stCxn id="6" idx="7"/>
            <a:endCxn id="10" idx="2"/>
          </p:cNvCxnSpPr>
          <p:nvPr/>
        </p:nvCxnSpPr>
        <p:spPr bwMode="auto">
          <a:xfrm flipV="1">
            <a:off x="1154113" y="2317750"/>
            <a:ext cx="896937" cy="681038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  <a:stCxn id="7" idx="7"/>
            <a:endCxn id="10" idx="3"/>
          </p:cNvCxnSpPr>
          <p:nvPr/>
        </p:nvCxnSpPr>
        <p:spPr bwMode="auto">
          <a:xfrm flipV="1">
            <a:off x="1514475" y="2571750"/>
            <a:ext cx="642938" cy="1795463"/>
          </a:xfrm>
          <a:prstGeom prst="line">
            <a:avLst/>
          </a:prstGeom>
          <a:noFill/>
          <a:ln w="762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  <a:stCxn id="7" idx="6"/>
            <a:endCxn id="8" idx="2"/>
          </p:cNvCxnSpPr>
          <p:nvPr/>
        </p:nvCxnSpPr>
        <p:spPr bwMode="auto">
          <a:xfrm flipV="1">
            <a:off x="1619250" y="3686175"/>
            <a:ext cx="1655763" cy="936625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  <a:stCxn id="7" idx="6"/>
            <a:endCxn id="9" idx="2"/>
          </p:cNvCxnSpPr>
          <p:nvPr/>
        </p:nvCxnSpPr>
        <p:spPr bwMode="auto">
          <a:xfrm>
            <a:off x="1619250" y="4622800"/>
            <a:ext cx="1223963" cy="576263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5468938" y="1844675"/>
            <a:ext cx="2436812" cy="3970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A: 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B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C: 0/1 = 0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B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D: 0/1 = 0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B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E: 0/1 = 0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D: 0/1 = 0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E: 0/1 = 0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D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E: 0/1 = 0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                  </a:t>
            </a:r>
          </a:p>
          <a:p>
            <a:pPr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Total:           0</a:t>
            </a:r>
          </a:p>
        </p:txBody>
      </p:sp>
      <p:cxnSp>
        <p:nvCxnSpPr>
          <p:cNvPr id="18" name="Straight Connector 29"/>
          <p:cNvCxnSpPr>
            <a:cxnSpLocks noChangeShapeType="1"/>
          </p:cNvCxnSpPr>
          <p:nvPr/>
        </p:nvCxnSpPr>
        <p:spPr bwMode="auto">
          <a:xfrm>
            <a:off x="7091363" y="5053013"/>
            <a:ext cx="649287" cy="0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84" name="TextBox 31"/>
          <p:cNvSpPr txBox="1">
            <a:spLocks noChangeArrowheads="1"/>
          </p:cNvSpPr>
          <p:nvPr/>
        </p:nvSpPr>
        <p:spPr bwMode="auto">
          <a:xfrm>
            <a:off x="900113" y="5949950"/>
            <a:ext cx="741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A: Betweenness Centrality = 0</a:t>
            </a:r>
          </a:p>
        </p:txBody>
      </p:sp>
    </p:spTree>
    <p:extLst>
      <p:ext uri="{BB962C8B-B14F-4D97-AF65-F5344CB8AC3E}">
        <p14:creationId xmlns:p14="http://schemas.microsoft.com/office/powerpoint/2010/main" val="2065265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Betweenness Centrality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F229BDA-6C67-4485-A05B-404187DB5521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39750" y="2884488"/>
            <a:ext cx="719138" cy="7207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900113" y="4252913"/>
            <a:ext cx="719137" cy="719137"/>
          </a:xfrm>
          <a:prstGeom prst="ellipse">
            <a:avLst/>
          </a:prstGeom>
          <a:solidFill>
            <a:srgbClr val="C0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275013" y="3316288"/>
            <a:ext cx="720725" cy="72072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843213" y="4829175"/>
            <a:ext cx="720725" cy="719138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051050" y="1947863"/>
            <a:ext cx="720725" cy="72072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cxnSp>
        <p:nvCxnSpPr>
          <p:cNvPr id="12" name="Straight Connector 11"/>
          <p:cNvCxnSpPr>
            <a:cxnSpLocks noChangeShapeType="1"/>
            <a:stCxn id="6" idx="4"/>
            <a:endCxn id="7" idx="0"/>
          </p:cNvCxnSpPr>
          <p:nvPr/>
        </p:nvCxnSpPr>
        <p:spPr bwMode="auto">
          <a:xfrm>
            <a:off x="900113" y="3605213"/>
            <a:ext cx="358775" cy="647700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  <a:stCxn id="6" idx="7"/>
            <a:endCxn id="10" idx="2"/>
          </p:cNvCxnSpPr>
          <p:nvPr/>
        </p:nvCxnSpPr>
        <p:spPr bwMode="auto">
          <a:xfrm flipV="1">
            <a:off x="1154113" y="2308225"/>
            <a:ext cx="896937" cy="681038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  <a:stCxn id="7" idx="7"/>
            <a:endCxn id="10" idx="3"/>
          </p:cNvCxnSpPr>
          <p:nvPr/>
        </p:nvCxnSpPr>
        <p:spPr bwMode="auto">
          <a:xfrm flipV="1">
            <a:off x="1514475" y="2562225"/>
            <a:ext cx="642938" cy="1795463"/>
          </a:xfrm>
          <a:prstGeom prst="line">
            <a:avLst/>
          </a:prstGeom>
          <a:noFill/>
          <a:ln w="762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  <a:stCxn id="7" idx="6"/>
            <a:endCxn id="8" idx="2"/>
          </p:cNvCxnSpPr>
          <p:nvPr/>
        </p:nvCxnSpPr>
        <p:spPr bwMode="auto">
          <a:xfrm flipV="1">
            <a:off x="1619250" y="3676650"/>
            <a:ext cx="1655763" cy="936625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  <a:stCxn id="7" idx="6"/>
            <a:endCxn id="9" idx="2"/>
          </p:cNvCxnSpPr>
          <p:nvPr/>
        </p:nvCxnSpPr>
        <p:spPr bwMode="auto">
          <a:xfrm>
            <a:off x="1619250" y="4613275"/>
            <a:ext cx="1223963" cy="576263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5468938" y="1835150"/>
            <a:ext cx="2436812" cy="3970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B: 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C: 0/1 = 0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D: 1/1 = 1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E: 1/1 = 1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C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D: 1/1 = 1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E: 1/1 = 1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D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E: 1/1 = 1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                  </a:t>
            </a:r>
          </a:p>
          <a:p>
            <a:pPr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Total:           5</a:t>
            </a:r>
          </a:p>
        </p:txBody>
      </p:sp>
      <p:cxnSp>
        <p:nvCxnSpPr>
          <p:cNvPr id="18" name="Straight Connector 29"/>
          <p:cNvCxnSpPr>
            <a:cxnSpLocks noChangeShapeType="1"/>
          </p:cNvCxnSpPr>
          <p:nvPr/>
        </p:nvCxnSpPr>
        <p:spPr bwMode="auto">
          <a:xfrm>
            <a:off x="7091363" y="5043488"/>
            <a:ext cx="649287" cy="0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8" name="TextBox 31"/>
          <p:cNvSpPr txBox="1">
            <a:spLocks noChangeArrowheads="1"/>
          </p:cNvSpPr>
          <p:nvPr/>
        </p:nvSpPr>
        <p:spPr bwMode="auto">
          <a:xfrm>
            <a:off x="900113" y="5949950"/>
            <a:ext cx="741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B: Betweenness Centrality = 5</a:t>
            </a:r>
          </a:p>
        </p:txBody>
      </p:sp>
    </p:spTree>
    <p:extLst>
      <p:ext uri="{BB962C8B-B14F-4D97-AF65-F5344CB8AC3E}">
        <p14:creationId xmlns:p14="http://schemas.microsoft.com/office/powerpoint/2010/main" val="1801993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Betweenness Centrality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A95AD1-0BFB-4491-B6F1-61F31EA94DAD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39750" y="2894013"/>
            <a:ext cx="719138" cy="720725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900113" y="4262438"/>
            <a:ext cx="719137" cy="7191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275013" y="3325813"/>
            <a:ext cx="720725" cy="72072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843213" y="4838700"/>
            <a:ext cx="720725" cy="719138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051050" y="1957388"/>
            <a:ext cx="720725" cy="7207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cxnSp>
        <p:nvCxnSpPr>
          <p:cNvPr id="12" name="Straight Connector 11"/>
          <p:cNvCxnSpPr>
            <a:cxnSpLocks noChangeShapeType="1"/>
            <a:stCxn id="6" idx="4"/>
            <a:endCxn id="7" idx="0"/>
          </p:cNvCxnSpPr>
          <p:nvPr/>
        </p:nvCxnSpPr>
        <p:spPr bwMode="auto">
          <a:xfrm>
            <a:off x="900113" y="3614738"/>
            <a:ext cx="358775" cy="647700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  <a:stCxn id="6" idx="7"/>
            <a:endCxn id="10" idx="2"/>
          </p:cNvCxnSpPr>
          <p:nvPr/>
        </p:nvCxnSpPr>
        <p:spPr bwMode="auto">
          <a:xfrm flipV="1">
            <a:off x="1154113" y="2317750"/>
            <a:ext cx="896937" cy="681038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  <a:stCxn id="7" idx="7"/>
            <a:endCxn id="10" idx="3"/>
          </p:cNvCxnSpPr>
          <p:nvPr/>
        </p:nvCxnSpPr>
        <p:spPr bwMode="auto">
          <a:xfrm flipV="1">
            <a:off x="1514475" y="2571750"/>
            <a:ext cx="642938" cy="1795463"/>
          </a:xfrm>
          <a:prstGeom prst="line">
            <a:avLst/>
          </a:prstGeom>
          <a:noFill/>
          <a:ln w="762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  <a:stCxn id="7" idx="6"/>
            <a:endCxn id="8" idx="2"/>
          </p:cNvCxnSpPr>
          <p:nvPr/>
        </p:nvCxnSpPr>
        <p:spPr bwMode="auto">
          <a:xfrm flipV="1">
            <a:off x="1619250" y="3686175"/>
            <a:ext cx="1655763" cy="936625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  <a:stCxn id="7" idx="6"/>
            <a:endCxn id="9" idx="2"/>
          </p:cNvCxnSpPr>
          <p:nvPr/>
        </p:nvCxnSpPr>
        <p:spPr bwMode="auto">
          <a:xfrm>
            <a:off x="1619250" y="4622800"/>
            <a:ext cx="1223963" cy="576263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5468938" y="1844675"/>
            <a:ext cx="2436812" cy="3970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C: 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B: 0/1 = 0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D: 0/1 = 0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A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E: 0/1 = 0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B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D: 0/1 = 0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B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E: 0/1 = 0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D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E: 0/1 = 0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                  </a:t>
            </a:r>
          </a:p>
          <a:p>
            <a:pPr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Total:           0</a:t>
            </a:r>
          </a:p>
        </p:txBody>
      </p:sp>
      <p:cxnSp>
        <p:nvCxnSpPr>
          <p:cNvPr id="18" name="Straight Connector 29"/>
          <p:cNvCxnSpPr>
            <a:cxnSpLocks noChangeShapeType="1"/>
          </p:cNvCxnSpPr>
          <p:nvPr/>
        </p:nvCxnSpPr>
        <p:spPr bwMode="auto">
          <a:xfrm>
            <a:off x="7091363" y="5053013"/>
            <a:ext cx="649287" cy="0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832" name="TextBox 31"/>
          <p:cNvSpPr txBox="1">
            <a:spLocks noChangeArrowheads="1"/>
          </p:cNvSpPr>
          <p:nvPr/>
        </p:nvSpPr>
        <p:spPr bwMode="auto">
          <a:xfrm>
            <a:off x="900113" y="5949950"/>
            <a:ext cx="741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C: Betweenness Centrality = 0</a:t>
            </a:r>
          </a:p>
        </p:txBody>
      </p:sp>
    </p:spTree>
    <p:extLst>
      <p:ext uri="{BB962C8B-B14F-4D97-AF65-F5344CB8AC3E}">
        <p14:creationId xmlns:p14="http://schemas.microsoft.com/office/powerpoint/2010/main" val="4383442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Betweenness Centrality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9F2A411-41A4-4A07-B9EC-44DF874853B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20" name="Oval 5"/>
          <p:cNvSpPr>
            <a:spLocks noChangeArrowheads="1"/>
          </p:cNvSpPr>
          <p:nvPr/>
        </p:nvSpPr>
        <p:spPr bwMode="auto">
          <a:xfrm>
            <a:off x="1331913" y="2636838"/>
            <a:ext cx="719137" cy="72072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1692275" y="4005263"/>
            <a:ext cx="719138" cy="719137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4067175" y="3068638"/>
            <a:ext cx="720725" cy="72072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24" name="Oval 8"/>
          <p:cNvSpPr>
            <a:spLocks noChangeArrowheads="1"/>
          </p:cNvSpPr>
          <p:nvPr/>
        </p:nvSpPr>
        <p:spPr bwMode="auto">
          <a:xfrm>
            <a:off x="3635375" y="4581525"/>
            <a:ext cx="720725" cy="719138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2843213" y="1700213"/>
            <a:ext cx="720725" cy="72072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cxnSp>
        <p:nvCxnSpPr>
          <p:cNvPr id="27" name="Straight Connector 11"/>
          <p:cNvCxnSpPr>
            <a:cxnSpLocks noChangeShapeType="1"/>
            <a:stCxn id="20" idx="4"/>
            <a:endCxn id="21" idx="0"/>
          </p:cNvCxnSpPr>
          <p:nvPr/>
        </p:nvCxnSpPr>
        <p:spPr bwMode="auto">
          <a:xfrm>
            <a:off x="1692275" y="3357563"/>
            <a:ext cx="358775" cy="647700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13"/>
          <p:cNvCxnSpPr>
            <a:cxnSpLocks noChangeShapeType="1"/>
            <a:stCxn id="20" idx="7"/>
            <a:endCxn id="26" idx="2"/>
          </p:cNvCxnSpPr>
          <p:nvPr/>
        </p:nvCxnSpPr>
        <p:spPr bwMode="auto">
          <a:xfrm flipV="1">
            <a:off x="1946275" y="2060575"/>
            <a:ext cx="896938" cy="681038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16"/>
          <p:cNvCxnSpPr>
            <a:cxnSpLocks noChangeShapeType="1"/>
            <a:stCxn id="21" idx="7"/>
            <a:endCxn id="26" idx="3"/>
          </p:cNvCxnSpPr>
          <p:nvPr/>
        </p:nvCxnSpPr>
        <p:spPr bwMode="auto">
          <a:xfrm flipV="1">
            <a:off x="2306638" y="2314575"/>
            <a:ext cx="642937" cy="1795463"/>
          </a:xfrm>
          <a:prstGeom prst="line">
            <a:avLst/>
          </a:prstGeom>
          <a:noFill/>
          <a:ln w="762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Connector 21"/>
          <p:cNvCxnSpPr>
            <a:cxnSpLocks noChangeShapeType="1"/>
            <a:stCxn id="21" idx="6"/>
            <a:endCxn id="23" idx="2"/>
          </p:cNvCxnSpPr>
          <p:nvPr/>
        </p:nvCxnSpPr>
        <p:spPr bwMode="auto">
          <a:xfrm flipV="1">
            <a:off x="2411413" y="3429000"/>
            <a:ext cx="1655762" cy="936625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Connector 24"/>
          <p:cNvCxnSpPr>
            <a:cxnSpLocks noChangeShapeType="1"/>
            <a:stCxn id="21" idx="6"/>
            <a:endCxn id="24" idx="2"/>
          </p:cNvCxnSpPr>
          <p:nvPr/>
        </p:nvCxnSpPr>
        <p:spPr bwMode="auto">
          <a:xfrm>
            <a:off x="2411413" y="4365625"/>
            <a:ext cx="1223962" cy="576263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TextBox 28"/>
          <p:cNvSpPr txBox="1"/>
          <p:nvPr/>
        </p:nvSpPr>
        <p:spPr>
          <a:xfrm>
            <a:off x="7019925" y="2420938"/>
            <a:ext cx="958850" cy="2554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A: 0</a:t>
            </a:r>
          </a:p>
          <a:p>
            <a:pPr>
              <a:defRPr/>
            </a:pPr>
            <a:r>
              <a:rPr lang="en-US" sz="3200" b="1" u="sng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B: 5</a:t>
            </a:r>
          </a:p>
          <a:p>
            <a:pPr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C: 0</a:t>
            </a:r>
          </a:p>
          <a:p>
            <a:pPr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D: 0</a:t>
            </a:r>
          </a:p>
          <a:p>
            <a:pPr>
              <a:defRPr/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E: 0</a:t>
            </a:r>
          </a:p>
        </p:txBody>
      </p:sp>
    </p:spTree>
    <p:extLst>
      <p:ext uri="{BB962C8B-B14F-4D97-AF65-F5344CB8AC3E}">
        <p14:creationId xmlns:p14="http://schemas.microsoft.com/office/powerpoint/2010/main" val="17109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87A6951-4D63-4999-BF1D-29423337CFF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275013" y="2276475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787900" y="981075"/>
            <a:ext cx="360363" cy="360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G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140200" y="2781300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140200" y="1773238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940425" y="2997200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J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003800" y="2276475"/>
            <a:ext cx="358775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867400" y="148431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H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227763" y="2276475"/>
            <a:ext cx="360362" cy="360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</a:t>
            </a:r>
          </a:p>
        </p:txBody>
      </p:sp>
      <p:cxnSp>
        <p:nvCxnSpPr>
          <p:cNvPr id="15" name="Straight Connector 14"/>
          <p:cNvCxnSpPr>
            <a:cxnSpLocks noChangeShapeType="1"/>
            <a:stCxn id="8" idx="6"/>
            <a:endCxn id="11" idx="3"/>
          </p:cNvCxnSpPr>
          <p:nvPr/>
        </p:nvCxnSpPr>
        <p:spPr bwMode="auto">
          <a:xfrm flipV="1">
            <a:off x="4500563" y="2584450"/>
            <a:ext cx="555625" cy="376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  <a:stCxn id="8" idx="0"/>
            <a:endCxn id="9" idx="4"/>
          </p:cNvCxnSpPr>
          <p:nvPr/>
        </p:nvCxnSpPr>
        <p:spPr bwMode="auto">
          <a:xfrm flipV="1">
            <a:off x="4319588" y="2133600"/>
            <a:ext cx="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  <a:stCxn id="8" idx="2"/>
            <a:endCxn id="5" idx="5"/>
          </p:cNvCxnSpPr>
          <p:nvPr/>
        </p:nvCxnSpPr>
        <p:spPr bwMode="auto">
          <a:xfrm flipH="1" flipV="1">
            <a:off x="3582988" y="2584450"/>
            <a:ext cx="557212" cy="376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  <a:stCxn id="9" idx="1"/>
            <a:endCxn id="38" idx="5"/>
          </p:cNvCxnSpPr>
          <p:nvPr/>
        </p:nvCxnSpPr>
        <p:spPr bwMode="auto">
          <a:xfrm flipH="1" flipV="1">
            <a:off x="3656013" y="1287463"/>
            <a:ext cx="536575" cy="538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  <a:stCxn id="7" idx="3"/>
            <a:endCxn id="9" idx="7"/>
          </p:cNvCxnSpPr>
          <p:nvPr/>
        </p:nvCxnSpPr>
        <p:spPr bwMode="auto">
          <a:xfrm flipH="1">
            <a:off x="4448175" y="1287463"/>
            <a:ext cx="392113" cy="538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  <a:stCxn id="10" idx="1"/>
            <a:endCxn id="11" idx="5"/>
          </p:cNvCxnSpPr>
          <p:nvPr/>
        </p:nvCxnSpPr>
        <p:spPr bwMode="auto">
          <a:xfrm flipH="1" flipV="1">
            <a:off x="5310188" y="2584450"/>
            <a:ext cx="682625" cy="465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  <a:stCxn id="11" idx="1"/>
            <a:endCxn id="9" idx="6"/>
          </p:cNvCxnSpPr>
          <p:nvPr/>
        </p:nvCxnSpPr>
        <p:spPr bwMode="auto">
          <a:xfrm flipH="1" flipV="1">
            <a:off x="4500563" y="1952625"/>
            <a:ext cx="555625" cy="376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  <a:stCxn id="5" idx="7"/>
            <a:endCxn id="9" idx="2"/>
          </p:cNvCxnSpPr>
          <p:nvPr/>
        </p:nvCxnSpPr>
        <p:spPr bwMode="auto">
          <a:xfrm flipV="1">
            <a:off x="3582988" y="1952625"/>
            <a:ext cx="557212" cy="376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  <a:stCxn id="34" idx="6"/>
            <a:endCxn id="5" idx="2"/>
          </p:cNvCxnSpPr>
          <p:nvPr/>
        </p:nvCxnSpPr>
        <p:spPr bwMode="auto">
          <a:xfrm>
            <a:off x="2771775" y="2455863"/>
            <a:ext cx="5032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  <a:stCxn id="11" idx="7"/>
            <a:endCxn id="13" idx="3"/>
          </p:cNvCxnSpPr>
          <p:nvPr/>
        </p:nvCxnSpPr>
        <p:spPr bwMode="auto">
          <a:xfrm flipV="1">
            <a:off x="5310188" y="1792288"/>
            <a:ext cx="609600" cy="536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  <a:stCxn id="11" idx="6"/>
            <a:endCxn id="14" idx="2"/>
          </p:cNvCxnSpPr>
          <p:nvPr/>
        </p:nvCxnSpPr>
        <p:spPr bwMode="auto">
          <a:xfrm>
            <a:off x="5362575" y="2455863"/>
            <a:ext cx="8651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2411413" y="2276475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3348038" y="981075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427413" y="53721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4292600" y="5876925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32" name="Oval 8"/>
          <p:cNvSpPr>
            <a:spLocks noChangeArrowheads="1"/>
          </p:cNvSpPr>
          <p:nvPr/>
        </p:nvSpPr>
        <p:spPr bwMode="auto">
          <a:xfrm>
            <a:off x="4292600" y="486886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33" name="Oval 9"/>
          <p:cNvSpPr>
            <a:spLocks noChangeArrowheads="1"/>
          </p:cNvSpPr>
          <p:nvPr/>
        </p:nvSpPr>
        <p:spPr bwMode="auto">
          <a:xfrm>
            <a:off x="6092825" y="6092825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J</a:t>
            </a:r>
          </a:p>
        </p:txBody>
      </p:sp>
      <p:sp>
        <p:nvSpPr>
          <p:cNvPr id="35" name="Oval 10"/>
          <p:cNvSpPr>
            <a:spLocks noChangeArrowheads="1"/>
          </p:cNvSpPr>
          <p:nvPr/>
        </p:nvSpPr>
        <p:spPr bwMode="auto">
          <a:xfrm>
            <a:off x="5156200" y="5372100"/>
            <a:ext cx="358775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6019800" y="4581525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H</a:t>
            </a:r>
          </a:p>
        </p:txBody>
      </p:sp>
      <p:cxnSp>
        <p:nvCxnSpPr>
          <p:cNvPr id="39" name="Straight Connector 14"/>
          <p:cNvCxnSpPr>
            <a:cxnSpLocks noChangeShapeType="1"/>
            <a:stCxn id="31" idx="6"/>
            <a:endCxn id="35" idx="3"/>
          </p:cNvCxnSpPr>
          <p:nvPr/>
        </p:nvCxnSpPr>
        <p:spPr bwMode="auto">
          <a:xfrm flipV="1">
            <a:off x="4652963" y="5680075"/>
            <a:ext cx="555625" cy="377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Connector 15"/>
          <p:cNvCxnSpPr>
            <a:cxnSpLocks noChangeShapeType="1"/>
            <a:stCxn id="31" idx="0"/>
            <a:endCxn id="32" idx="4"/>
          </p:cNvCxnSpPr>
          <p:nvPr/>
        </p:nvCxnSpPr>
        <p:spPr bwMode="auto">
          <a:xfrm flipV="1">
            <a:off x="4471988" y="5229225"/>
            <a:ext cx="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" name="Straight Connector 16"/>
          <p:cNvCxnSpPr>
            <a:cxnSpLocks noChangeShapeType="1"/>
            <a:stCxn id="31" idx="2"/>
            <a:endCxn id="29" idx="5"/>
          </p:cNvCxnSpPr>
          <p:nvPr/>
        </p:nvCxnSpPr>
        <p:spPr bwMode="auto">
          <a:xfrm flipH="1" flipV="1">
            <a:off x="3735388" y="5680075"/>
            <a:ext cx="557212" cy="377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Connector 17"/>
          <p:cNvCxnSpPr>
            <a:cxnSpLocks noChangeShapeType="1"/>
            <a:stCxn id="32" idx="1"/>
            <a:endCxn id="51" idx="5"/>
          </p:cNvCxnSpPr>
          <p:nvPr/>
        </p:nvCxnSpPr>
        <p:spPr bwMode="auto">
          <a:xfrm flipH="1" flipV="1">
            <a:off x="3808413" y="4384675"/>
            <a:ext cx="536575" cy="536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Straight Connector 21"/>
          <p:cNvCxnSpPr>
            <a:cxnSpLocks noChangeShapeType="1"/>
            <a:stCxn id="33" idx="1"/>
            <a:endCxn id="35" idx="5"/>
          </p:cNvCxnSpPr>
          <p:nvPr/>
        </p:nvCxnSpPr>
        <p:spPr bwMode="auto">
          <a:xfrm flipH="1" flipV="1">
            <a:off x="5462588" y="5680075"/>
            <a:ext cx="682625" cy="465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Straight Connector 22"/>
          <p:cNvCxnSpPr>
            <a:cxnSpLocks noChangeShapeType="1"/>
            <a:stCxn id="35" idx="1"/>
            <a:endCxn id="32" idx="6"/>
          </p:cNvCxnSpPr>
          <p:nvPr/>
        </p:nvCxnSpPr>
        <p:spPr bwMode="auto">
          <a:xfrm flipH="1" flipV="1">
            <a:off x="4652963" y="5048250"/>
            <a:ext cx="555625" cy="377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Straight Connector 23"/>
          <p:cNvCxnSpPr>
            <a:cxnSpLocks noChangeShapeType="1"/>
            <a:stCxn id="29" idx="7"/>
            <a:endCxn id="32" idx="2"/>
          </p:cNvCxnSpPr>
          <p:nvPr/>
        </p:nvCxnSpPr>
        <p:spPr bwMode="auto">
          <a:xfrm flipV="1">
            <a:off x="3735388" y="5048250"/>
            <a:ext cx="557212" cy="377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24"/>
          <p:cNvCxnSpPr>
            <a:cxnSpLocks noChangeShapeType="1"/>
            <a:stCxn id="50" idx="6"/>
            <a:endCxn id="29" idx="2"/>
          </p:cNvCxnSpPr>
          <p:nvPr/>
        </p:nvCxnSpPr>
        <p:spPr bwMode="auto">
          <a:xfrm>
            <a:off x="2924175" y="5553075"/>
            <a:ext cx="5032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Connector 25"/>
          <p:cNvCxnSpPr>
            <a:cxnSpLocks noChangeShapeType="1"/>
            <a:stCxn id="35" idx="7"/>
            <a:endCxn id="36" idx="3"/>
          </p:cNvCxnSpPr>
          <p:nvPr/>
        </p:nvCxnSpPr>
        <p:spPr bwMode="auto">
          <a:xfrm flipV="1">
            <a:off x="5462588" y="4887913"/>
            <a:ext cx="609600" cy="538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Oval 5"/>
          <p:cNvSpPr>
            <a:spLocks noChangeArrowheads="1"/>
          </p:cNvSpPr>
          <p:nvPr/>
        </p:nvSpPr>
        <p:spPr bwMode="auto">
          <a:xfrm>
            <a:off x="2563813" y="53721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500438" y="40767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52" name="圓角矩形 51"/>
          <p:cNvSpPr/>
          <p:nvPr/>
        </p:nvSpPr>
        <p:spPr>
          <a:xfrm>
            <a:off x="1908175" y="765175"/>
            <a:ext cx="5040313" cy="2735263"/>
          </a:xfrm>
          <a:prstGeom prst="roundRect">
            <a:avLst>
              <a:gd name="adj" fmla="val 6992"/>
            </a:avLst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3" name="圓角矩形 52"/>
          <p:cNvSpPr/>
          <p:nvPr/>
        </p:nvSpPr>
        <p:spPr>
          <a:xfrm>
            <a:off x="1908175" y="3860800"/>
            <a:ext cx="5040313" cy="2736850"/>
          </a:xfrm>
          <a:prstGeom prst="roundRect">
            <a:avLst>
              <a:gd name="adj" fmla="val 6992"/>
            </a:avLst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6907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075613" cy="647700"/>
          </a:xfrm>
        </p:spPr>
        <p:txBody>
          <a:bodyPr/>
          <a:lstStyle/>
          <a:p>
            <a:r>
              <a:rPr lang="en-US" altLang="zh-TW" sz="3200" smtClean="0">
                <a:solidFill>
                  <a:schemeClr val="accent1"/>
                </a:solidFill>
              </a:rPr>
              <a:t>Which Node is Most </a:t>
            </a:r>
            <a:r>
              <a:rPr lang="en-US" altLang="zh-TW" sz="3200" smtClean="0">
                <a:solidFill>
                  <a:srgbClr val="FF0000"/>
                </a:solidFill>
              </a:rPr>
              <a:t>Important</a:t>
            </a:r>
            <a:r>
              <a:rPr lang="en-US" altLang="zh-TW" sz="3200" smtClean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55" name="弧形箭號 (左彎) 54"/>
          <p:cNvSpPr/>
          <p:nvPr/>
        </p:nvSpPr>
        <p:spPr>
          <a:xfrm>
            <a:off x="7019925" y="2771775"/>
            <a:ext cx="1008063" cy="1989138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1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15BE778-F5B2-4DAB-A0DE-05753B4FAB19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275013" y="2276475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787900" y="981075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G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140200" y="2781300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140200" y="1773238"/>
            <a:ext cx="360363" cy="360362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5940425" y="2997200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J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003800" y="2276475"/>
            <a:ext cx="358775" cy="360363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867400" y="148431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H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227763" y="2276475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</a:t>
            </a:r>
          </a:p>
        </p:txBody>
      </p:sp>
      <p:cxnSp>
        <p:nvCxnSpPr>
          <p:cNvPr id="15" name="Straight Connector 14"/>
          <p:cNvCxnSpPr>
            <a:cxnSpLocks noChangeShapeType="1"/>
            <a:stCxn id="8" idx="6"/>
            <a:endCxn id="11" idx="3"/>
          </p:cNvCxnSpPr>
          <p:nvPr/>
        </p:nvCxnSpPr>
        <p:spPr bwMode="auto">
          <a:xfrm flipV="1">
            <a:off x="4500563" y="2584450"/>
            <a:ext cx="555625" cy="376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  <a:stCxn id="8" idx="0"/>
            <a:endCxn id="9" idx="4"/>
          </p:cNvCxnSpPr>
          <p:nvPr/>
        </p:nvCxnSpPr>
        <p:spPr bwMode="auto">
          <a:xfrm flipV="1">
            <a:off x="4319588" y="2133600"/>
            <a:ext cx="0" cy="647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  <a:stCxn id="8" idx="2"/>
            <a:endCxn id="5" idx="5"/>
          </p:cNvCxnSpPr>
          <p:nvPr/>
        </p:nvCxnSpPr>
        <p:spPr bwMode="auto">
          <a:xfrm flipH="1" flipV="1">
            <a:off x="3582988" y="2584450"/>
            <a:ext cx="557212" cy="376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  <a:stCxn id="9" idx="1"/>
            <a:endCxn id="38" idx="5"/>
          </p:cNvCxnSpPr>
          <p:nvPr/>
        </p:nvCxnSpPr>
        <p:spPr bwMode="auto">
          <a:xfrm flipH="1" flipV="1">
            <a:off x="3656013" y="1287463"/>
            <a:ext cx="536575" cy="538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  <a:stCxn id="7" idx="3"/>
            <a:endCxn id="9" idx="7"/>
          </p:cNvCxnSpPr>
          <p:nvPr/>
        </p:nvCxnSpPr>
        <p:spPr bwMode="auto">
          <a:xfrm flipH="1">
            <a:off x="4448175" y="1287463"/>
            <a:ext cx="392113" cy="538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  <a:stCxn id="10" idx="1"/>
            <a:endCxn id="11" idx="5"/>
          </p:cNvCxnSpPr>
          <p:nvPr/>
        </p:nvCxnSpPr>
        <p:spPr bwMode="auto">
          <a:xfrm flipH="1" flipV="1">
            <a:off x="5310188" y="2584450"/>
            <a:ext cx="682625" cy="4651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  <a:stCxn id="11" idx="1"/>
            <a:endCxn id="9" idx="6"/>
          </p:cNvCxnSpPr>
          <p:nvPr/>
        </p:nvCxnSpPr>
        <p:spPr bwMode="auto">
          <a:xfrm flipH="1" flipV="1">
            <a:off x="4500563" y="1952625"/>
            <a:ext cx="555625" cy="376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  <a:stCxn id="5" idx="7"/>
            <a:endCxn id="9" idx="2"/>
          </p:cNvCxnSpPr>
          <p:nvPr/>
        </p:nvCxnSpPr>
        <p:spPr bwMode="auto">
          <a:xfrm flipV="1">
            <a:off x="3582988" y="1952625"/>
            <a:ext cx="557212" cy="3762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  <a:stCxn id="34" idx="6"/>
            <a:endCxn id="5" idx="2"/>
          </p:cNvCxnSpPr>
          <p:nvPr/>
        </p:nvCxnSpPr>
        <p:spPr bwMode="auto">
          <a:xfrm>
            <a:off x="2771775" y="2455863"/>
            <a:ext cx="5032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  <a:stCxn id="11" idx="7"/>
            <a:endCxn id="13" idx="3"/>
          </p:cNvCxnSpPr>
          <p:nvPr/>
        </p:nvCxnSpPr>
        <p:spPr bwMode="auto">
          <a:xfrm flipV="1">
            <a:off x="5310188" y="1792288"/>
            <a:ext cx="609600" cy="536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  <a:stCxn id="11" idx="6"/>
            <a:endCxn id="14" idx="2"/>
          </p:cNvCxnSpPr>
          <p:nvPr/>
        </p:nvCxnSpPr>
        <p:spPr bwMode="auto">
          <a:xfrm>
            <a:off x="5362575" y="2455863"/>
            <a:ext cx="86518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2411413" y="2276475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38" name="Oval 5"/>
          <p:cNvSpPr>
            <a:spLocks noChangeArrowheads="1"/>
          </p:cNvSpPr>
          <p:nvPr/>
        </p:nvSpPr>
        <p:spPr bwMode="auto">
          <a:xfrm>
            <a:off x="3348038" y="981075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427413" y="53721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30" name="Oval 6"/>
          <p:cNvSpPr>
            <a:spLocks noChangeArrowheads="1"/>
          </p:cNvSpPr>
          <p:nvPr/>
        </p:nvSpPr>
        <p:spPr bwMode="auto">
          <a:xfrm>
            <a:off x="4940300" y="4076700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G</a:t>
            </a:r>
          </a:p>
        </p:txBody>
      </p:sp>
      <p:sp>
        <p:nvSpPr>
          <p:cNvPr id="31" name="Oval 7"/>
          <p:cNvSpPr>
            <a:spLocks noChangeArrowheads="1"/>
          </p:cNvSpPr>
          <p:nvPr/>
        </p:nvSpPr>
        <p:spPr bwMode="auto">
          <a:xfrm>
            <a:off x="4292600" y="5876925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33" name="Oval 9"/>
          <p:cNvSpPr>
            <a:spLocks noChangeArrowheads="1"/>
          </p:cNvSpPr>
          <p:nvPr/>
        </p:nvSpPr>
        <p:spPr bwMode="auto">
          <a:xfrm>
            <a:off x="6092825" y="6092825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J</a:t>
            </a:r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6019800" y="4581525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H</a:t>
            </a:r>
          </a:p>
        </p:txBody>
      </p:sp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6380163" y="53721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</a:t>
            </a:r>
          </a:p>
        </p:txBody>
      </p:sp>
      <p:cxnSp>
        <p:nvCxnSpPr>
          <p:cNvPr id="41" name="Straight Connector 16"/>
          <p:cNvCxnSpPr>
            <a:cxnSpLocks noChangeShapeType="1"/>
            <a:stCxn id="31" idx="2"/>
            <a:endCxn id="29" idx="5"/>
          </p:cNvCxnSpPr>
          <p:nvPr/>
        </p:nvCxnSpPr>
        <p:spPr bwMode="auto">
          <a:xfrm flipH="1" flipV="1">
            <a:off x="3735388" y="5680075"/>
            <a:ext cx="557212" cy="377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Straight Connector 24"/>
          <p:cNvCxnSpPr>
            <a:cxnSpLocks noChangeShapeType="1"/>
            <a:stCxn id="50" idx="6"/>
            <a:endCxn id="29" idx="2"/>
          </p:cNvCxnSpPr>
          <p:nvPr/>
        </p:nvCxnSpPr>
        <p:spPr bwMode="auto">
          <a:xfrm>
            <a:off x="2924175" y="5553075"/>
            <a:ext cx="5032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Oval 5"/>
          <p:cNvSpPr>
            <a:spLocks noChangeArrowheads="1"/>
          </p:cNvSpPr>
          <p:nvPr/>
        </p:nvSpPr>
        <p:spPr bwMode="auto">
          <a:xfrm>
            <a:off x="2563813" y="53721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500438" y="40767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3" name="圓角矩形 2"/>
          <p:cNvSpPr/>
          <p:nvPr/>
        </p:nvSpPr>
        <p:spPr>
          <a:xfrm>
            <a:off x="1908175" y="765175"/>
            <a:ext cx="5040313" cy="2735263"/>
          </a:xfrm>
          <a:prstGeom prst="roundRect">
            <a:avLst>
              <a:gd name="adj" fmla="val 6992"/>
            </a:avLst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4" name="圓角矩形 53"/>
          <p:cNvSpPr/>
          <p:nvPr/>
        </p:nvSpPr>
        <p:spPr>
          <a:xfrm>
            <a:off x="1908175" y="3860800"/>
            <a:ext cx="5040313" cy="2736850"/>
          </a:xfrm>
          <a:prstGeom prst="roundRect">
            <a:avLst>
              <a:gd name="adj" fmla="val 6992"/>
            </a:avLst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7924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075613" cy="647700"/>
          </a:xfrm>
        </p:spPr>
        <p:txBody>
          <a:bodyPr/>
          <a:lstStyle/>
          <a:p>
            <a:r>
              <a:rPr lang="en-US" altLang="zh-TW" sz="3200" smtClean="0">
                <a:solidFill>
                  <a:schemeClr val="accent1"/>
                </a:solidFill>
              </a:rPr>
              <a:t>Which Node is Most </a:t>
            </a:r>
            <a:r>
              <a:rPr lang="en-US" altLang="zh-TW" sz="3200" smtClean="0">
                <a:solidFill>
                  <a:srgbClr val="FF0000"/>
                </a:solidFill>
              </a:rPr>
              <a:t>Important</a:t>
            </a:r>
            <a:r>
              <a:rPr lang="en-US" altLang="zh-TW" sz="3200" smtClean="0">
                <a:solidFill>
                  <a:schemeClr val="accent1"/>
                </a:solidFill>
              </a:rPr>
              <a:t>?</a:t>
            </a:r>
          </a:p>
        </p:txBody>
      </p:sp>
      <p:sp>
        <p:nvSpPr>
          <p:cNvPr id="4" name="弧形箭號 (左彎) 3"/>
          <p:cNvSpPr/>
          <p:nvPr/>
        </p:nvSpPr>
        <p:spPr>
          <a:xfrm>
            <a:off x="7019925" y="2771775"/>
            <a:ext cx="1008063" cy="1989138"/>
          </a:xfrm>
          <a:prstGeom prst="curved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en-US" altLang="zh-TW" sz="8800" dirty="0" smtClean="0">
                <a:solidFill>
                  <a:schemeClr val="accent1"/>
                </a:solidFill>
              </a:rPr>
              <a:t>Business Insights </a:t>
            </a:r>
            <a:r>
              <a:rPr lang="en-US" altLang="zh-TW" sz="9600" dirty="0" smtClean="0">
                <a:solidFill>
                  <a:schemeClr val="accent1"/>
                </a:solidFill>
              </a:rPr>
              <a:t/>
            </a:r>
            <a:br>
              <a:rPr lang="en-US" altLang="zh-TW" sz="9600" dirty="0" smtClean="0">
                <a:solidFill>
                  <a:schemeClr val="accent1"/>
                </a:solidFill>
              </a:rPr>
            </a:br>
            <a:r>
              <a:rPr lang="en-US" altLang="zh-TW" sz="9600" dirty="0" smtClean="0">
                <a:solidFill>
                  <a:schemeClr val="accent1"/>
                </a:solidFill>
              </a:rPr>
              <a:t>with </a:t>
            </a:r>
            <a:br>
              <a:rPr lang="en-US" altLang="zh-TW" sz="9600" dirty="0" smtClean="0">
                <a:solidFill>
                  <a:schemeClr val="accent1"/>
                </a:solidFill>
              </a:rPr>
            </a:br>
            <a:r>
              <a:rPr lang="en-US" altLang="zh-TW" sz="9600" dirty="0" smtClean="0">
                <a:solidFill>
                  <a:srgbClr val="FF0000"/>
                </a:solidFill>
              </a:rPr>
              <a:t>Social </a:t>
            </a:r>
            <a:r>
              <a:rPr lang="en-US" altLang="zh-TW" sz="9600" dirty="0">
                <a:solidFill>
                  <a:srgbClr val="FF0000"/>
                </a:solidFill>
              </a:rPr>
              <a:t>A</a:t>
            </a:r>
            <a:r>
              <a:rPr lang="en-US" altLang="zh-TW" sz="9600" dirty="0" smtClean="0">
                <a:solidFill>
                  <a:srgbClr val="FF0000"/>
                </a:solidFill>
              </a:rPr>
              <a:t>nalytics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0721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F65453E-F11D-409D-9262-EC74ADC5F66F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3340100" y="4033837"/>
            <a:ext cx="471488" cy="469900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468813" y="4692649"/>
            <a:ext cx="471487" cy="469900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468813" y="3375024"/>
            <a:ext cx="471487" cy="471488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lt1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597525" y="4033837"/>
            <a:ext cx="468313" cy="469900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cxnSp>
        <p:nvCxnSpPr>
          <p:cNvPr id="15" name="Straight Connector 14"/>
          <p:cNvCxnSpPr>
            <a:cxnSpLocks noChangeShapeType="1"/>
            <a:stCxn id="8" idx="6"/>
            <a:endCxn id="11" idx="3"/>
          </p:cNvCxnSpPr>
          <p:nvPr/>
        </p:nvCxnSpPr>
        <p:spPr bwMode="auto">
          <a:xfrm flipV="1">
            <a:off x="4940300" y="4435474"/>
            <a:ext cx="725488" cy="492125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Straight Connector 15"/>
          <p:cNvCxnSpPr>
            <a:cxnSpLocks noChangeShapeType="1"/>
            <a:stCxn id="8" idx="0"/>
            <a:endCxn id="9" idx="4"/>
          </p:cNvCxnSpPr>
          <p:nvPr/>
        </p:nvCxnSpPr>
        <p:spPr bwMode="auto">
          <a:xfrm flipV="1">
            <a:off x="4703763" y="3846512"/>
            <a:ext cx="0" cy="846137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  <a:stCxn id="8" idx="2"/>
            <a:endCxn id="5" idx="5"/>
          </p:cNvCxnSpPr>
          <p:nvPr/>
        </p:nvCxnSpPr>
        <p:spPr bwMode="auto">
          <a:xfrm flipH="1" flipV="1">
            <a:off x="3741738" y="4435474"/>
            <a:ext cx="727075" cy="492125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  <a:stCxn id="11" idx="1"/>
            <a:endCxn id="9" idx="6"/>
          </p:cNvCxnSpPr>
          <p:nvPr/>
        </p:nvCxnSpPr>
        <p:spPr bwMode="auto">
          <a:xfrm flipH="1" flipV="1">
            <a:off x="4940300" y="3611562"/>
            <a:ext cx="725488" cy="490537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  <a:stCxn id="5" idx="7"/>
            <a:endCxn id="9" idx="2"/>
          </p:cNvCxnSpPr>
          <p:nvPr/>
        </p:nvCxnSpPr>
        <p:spPr bwMode="auto">
          <a:xfrm flipV="1">
            <a:off x="3741738" y="3611562"/>
            <a:ext cx="727075" cy="490537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  <a:stCxn id="34" idx="6"/>
            <a:endCxn id="5" idx="2"/>
          </p:cNvCxnSpPr>
          <p:nvPr/>
        </p:nvCxnSpPr>
        <p:spPr bwMode="auto">
          <a:xfrm>
            <a:off x="2682875" y="4268787"/>
            <a:ext cx="657225" cy="0"/>
          </a:xfrm>
          <a:prstGeom prst="line">
            <a:avLst/>
          </a:prstGeom>
          <a:noFill/>
          <a:ln w="38100">
            <a:solidFill>
              <a:schemeClr val="accent6">
                <a:lumMod val="50000"/>
              </a:schemeClr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2211388" y="4033837"/>
            <a:ext cx="471487" cy="469900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389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Betweenness Centrality</a:t>
            </a:r>
          </a:p>
        </p:txBody>
      </p:sp>
      <p:graphicFrame>
        <p:nvGraphicFramePr>
          <p:cNvPr id="38927" name="物件 2"/>
          <p:cNvGraphicFramePr>
            <a:graphicFrameLocks noChangeAspect="1"/>
          </p:cNvGraphicFramePr>
          <p:nvPr/>
        </p:nvGraphicFramePr>
        <p:xfrm>
          <a:off x="2311400" y="1341438"/>
          <a:ext cx="4310063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05" name="方程式" r:id="rId3" imgW="1294838" imgH="355446" progId="Equation.3">
                  <p:embed/>
                </p:oleObj>
              </mc:Choice>
              <mc:Fallback>
                <p:oleObj name="方程式" r:id="rId3" imgW="1294838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1341438"/>
                        <a:ext cx="4310063" cy="118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375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</a:rPr>
              <a:t>Betweenness Centrality</a:t>
            </a:r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8EA1D99-678C-44D7-A457-B39A789908D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39750" y="2894013"/>
            <a:ext cx="719138" cy="7207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900113" y="4262438"/>
            <a:ext cx="719137" cy="719137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275013" y="3325813"/>
            <a:ext cx="720725" cy="72072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843213" y="4838700"/>
            <a:ext cx="720725" cy="719138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051050" y="1957388"/>
            <a:ext cx="720725" cy="72072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cxnSp>
        <p:nvCxnSpPr>
          <p:cNvPr id="12" name="Straight Connector 11"/>
          <p:cNvCxnSpPr>
            <a:cxnSpLocks noChangeShapeType="1"/>
            <a:stCxn id="6" idx="4"/>
            <a:endCxn id="7" idx="0"/>
          </p:cNvCxnSpPr>
          <p:nvPr/>
        </p:nvCxnSpPr>
        <p:spPr bwMode="auto">
          <a:xfrm>
            <a:off x="900113" y="3614738"/>
            <a:ext cx="358775" cy="647700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3"/>
          <p:cNvCxnSpPr>
            <a:cxnSpLocks noChangeShapeType="1"/>
            <a:stCxn id="6" idx="7"/>
            <a:endCxn id="10" idx="2"/>
          </p:cNvCxnSpPr>
          <p:nvPr/>
        </p:nvCxnSpPr>
        <p:spPr bwMode="auto">
          <a:xfrm flipV="1">
            <a:off x="1154113" y="2317750"/>
            <a:ext cx="896937" cy="681038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  <a:stCxn id="7" idx="7"/>
            <a:endCxn id="10" idx="3"/>
          </p:cNvCxnSpPr>
          <p:nvPr/>
        </p:nvCxnSpPr>
        <p:spPr bwMode="auto">
          <a:xfrm flipV="1">
            <a:off x="1514475" y="2571750"/>
            <a:ext cx="642938" cy="1795463"/>
          </a:xfrm>
          <a:prstGeom prst="line">
            <a:avLst/>
          </a:prstGeom>
          <a:noFill/>
          <a:ln w="762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  <a:stCxn id="7" idx="6"/>
            <a:endCxn id="8" idx="2"/>
          </p:cNvCxnSpPr>
          <p:nvPr/>
        </p:nvCxnSpPr>
        <p:spPr bwMode="auto">
          <a:xfrm flipV="1">
            <a:off x="1619250" y="3686175"/>
            <a:ext cx="1655763" cy="936625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  <a:stCxn id="7" idx="6"/>
            <a:endCxn id="9" idx="2"/>
          </p:cNvCxnSpPr>
          <p:nvPr/>
        </p:nvCxnSpPr>
        <p:spPr bwMode="auto">
          <a:xfrm>
            <a:off x="1619250" y="4622800"/>
            <a:ext cx="1223963" cy="576263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5468938" y="1844675"/>
            <a:ext cx="2436812" cy="39703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A: 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B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C: 0/1 = 0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B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D: 0/1 = 0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B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E: 0/1 = 0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D: 0/1 = 0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E: 0/1 = 0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D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Wingdings" panose="05000000000000000000" pitchFamily="2" charset="2"/>
              </a:rPr>
              <a:t>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E: 0/1 = 0</a:t>
            </a:r>
          </a:p>
          <a:p>
            <a:pPr>
              <a:defRPr/>
            </a:pPr>
            <a:r>
              <a:rPr lang="en-US" sz="2800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                  </a:t>
            </a:r>
          </a:p>
          <a:p>
            <a:pPr>
              <a:defRPr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Total:           0</a:t>
            </a:r>
          </a:p>
        </p:txBody>
      </p:sp>
      <p:cxnSp>
        <p:nvCxnSpPr>
          <p:cNvPr id="18" name="Straight Connector 29"/>
          <p:cNvCxnSpPr>
            <a:cxnSpLocks noChangeShapeType="1"/>
          </p:cNvCxnSpPr>
          <p:nvPr/>
        </p:nvCxnSpPr>
        <p:spPr bwMode="auto">
          <a:xfrm>
            <a:off x="7091363" y="5053013"/>
            <a:ext cx="649287" cy="0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288" name="TextBox 31"/>
          <p:cNvSpPr txBox="1">
            <a:spLocks noChangeArrowheads="1"/>
          </p:cNvSpPr>
          <p:nvPr/>
        </p:nvSpPr>
        <p:spPr bwMode="auto">
          <a:xfrm>
            <a:off x="900113" y="5949950"/>
            <a:ext cx="741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A: Betweenness Centrality = 0</a:t>
            </a:r>
          </a:p>
        </p:txBody>
      </p:sp>
    </p:spTree>
    <p:extLst>
      <p:ext uri="{BB962C8B-B14F-4D97-AF65-F5344CB8AC3E}">
        <p14:creationId xmlns:p14="http://schemas.microsoft.com/office/powerpoint/2010/main" val="37643993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r>
              <a:rPr lang="en-US" altLang="zh-TW" sz="8000" dirty="0">
                <a:solidFill>
                  <a:srgbClr val="FF0000"/>
                </a:solidFill>
              </a:rPr>
              <a:t>Closeness Centrality</a:t>
            </a:r>
            <a:endParaRPr lang="zh-TW" altLang="en-US" sz="8000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42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03557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FEF64A2-36F2-468F-84E5-45AF35C9FF30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7347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r>
              <a:rPr lang="en-US" altLang="zh-TW" dirty="0" smtClean="0">
                <a:solidFill>
                  <a:srgbClr val="4F81BD"/>
                </a:solidFill>
              </a:rPr>
              <a:t>Social Network Analysis:</a:t>
            </a:r>
            <a:br>
              <a:rPr lang="en-US" altLang="zh-TW" dirty="0" smtClean="0">
                <a:solidFill>
                  <a:srgbClr val="4F81BD"/>
                </a:solidFill>
              </a:rPr>
            </a:br>
            <a:r>
              <a:rPr lang="en-US" altLang="zh-TW" dirty="0" smtClean="0">
                <a:solidFill>
                  <a:srgbClr val="4F81BD"/>
                </a:solidFill>
              </a:rPr>
              <a:t>Closeness Centrality</a:t>
            </a:r>
            <a:endParaRPr lang="zh-TW" altLang="en-US" dirty="0" smtClean="0">
              <a:solidFill>
                <a:srgbClr val="4F81BD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39750" y="191611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39750" y="3284538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763713" y="38608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763713" y="2781300"/>
            <a:ext cx="360362" cy="360363"/>
          </a:xfrm>
          <a:prstGeom prst="ellipse">
            <a:avLst/>
          </a:prstGeom>
          <a:solidFill>
            <a:srgbClr val="984807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771775" y="191611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916238" y="38608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35375" y="2781300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G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003800" y="2781300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H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940425" y="2133600"/>
            <a:ext cx="360363" cy="35877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940425" y="357346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J</a:t>
            </a:r>
          </a:p>
        </p:txBody>
      </p:sp>
      <p:cxnSp>
        <p:nvCxnSpPr>
          <p:cNvPr id="16" name="Straight Connector 15"/>
          <p:cNvCxnSpPr>
            <a:cxnSpLocks noChangeShapeType="1"/>
            <a:stCxn id="9" idx="6"/>
            <a:endCxn id="12" idx="2"/>
          </p:cNvCxnSpPr>
          <p:nvPr/>
        </p:nvCxnSpPr>
        <p:spPr bwMode="auto">
          <a:xfrm flipV="1">
            <a:off x="2124075" y="2960688"/>
            <a:ext cx="1511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  <a:stCxn id="9" idx="7"/>
            <a:endCxn id="10" idx="3"/>
          </p:cNvCxnSpPr>
          <p:nvPr/>
        </p:nvCxnSpPr>
        <p:spPr bwMode="auto">
          <a:xfrm flipV="1">
            <a:off x="2071688" y="2224088"/>
            <a:ext cx="752475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  <a:stCxn id="9" idx="1"/>
            <a:endCxn id="6" idx="5"/>
          </p:cNvCxnSpPr>
          <p:nvPr/>
        </p:nvCxnSpPr>
        <p:spPr bwMode="auto">
          <a:xfrm flipH="1" flipV="1">
            <a:off x="846138" y="2224088"/>
            <a:ext cx="969962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  <a:stCxn id="9" idx="3"/>
            <a:endCxn id="7" idx="6"/>
          </p:cNvCxnSpPr>
          <p:nvPr/>
        </p:nvCxnSpPr>
        <p:spPr bwMode="auto">
          <a:xfrm flipH="1">
            <a:off x="900113" y="3087688"/>
            <a:ext cx="915987" cy="377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  <a:stCxn id="8" idx="2"/>
            <a:endCxn id="7" idx="5"/>
          </p:cNvCxnSpPr>
          <p:nvPr/>
        </p:nvCxnSpPr>
        <p:spPr bwMode="auto">
          <a:xfrm flipH="1" flipV="1">
            <a:off x="846138" y="3592513"/>
            <a:ext cx="917575" cy="449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  <a:stCxn id="8" idx="0"/>
            <a:endCxn id="9" idx="4"/>
          </p:cNvCxnSpPr>
          <p:nvPr/>
        </p:nvCxnSpPr>
        <p:spPr bwMode="auto">
          <a:xfrm flipV="1">
            <a:off x="1943100" y="3141663"/>
            <a:ext cx="0" cy="719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124075" y="4041775"/>
            <a:ext cx="792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  <a:stCxn id="11" idx="7"/>
            <a:endCxn id="12" idx="3"/>
          </p:cNvCxnSpPr>
          <p:nvPr/>
        </p:nvCxnSpPr>
        <p:spPr bwMode="auto">
          <a:xfrm flipV="1">
            <a:off x="3222625" y="3087688"/>
            <a:ext cx="466725" cy="825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  <a:endCxn id="10" idx="5"/>
          </p:cNvCxnSpPr>
          <p:nvPr/>
        </p:nvCxnSpPr>
        <p:spPr bwMode="auto">
          <a:xfrm flipH="1" flipV="1">
            <a:off x="3079750" y="2224088"/>
            <a:ext cx="609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  <a:stCxn id="6" idx="6"/>
            <a:endCxn id="10" idx="2"/>
          </p:cNvCxnSpPr>
          <p:nvPr/>
        </p:nvCxnSpPr>
        <p:spPr bwMode="auto">
          <a:xfrm>
            <a:off x="900113" y="2097088"/>
            <a:ext cx="1871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  <a:stCxn id="12" idx="6"/>
            <a:endCxn id="13" idx="2"/>
          </p:cNvCxnSpPr>
          <p:nvPr/>
        </p:nvCxnSpPr>
        <p:spPr bwMode="auto">
          <a:xfrm>
            <a:off x="3995738" y="2960688"/>
            <a:ext cx="10080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  <a:stCxn id="13" idx="7"/>
            <a:endCxn id="14" idx="2"/>
          </p:cNvCxnSpPr>
          <p:nvPr/>
        </p:nvCxnSpPr>
        <p:spPr bwMode="auto">
          <a:xfrm flipV="1">
            <a:off x="5311775" y="2312988"/>
            <a:ext cx="628650" cy="520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  <a:stCxn id="13" idx="5"/>
            <a:endCxn id="15" idx="1"/>
          </p:cNvCxnSpPr>
          <p:nvPr/>
        </p:nvCxnSpPr>
        <p:spPr bwMode="auto">
          <a:xfrm>
            <a:off x="5311775" y="3087688"/>
            <a:ext cx="681038" cy="538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71" name="TextBox 28"/>
          <p:cNvSpPr txBox="1">
            <a:spLocks noChangeArrowheads="1"/>
          </p:cNvSpPr>
          <p:nvPr/>
        </p:nvSpPr>
        <p:spPr bwMode="auto">
          <a:xfrm>
            <a:off x="6659563" y="1557338"/>
            <a:ext cx="230505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C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A: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C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B: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C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D: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C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E: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C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F: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C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G: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C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H: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C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I: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C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J: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>
              <a:solidFill>
                <a:schemeClr val="accent2"/>
              </a:solidFill>
              <a:latin typeface="Lucida Sans Typewriter" pitchFamily="49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Total=15 </a:t>
            </a:r>
          </a:p>
        </p:txBody>
      </p: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7667625" y="5013325"/>
            <a:ext cx="649288" cy="0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73" name="TextBox 31"/>
          <p:cNvSpPr txBox="1">
            <a:spLocks noChangeArrowheads="1"/>
          </p:cNvSpPr>
          <p:nvPr/>
        </p:nvSpPr>
        <p:spPr bwMode="auto">
          <a:xfrm>
            <a:off x="684213" y="5848350"/>
            <a:ext cx="741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C: Closeness Centrality = 15/9 = 1.67</a:t>
            </a:r>
          </a:p>
        </p:txBody>
      </p:sp>
    </p:spTree>
    <p:extLst>
      <p:ext uri="{BB962C8B-B14F-4D97-AF65-F5344CB8AC3E}">
        <p14:creationId xmlns:p14="http://schemas.microsoft.com/office/powerpoint/2010/main" val="33807709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8C2FADF-2AE1-44DC-808C-F4C35B4B5838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44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8371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Social Network Analysis:</a:t>
            </a:r>
            <a:br>
              <a:rPr lang="en-US" altLang="zh-TW" smtClean="0">
                <a:solidFill>
                  <a:srgbClr val="4F81BD"/>
                </a:solidFill>
              </a:rPr>
            </a:br>
            <a:r>
              <a:rPr lang="en-US" altLang="zh-TW" smtClean="0">
                <a:solidFill>
                  <a:srgbClr val="4F81BD"/>
                </a:solidFill>
              </a:rPr>
              <a:t>Closeness Centrality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39750" y="191611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39750" y="3284538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763713" y="38608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763713" y="27813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771775" y="191611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916238" y="38608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35375" y="2781300"/>
            <a:ext cx="360363" cy="360363"/>
          </a:xfrm>
          <a:prstGeom prst="ellipse">
            <a:avLst/>
          </a:prstGeom>
          <a:solidFill>
            <a:srgbClr val="984807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G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003800" y="2781300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H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940425" y="2133600"/>
            <a:ext cx="360363" cy="35877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940425" y="357346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J</a:t>
            </a:r>
          </a:p>
        </p:txBody>
      </p:sp>
      <p:cxnSp>
        <p:nvCxnSpPr>
          <p:cNvPr id="16" name="Straight Connector 15"/>
          <p:cNvCxnSpPr>
            <a:cxnSpLocks noChangeShapeType="1"/>
            <a:stCxn id="9" idx="6"/>
            <a:endCxn id="12" idx="2"/>
          </p:cNvCxnSpPr>
          <p:nvPr/>
        </p:nvCxnSpPr>
        <p:spPr bwMode="auto">
          <a:xfrm flipV="1">
            <a:off x="2124075" y="2960688"/>
            <a:ext cx="1511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  <a:stCxn id="9" idx="7"/>
            <a:endCxn id="10" idx="3"/>
          </p:cNvCxnSpPr>
          <p:nvPr/>
        </p:nvCxnSpPr>
        <p:spPr bwMode="auto">
          <a:xfrm flipV="1">
            <a:off x="2071688" y="2224088"/>
            <a:ext cx="752475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  <a:stCxn id="9" idx="1"/>
            <a:endCxn id="6" idx="5"/>
          </p:cNvCxnSpPr>
          <p:nvPr/>
        </p:nvCxnSpPr>
        <p:spPr bwMode="auto">
          <a:xfrm flipH="1" flipV="1">
            <a:off x="846138" y="2224088"/>
            <a:ext cx="969962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  <a:stCxn id="9" idx="3"/>
            <a:endCxn id="7" idx="6"/>
          </p:cNvCxnSpPr>
          <p:nvPr/>
        </p:nvCxnSpPr>
        <p:spPr bwMode="auto">
          <a:xfrm flipH="1">
            <a:off x="900113" y="3087688"/>
            <a:ext cx="915987" cy="377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  <a:stCxn id="8" idx="2"/>
            <a:endCxn id="7" idx="5"/>
          </p:cNvCxnSpPr>
          <p:nvPr/>
        </p:nvCxnSpPr>
        <p:spPr bwMode="auto">
          <a:xfrm flipH="1" flipV="1">
            <a:off x="846138" y="3592513"/>
            <a:ext cx="917575" cy="449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  <a:stCxn id="8" idx="0"/>
            <a:endCxn id="9" idx="4"/>
          </p:cNvCxnSpPr>
          <p:nvPr/>
        </p:nvCxnSpPr>
        <p:spPr bwMode="auto">
          <a:xfrm flipV="1">
            <a:off x="1943100" y="3141663"/>
            <a:ext cx="0" cy="719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124075" y="4041775"/>
            <a:ext cx="792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  <a:stCxn id="11" idx="7"/>
            <a:endCxn id="12" idx="3"/>
          </p:cNvCxnSpPr>
          <p:nvPr/>
        </p:nvCxnSpPr>
        <p:spPr bwMode="auto">
          <a:xfrm flipV="1">
            <a:off x="3222625" y="3087688"/>
            <a:ext cx="466725" cy="825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  <a:endCxn id="10" idx="5"/>
          </p:cNvCxnSpPr>
          <p:nvPr/>
        </p:nvCxnSpPr>
        <p:spPr bwMode="auto">
          <a:xfrm flipH="1" flipV="1">
            <a:off x="3079750" y="2224088"/>
            <a:ext cx="609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  <a:stCxn id="6" idx="6"/>
            <a:endCxn id="10" idx="2"/>
          </p:cNvCxnSpPr>
          <p:nvPr/>
        </p:nvCxnSpPr>
        <p:spPr bwMode="auto">
          <a:xfrm>
            <a:off x="900113" y="2097088"/>
            <a:ext cx="1871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  <a:stCxn id="12" idx="6"/>
            <a:endCxn id="13" idx="2"/>
          </p:cNvCxnSpPr>
          <p:nvPr/>
        </p:nvCxnSpPr>
        <p:spPr bwMode="auto">
          <a:xfrm>
            <a:off x="3995738" y="2960688"/>
            <a:ext cx="10080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  <a:stCxn id="13" idx="7"/>
            <a:endCxn id="14" idx="2"/>
          </p:cNvCxnSpPr>
          <p:nvPr/>
        </p:nvCxnSpPr>
        <p:spPr bwMode="auto">
          <a:xfrm flipV="1">
            <a:off x="5311775" y="2312988"/>
            <a:ext cx="628650" cy="520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  <a:stCxn id="13" idx="5"/>
            <a:endCxn id="15" idx="1"/>
          </p:cNvCxnSpPr>
          <p:nvPr/>
        </p:nvCxnSpPr>
        <p:spPr bwMode="auto">
          <a:xfrm>
            <a:off x="5311775" y="3087688"/>
            <a:ext cx="681038" cy="538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95" name="TextBox 28"/>
          <p:cNvSpPr txBox="1">
            <a:spLocks noChangeArrowheads="1"/>
          </p:cNvSpPr>
          <p:nvPr/>
        </p:nvSpPr>
        <p:spPr bwMode="auto">
          <a:xfrm>
            <a:off x="6659563" y="1557338"/>
            <a:ext cx="230505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G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A: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G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B: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G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C: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G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D: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G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E: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G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F: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G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H: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G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I: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G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J: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>
              <a:solidFill>
                <a:schemeClr val="accent2"/>
              </a:solidFill>
              <a:latin typeface="Lucida Sans Typewriter" pitchFamily="49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Total=14 </a:t>
            </a:r>
          </a:p>
        </p:txBody>
      </p: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7667625" y="5013325"/>
            <a:ext cx="649288" cy="0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97" name="TextBox 31"/>
          <p:cNvSpPr txBox="1">
            <a:spLocks noChangeArrowheads="1"/>
          </p:cNvSpPr>
          <p:nvPr/>
        </p:nvSpPr>
        <p:spPr bwMode="auto">
          <a:xfrm>
            <a:off x="684213" y="5848350"/>
            <a:ext cx="741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G: Closeness Centrality = 14/9 = 1.56</a:t>
            </a:r>
          </a:p>
        </p:txBody>
      </p:sp>
    </p:spTree>
    <p:extLst>
      <p:ext uri="{BB962C8B-B14F-4D97-AF65-F5344CB8AC3E}">
        <p14:creationId xmlns:p14="http://schemas.microsoft.com/office/powerpoint/2010/main" val="36742949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C30EE76-C0AF-4956-A77B-4D9E61E2FBAE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45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9395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Social Network Analysis:</a:t>
            </a:r>
            <a:br>
              <a:rPr lang="en-US" altLang="zh-TW" smtClean="0">
                <a:solidFill>
                  <a:srgbClr val="4F81BD"/>
                </a:solidFill>
              </a:rPr>
            </a:br>
            <a:r>
              <a:rPr lang="en-US" altLang="zh-TW" smtClean="0">
                <a:solidFill>
                  <a:srgbClr val="4F81BD"/>
                </a:solidFill>
              </a:rPr>
              <a:t>Closeness Centrality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39750" y="191611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39750" y="3284538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763713" y="38608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763713" y="27813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771775" y="191611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916238" y="38608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35375" y="2781300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G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003800" y="2781300"/>
            <a:ext cx="360363" cy="360363"/>
          </a:xfrm>
          <a:prstGeom prst="ellipse">
            <a:avLst/>
          </a:prstGeom>
          <a:solidFill>
            <a:srgbClr val="984807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H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940425" y="2133600"/>
            <a:ext cx="360363" cy="35877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940425" y="357346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J</a:t>
            </a:r>
          </a:p>
        </p:txBody>
      </p:sp>
      <p:cxnSp>
        <p:nvCxnSpPr>
          <p:cNvPr id="16" name="Straight Connector 15"/>
          <p:cNvCxnSpPr>
            <a:cxnSpLocks noChangeShapeType="1"/>
            <a:stCxn id="9" idx="6"/>
            <a:endCxn id="12" idx="2"/>
          </p:cNvCxnSpPr>
          <p:nvPr/>
        </p:nvCxnSpPr>
        <p:spPr bwMode="auto">
          <a:xfrm flipV="1">
            <a:off x="2124075" y="2960688"/>
            <a:ext cx="1511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  <a:stCxn id="9" idx="7"/>
            <a:endCxn id="10" idx="3"/>
          </p:cNvCxnSpPr>
          <p:nvPr/>
        </p:nvCxnSpPr>
        <p:spPr bwMode="auto">
          <a:xfrm flipV="1">
            <a:off x="2071688" y="2224088"/>
            <a:ext cx="752475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  <a:stCxn id="9" idx="1"/>
            <a:endCxn id="6" idx="5"/>
          </p:cNvCxnSpPr>
          <p:nvPr/>
        </p:nvCxnSpPr>
        <p:spPr bwMode="auto">
          <a:xfrm flipH="1" flipV="1">
            <a:off x="846138" y="2224088"/>
            <a:ext cx="969962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  <a:stCxn id="9" idx="3"/>
            <a:endCxn id="7" idx="6"/>
          </p:cNvCxnSpPr>
          <p:nvPr/>
        </p:nvCxnSpPr>
        <p:spPr bwMode="auto">
          <a:xfrm flipH="1">
            <a:off x="900113" y="3087688"/>
            <a:ext cx="915987" cy="377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  <a:stCxn id="8" idx="2"/>
            <a:endCxn id="7" idx="5"/>
          </p:cNvCxnSpPr>
          <p:nvPr/>
        </p:nvCxnSpPr>
        <p:spPr bwMode="auto">
          <a:xfrm flipH="1" flipV="1">
            <a:off x="846138" y="3592513"/>
            <a:ext cx="917575" cy="449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  <a:stCxn id="8" idx="0"/>
            <a:endCxn id="9" idx="4"/>
          </p:cNvCxnSpPr>
          <p:nvPr/>
        </p:nvCxnSpPr>
        <p:spPr bwMode="auto">
          <a:xfrm flipV="1">
            <a:off x="1943100" y="3141663"/>
            <a:ext cx="0" cy="719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124075" y="4041775"/>
            <a:ext cx="792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  <a:stCxn id="11" idx="7"/>
            <a:endCxn id="12" idx="3"/>
          </p:cNvCxnSpPr>
          <p:nvPr/>
        </p:nvCxnSpPr>
        <p:spPr bwMode="auto">
          <a:xfrm flipV="1">
            <a:off x="3222625" y="3087688"/>
            <a:ext cx="466725" cy="825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  <a:endCxn id="10" idx="5"/>
          </p:cNvCxnSpPr>
          <p:nvPr/>
        </p:nvCxnSpPr>
        <p:spPr bwMode="auto">
          <a:xfrm flipH="1" flipV="1">
            <a:off x="3079750" y="2224088"/>
            <a:ext cx="609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  <a:stCxn id="6" idx="6"/>
            <a:endCxn id="10" idx="2"/>
          </p:cNvCxnSpPr>
          <p:nvPr/>
        </p:nvCxnSpPr>
        <p:spPr bwMode="auto">
          <a:xfrm>
            <a:off x="900113" y="2097088"/>
            <a:ext cx="1871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  <a:stCxn id="12" idx="6"/>
            <a:endCxn id="13" idx="2"/>
          </p:cNvCxnSpPr>
          <p:nvPr/>
        </p:nvCxnSpPr>
        <p:spPr bwMode="auto">
          <a:xfrm>
            <a:off x="3995738" y="2960688"/>
            <a:ext cx="10080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  <a:stCxn id="13" idx="7"/>
            <a:endCxn id="14" idx="2"/>
          </p:cNvCxnSpPr>
          <p:nvPr/>
        </p:nvCxnSpPr>
        <p:spPr bwMode="auto">
          <a:xfrm flipV="1">
            <a:off x="5311775" y="2312988"/>
            <a:ext cx="628650" cy="520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  <a:stCxn id="13" idx="5"/>
            <a:endCxn id="15" idx="1"/>
          </p:cNvCxnSpPr>
          <p:nvPr/>
        </p:nvCxnSpPr>
        <p:spPr bwMode="auto">
          <a:xfrm>
            <a:off x="5311775" y="3087688"/>
            <a:ext cx="681038" cy="538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19" name="TextBox 28"/>
          <p:cNvSpPr txBox="1">
            <a:spLocks noChangeArrowheads="1"/>
          </p:cNvSpPr>
          <p:nvPr/>
        </p:nvSpPr>
        <p:spPr bwMode="auto">
          <a:xfrm>
            <a:off x="6659563" y="1557338"/>
            <a:ext cx="230505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H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A: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H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B: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H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C: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H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D: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H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E: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H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F: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H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G: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H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I: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H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  <a:sym typeface="Wingdings" pitchFamily="2" charset="2"/>
              </a:rPr>
              <a:t></a:t>
            </a: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J: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400">
              <a:solidFill>
                <a:schemeClr val="accent2"/>
              </a:solidFill>
              <a:latin typeface="Lucida Sans Typewriter" pitchFamily="49" charset="0"/>
              <a:ea typeface="MS PGothic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Total=17 </a:t>
            </a:r>
          </a:p>
        </p:txBody>
      </p: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>
            <a:off x="7667625" y="5013325"/>
            <a:ext cx="649288" cy="0"/>
          </a:xfrm>
          <a:prstGeom prst="line">
            <a:avLst/>
          </a:prstGeom>
          <a:noFill/>
          <a:ln w="38100">
            <a:solidFill>
              <a:srgbClr val="984807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421" name="TextBox 31"/>
          <p:cNvSpPr txBox="1">
            <a:spLocks noChangeArrowheads="1"/>
          </p:cNvSpPr>
          <p:nvPr/>
        </p:nvSpPr>
        <p:spPr bwMode="auto">
          <a:xfrm>
            <a:off x="684213" y="5848350"/>
            <a:ext cx="7416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H: Closeness Centrality = 17/9 = 1.89</a:t>
            </a:r>
          </a:p>
        </p:txBody>
      </p:sp>
    </p:spTree>
    <p:extLst>
      <p:ext uri="{BB962C8B-B14F-4D97-AF65-F5344CB8AC3E}">
        <p14:creationId xmlns:p14="http://schemas.microsoft.com/office/powerpoint/2010/main" val="38544958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1547813" y="2565400"/>
            <a:ext cx="863600" cy="863600"/>
          </a:xfrm>
          <a:prstGeom prst="ellipse">
            <a:avLst/>
          </a:prstGeom>
          <a:solidFill>
            <a:srgbClr val="FFCC66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zh-TW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419475" y="2565400"/>
            <a:ext cx="865188" cy="863600"/>
          </a:xfrm>
          <a:prstGeom prst="ellipse">
            <a:avLst/>
          </a:prstGeom>
          <a:solidFill>
            <a:srgbClr val="FF6600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zh-TW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4716463" y="2565400"/>
            <a:ext cx="863600" cy="863600"/>
          </a:xfrm>
          <a:prstGeom prst="ellipse">
            <a:avLst/>
          </a:prstGeom>
          <a:solidFill>
            <a:srgbClr val="FFCC66"/>
          </a:solidFill>
          <a:ln w="9525">
            <a:solidFill>
              <a:srgbClr val="A6A6A6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zh-TW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042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41A2165-14B7-40AA-9AEB-9D95BF1AF381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6042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413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</a:rPr>
              <a:t>Social Network Analysis:</a:t>
            </a:r>
            <a:br>
              <a:rPr lang="en-US" altLang="zh-TW" smtClean="0">
                <a:solidFill>
                  <a:srgbClr val="4F81BD"/>
                </a:solidFill>
              </a:rPr>
            </a:br>
            <a:r>
              <a:rPr lang="en-US" altLang="zh-TW" smtClean="0">
                <a:solidFill>
                  <a:srgbClr val="4F81BD"/>
                </a:solidFill>
              </a:rPr>
              <a:t>Closeness Centrality</a:t>
            </a:r>
            <a:endParaRPr lang="zh-TW" altLang="en-US" smtClean="0">
              <a:solidFill>
                <a:srgbClr val="4F81BD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539750" y="191611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539750" y="3284538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B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1763713" y="38608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D</a:t>
            </a:r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1763713" y="27813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C</a:t>
            </a:r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771775" y="191611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E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916238" y="3860800"/>
            <a:ext cx="360362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3635375" y="2781300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G</a:t>
            </a: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5003800" y="2781300"/>
            <a:ext cx="360363" cy="360363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H</a:t>
            </a: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5940425" y="2133600"/>
            <a:ext cx="360363" cy="358775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940425" y="3573463"/>
            <a:ext cx="360363" cy="360362"/>
          </a:xfrm>
          <a:prstGeom prst="ellipse">
            <a:avLst/>
          </a:prstGeom>
          <a:solidFill>
            <a:srgbClr val="77933C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J</a:t>
            </a:r>
          </a:p>
        </p:txBody>
      </p:sp>
      <p:cxnSp>
        <p:nvCxnSpPr>
          <p:cNvPr id="16" name="Straight Connector 15"/>
          <p:cNvCxnSpPr>
            <a:cxnSpLocks noChangeShapeType="1"/>
            <a:stCxn id="9" idx="6"/>
            <a:endCxn id="12" idx="2"/>
          </p:cNvCxnSpPr>
          <p:nvPr/>
        </p:nvCxnSpPr>
        <p:spPr bwMode="auto">
          <a:xfrm flipV="1">
            <a:off x="2124075" y="2960688"/>
            <a:ext cx="15113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  <a:stCxn id="9" idx="7"/>
            <a:endCxn id="10" idx="3"/>
          </p:cNvCxnSpPr>
          <p:nvPr/>
        </p:nvCxnSpPr>
        <p:spPr bwMode="auto">
          <a:xfrm flipV="1">
            <a:off x="2071688" y="2224088"/>
            <a:ext cx="752475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Connector 17"/>
          <p:cNvCxnSpPr>
            <a:cxnSpLocks noChangeShapeType="1"/>
            <a:stCxn id="9" idx="1"/>
            <a:endCxn id="6" idx="5"/>
          </p:cNvCxnSpPr>
          <p:nvPr/>
        </p:nvCxnSpPr>
        <p:spPr bwMode="auto">
          <a:xfrm flipH="1" flipV="1">
            <a:off x="846138" y="2224088"/>
            <a:ext cx="969962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Connector 18"/>
          <p:cNvCxnSpPr>
            <a:cxnSpLocks noChangeShapeType="1"/>
            <a:stCxn id="9" idx="3"/>
            <a:endCxn id="7" idx="6"/>
          </p:cNvCxnSpPr>
          <p:nvPr/>
        </p:nvCxnSpPr>
        <p:spPr bwMode="auto">
          <a:xfrm flipH="1">
            <a:off x="900113" y="3087688"/>
            <a:ext cx="915987" cy="3778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9"/>
          <p:cNvCxnSpPr>
            <a:cxnSpLocks noChangeShapeType="1"/>
            <a:stCxn id="8" idx="2"/>
            <a:endCxn id="7" idx="5"/>
          </p:cNvCxnSpPr>
          <p:nvPr/>
        </p:nvCxnSpPr>
        <p:spPr bwMode="auto">
          <a:xfrm flipH="1" flipV="1">
            <a:off x="846138" y="3592513"/>
            <a:ext cx="917575" cy="449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Straight Connector 20"/>
          <p:cNvCxnSpPr>
            <a:cxnSpLocks noChangeShapeType="1"/>
            <a:stCxn id="8" idx="0"/>
            <a:endCxn id="9" idx="4"/>
          </p:cNvCxnSpPr>
          <p:nvPr/>
        </p:nvCxnSpPr>
        <p:spPr bwMode="auto">
          <a:xfrm flipV="1">
            <a:off x="1943100" y="3141663"/>
            <a:ext cx="0" cy="719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Connector 21"/>
          <p:cNvCxnSpPr>
            <a:cxnSpLocks noChangeShapeType="1"/>
            <a:stCxn id="8" idx="6"/>
            <a:endCxn id="11" idx="2"/>
          </p:cNvCxnSpPr>
          <p:nvPr/>
        </p:nvCxnSpPr>
        <p:spPr bwMode="auto">
          <a:xfrm>
            <a:off x="2124075" y="4041775"/>
            <a:ext cx="792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  <a:stCxn id="11" idx="7"/>
            <a:endCxn id="12" idx="3"/>
          </p:cNvCxnSpPr>
          <p:nvPr/>
        </p:nvCxnSpPr>
        <p:spPr bwMode="auto">
          <a:xfrm flipV="1">
            <a:off x="3222625" y="3087688"/>
            <a:ext cx="466725" cy="825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  <a:endCxn id="10" idx="5"/>
          </p:cNvCxnSpPr>
          <p:nvPr/>
        </p:nvCxnSpPr>
        <p:spPr bwMode="auto">
          <a:xfrm flipH="1" flipV="1">
            <a:off x="3079750" y="2224088"/>
            <a:ext cx="6096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Connector 24"/>
          <p:cNvCxnSpPr>
            <a:cxnSpLocks noChangeShapeType="1"/>
            <a:stCxn id="6" idx="6"/>
            <a:endCxn id="10" idx="2"/>
          </p:cNvCxnSpPr>
          <p:nvPr/>
        </p:nvCxnSpPr>
        <p:spPr bwMode="auto">
          <a:xfrm>
            <a:off x="900113" y="2097088"/>
            <a:ext cx="18716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25"/>
          <p:cNvCxnSpPr>
            <a:cxnSpLocks noChangeShapeType="1"/>
            <a:stCxn id="12" idx="6"/>
            <a:endCxn id="13" idx="2"/>
          </p:cNvCxnSpPr>
          <p:nvPr/>
        </p:nvCxnSpPr>
        <p:spPr bwMode="auto">
          <a:xfrm>
            <a:off x="3995738" y="2960688"/>
            <a:ext cx="10080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Straight Connector 26"/>
          <p:cNvCxnSpPr>
            <a:cxnSpLocks noChangeShapeType="1"/>
            <a:stCxn id="13" idx="7"/>
            <a:endCxn id="14" idx="2"/>
          </p:cNvCxnSpPr>
          <p:nvPr/>
        </p:nvCxnSpPr>
        <p:spPr bwMode="auto">
          <a:xfrm flipV="1">
            <a:off x="5311775" y="2312988"/>
            <a:ext cx="628650" cy="520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Straight Connector 27"/>
          <p:cNvCxnSpPr>
            <a:cxnSpLocks noChangeShapeType="1"/>
            <a:stCxn id="13" idx="5"/>
            <a:endCxn id="15" idx="1"/>
          </p:cNvCxnSpPr>
          <p:nvPr/>
        </p:nvCxnSpPr>
        <p:spPr bwMode="auto">
          <a:xfrm>
            <a:off x="5311775" y="3087688"/>
            <a:ext cx="681038" cy="538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446" name="TextBox 31"/>
          <p:cNvSpPr txBox="1">
            <a:spLocks noChangeArrowheads="1"/>
          </p:cNvSpPr>
          <p:nvPr/>
        </p:nvSpPr>
        <p:spPr bwMode="auto">
          <a:xfrm>
            <a:off x="684213" y="6021388"/>
            <a:ext cx="741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H: Closeness Centrality = 17/9 = 1.89</a:t>
            </a:r>
          </a:p>
        </p:txBody>
      </p:sp>
      <p:sp>
        <p:nvSpPr>
          <p:cNvPr id="60447" name="TextBox 30"/>
          <p:cNvSpPr txBox="1">
            <a:spLocks noChangeArrowheads="1"/>
          </p:cNvSpPr>
          <p:nvPr/>
        </p:nvSpPr>
        <p:spPr bwMode="auto">
          <a:xfrm>
            <a:off x="684213" y="5414963"/>
            <a:ext cx="741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C: Closeness Centrality = 15/9 = 1.67</a:t>
            </a:r>
          </a:p>
        </p:txBody>
      </p:sp>
      <p:sp>
        <p:nvSpPr>
          <p:cNvPr id="60448" name="TextBox 32"/>
          <p:cNvSpPr txBox="1">
            <a:spLocks noChangeArrowheads="1"/>
          </p:cNvSpPr>
          <p:nvPr/>
        </p:nvSpPr>
        <p:spPr bwMode="auto">
          <a:xfrm>
            <a:off x="684213" y="4797425"/>
            <a:ext cx="741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b="1" u="sng">
                <a:solidFill>
                  <a:schemeClr val="accent2"/>
                </a:solidFill>
                <a:latin typeface="Lucida Sans Typewriter" pitchFamily="49" charset="0"/>
                <a:ea typeface="MS PGothic" pitchFamily="34" charset="-128"/>
              </a:rPr>
              <a:t>G: Closeness Centrality = 14/9 = 1.56</a:t>
            </a:r>
          </a:p>
        </p:txBody>
      </p:sp>
      <p:sp>
        <p:nvSpPr>
          <p:cNvPr id="34" name="Oval 33"/>
          <p:cNvSpPr>
            <a:spLocks noChangeArrowheads="1"/>
          </p:cNvSpPr>
          <p:nvPr/>
        </p:nvSpPr>
        <p:spPr bwMode="auto">
          <a:xfrm>
            <a:off x="7704138" y="4797425"/>
            <a:ext cx="396875" cy="3794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1</a:t>
            </a: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7704138" y="5445125"/>
            <a:ext cx="396875" cy="3794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7704138" y="6073775"/>
            <a:ext cx="396875" cy="3794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382064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2290266"/>
          </a:xfrm>
        </p:spPr>
        <p:txBody>
          <a:bodyPr/>
          <a:lstStyle/>
          <a:p>
            <a:r>
              <a:rPr lang="en-US" altLang="zh-TW" sz="6000" dirty="0" smtClean="0">
                <a:solidFill>
                  <a:schemeClr val="accent1"/>
                </a:solidFill>
                <a:cs typeface="新細明體" pitchFamily="18" charset="-120"/>
              </a:rPr>
              <a:t>Social Network Analysis (SNA) Tools</a:t>
            </a:r>
            <a:endParaRPr lang="zh-TW" altLang="en-US" sz="6000" dirty="0" smtClean="0">
              <a:solidFill>
                <a:schemeClr val="accent1"/>
              </a:solidFill>
              <a:cs typeface="新細明體" pitchFamily="18" charset="-120"/>
            </a:endParaRPr>
          </a:p>
        </p:txBody>
      </p:sp>
      <p:sp>
        <p:nvSpPr>
          <p:cNvPr id="48131" name="內容版面配置區 2"/>
          <p:cNvSpPr>
            <a:spLocks noGrp="1"/>
          </p:cNvSpPr>
          <p:nvPr>
            <p:ph idx="1"/>
          </p:nvPr>
        </p:nvSpPr>
        <p:spPr>
          <a:xfrm>
            <a:off x="468313" y="2276872"/>
            <a:ext cx="8229600" cy="4392488"/>
          </a:xfrm>
        </p:spPr>
        <p:txBody>
          <a:bodyPr/>
          <a:lstStyle/>
          <a:p>
            <a:pPr algn="ctr"/>
            <a:r>
              <a:rPr lang="en-US" altLang="zh-TW" sz="5000" b="1" dirty="0" err="1" smtClean="0">
                <a:solidFill>
                  <a:srgbClr val="FF0000"/>
                </a:solidFill>
                <a:cs typeface="新細明體" pitchFamily="18" charset="-120"/>
              </a:rPr>
              <a:t>NetworkX</a:t>
            </a:r>
            <a:endParaRPr lang="en-US" altLang="zh-TW" sz="5000" b="1" dirty="0" smtClean="0">
              <a:solidFill>
                <a:srgbClr val="FF0000"/>
              </a:solidFill>
              <a:cs typeface="新細明體" pitchFamily="18" charset="-120"/>
            </a:endParaRPr>
          </a:p>
          <a:p>
            <a:pPr algn="ctr"/>
            <a:r>
              <a:rPr lang="en-US" altLang="zh-TW" sz="5000" b="1" dirty="0" err="1" smtClean="0">
                <a:solidFill>
                  <a:srgbClr val="FF0000"/>
                </a:solidFill>
                <a:cs typeface="新細明體" pitchFamily="18" charset="-120"/>
              </a:rPr>
              <a:t>igraph</a:t>
            </a:r>
            <a:endParaRPr lang="en-US" altLang="zh-TW" sz="5000" b="1" dirty="0" smtClean="0">
              <a:solidFill>
                <a:srgbClr val="FF0000"/>
              </a:solidFill>
              <a:cs typeface="新細明體" pitchFamily="18" charset="-120"/>
            </a:endParaRPr>
          </a:p>
          <a:p>
            <a:pPr algn="ctr"/>
            <a:r>
              <a:rPr lang="en-US" altLang="zh-TW" sz="5000" b="1" dirty="0" err="1" smtClean="0">
                <a:solidFill>
                  <a:srgbClr val="FF0000"/>
                </a:solidFill>
                <a:cs typeface="新細明體" pitchFamily="18" charset="-120"/>
              </a:rPr>
              <a:t>Gephi</a:t>
            </a:r>
            <a:endParaRPr lang="en-US" altLang="zh-TW" sz="5000" b="1" dirty="0" smtClean="0">
              <a:solidFill>
                <a:srgbClr val="FF0000"/>
              </a:solidFill>
              <a:cs typeface="新細明體" pitchFamily="18" charset="-120"/>
            </a:endParaRPr>
          </a:p>
          <a:p>
            <a:pPr algn="ctr"/>
            <a:r>
              <a:rPr lang="en-US" altLang="zh-TW" sz="5000" b="1" dirty="0" err="1" smtClean="0">
                <a:solidFill>
                  <a:srgbClr val="FF0000"/>
                </a:solidFill>
                <a:cs typeface="新細明體" pitchFamily="18" charset="-120"/>
              </a:rPr>
              <a:t>UCINet</a:t>
            </a:r>
            <a:endParaRPr lang="en-US" altLang="zh-TW" sz="5000" b="1" dirty="0" smtClean="0">
              <a:solidFill>
                <a:srgbClr val="FF0000"/>
              </a:solidFill>
              <a:cs typeface="新細明體" pitchFamily="18" charset="-120"/>
            </a:endParaRPr>
          </a:p>
          <a:p>
            <a:pPr algn="ctr"/>
            <a:r>
              <a:rPr lang="en-US" altLang="zh-TW" sz="5000" b="1" dirty="0" err="1" smtClean="0">
                <a:solidFill>
                  <a:srgbClr val="FF0000"/>
                </a:solidFill>
                <a:cs typeface="新細明體" pitchFamily="18" charset="-120"/>
              </a:rPr>
              <a:t>Pajek</a:t>
            </a:r>
            <a:endParaRPr lang="en-US" altLang="zh-TW" sz="5000" b="1" dirty="0" smtClean="0">
              <a:solidFill>
                <a:srgbClr val="FF0000"/>
              </a:solidFill>
              <a:cs typeface="新細明體" pitchFamily="18" charset="-120"/>
            </a:endParaRPr>
          </a:p>
          <a:p>
            <a:pPr marL="0" indent="0" algn="ctr">
              <a:buNone/>
            </a:pPr>
            <a:endParaRPr lang="zh-TW" altLang="en-US" sz="5000" b="1" dirty="0" smtClean="0">
              <a:solidFill>
                <a:srgbClr val="FF0000"/>
              </a:solidFill>
              <a:cs typeface="新細明體" pitchFamily="18" charset="-120"/>
            </a:endParaRPr>
          </a:p>
        </p:txBody>
      </p:sp>
      <p:sp>
        <p:nvSpPr>
          <p:cNvPr id="48132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fld id="{5B53AE05-C41F-4844-9706-D8992D5A3EB0}" type="slidenum">
              <a:rPr kumimoji="0" lang="zh-TW" altLang="en-US">
                <a:solidFill>
                  <a:srgbClr val="898989"/>
                </a:solidFill>
                <a:latin typeface="Calibri" pitchFamily="34" charset="0"/>
                <a:ea typeface="新細明體" pitchFamily="18" charset="-120"/>
              </a:rPr>
              <a:pPr eaLnBrk="1" hangingPunct="1"/>
              <a:t>47</a:t>
            </a:fld>
            <a:endParaRPr kumimoji="0" lang="zh-TW" altLang="en-US">
              <a:solidFill>
                <a:srgbClr val="898989"/>
              </a:solidFill>
              <a:latin typeface="Calibri" pitchFamily="34" charset="0"/>
              <a:ea typeface="新細明體" pitchFamily="18" charset="-120"/>
            </a:endParaRPr>
          </a:p>
        </p:txBody>
      </p:sp>
      <p:pic>
        <p:nvPicPr>
          <p:cNvPr id="48133" name="Picture 4" descr="https://sites.google.com/site/ucinetsoftware/_/rsrc/1349147830777/news/newbookonsna/cover.jpg?height=200&amp;width=1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72732"/>
            <a:ext cx="1728787" cy="245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2" descr="http://vlado.fmf.uni-lj.si/pub/networks/pajek/paje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1" y="5816349"/>
            <a:ext cx="1296144" cy="88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6882" name="Picture 2" descr="Gephi - The Open Graph Viz Platfo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98" y="4072732"/>
            <a:ext cx="2497782" cy="74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008112"/>
          </a:xfrm>
        </p:spPr>
        <p:txBody>
          <a:bodyPr/>
          <a:lstStyle/>
          <a:p>
            <a:r>
              <a:rPr lang="en-US" altLang="zh-TW" dirty="0" err="1" smtClean="0">
                <a:solidFill>
                  <a:schemeClr val="accent1"/>
                </a:solidFill>
              </a:rPr>
              <a:t>Gephi</a:t>
            </a:r>
            <a:r>
              <a:rPr lang="en-US" altLang="zh-TW" dirty="0">
                <a:solidFill>
                  <a:schemeClr val="accent1"/>
                </a:solidFill>
              </a:rPr>
              <a:t/>
            </a:r>
            <a:br>
              <a:rPr lang="en-US" altLang="zh-TW" dirty="0">
                <a:solidFill>
                  <a:schemeClr val="accent1"/>
                </a:solidFill>
              </a:rPr>
            </a:br>
            <a:r>
              <a:rPr lang="en-US" altLang="zh-TW" sz="3200" dirty="0">
                <a:solidFill>
                  <a:schemeClr val="accent1"/>
                </a:solidFill>
              </a:rPr>
              <a:t>The Open Graph </a:t>
            </a:r>
            <a:r>
              <a:rPr lang="en-US" altLang="zh-TW" sz="3200" dirty="0" err="1">
                <a:solidFill>
                  <a:schemeClr val="accent1"/>
                </a:solidFill>
              </a:rPr>
              <a:t>Viz</a:t>
            </a:r>
            <a:r>
              <a:rPr lang="en-US" altLang="zh-TW" sz="3200" dirty="0">
                <a:solidFill>
                  <a:schemeClr val="accent1"/>
                </a:solidFill>
              </a:rPr>
              <a:t> Platform</a:t>
            </a:r>
            <a:endParaRPr lang="zh-TW" altLang="en-US" sz="32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48</a:t>
            </a:fld>
            <a:endParaRPr lang="zh-TW" altLang="en-US"/>
          </a:p>
        </p:txBody>
      </p:sp>
      <p:pic>
        <p:nvPicPr>
          <p:cNvPr id="509954" name="Picture 2" descr="screensh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8866234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Gephi - The Open Graph Viz Platfo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" y="39416"/>
            <a:ext cx="1424067" cy="42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923928" y="6597352"/>
            <a:ext cx="19014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bg1">
                    <a:lumMod val="75000"/>
                  </a:schemeClr>
                </a:solidFill>
              </a:rPr>
              <a:t>Source: https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</a:rPr>
              <a:t>://gephi.org/</a:t>
            </a:r>
            <a:endParaRPr lang="zh-TW" alt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4096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solidFill>
                  <a:schemeClr val="accent1"/>
                </a:solidFill>
                <a:cs typeface="新細明體" pitchFamily="18" charset="-120"/>
              </a:rPr>
              <a:t>Application of SNA</a:t>
            </a:r>
            <a:endParaRPr lang="zh-TW" altLang="en-US" smtClean="0">
              <a:solidFill>
                <a:schemeClr val="accent1"/>
              </a:solidFill>
              <a:cs typeface="新細明體" pitchFamily="18" charset="-120"/>
            </a:endParaRPr>
          </a:p>
        </p:txBody>
      </p:sp>
      <p:sp>
        <p:nvSpPr>
          <p:cNvPr id="54275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Arial" pitchFamily="34" charset="0"/>
              <a:buNone/>
            </a:pPr>
            <a:r>
              <a:rPr lang="en-US" altLang="zh-TW" sz="6000" b="1" dirty="0" smtClean="0">
                <a:solidFill>
                  <a:srgbClr val="FF0000"/>
                </a:solidFill>
                <a:cs typeface="新細明體" pitchFamily="18" charset="-120"/>
              </a:rPr>
              <a:t>Social Network Analysis </a:t>
            </a:r>
            <a:br>
              <a:rPr lang="en-US" altLang="zh-TW" sz="6000" b="1" dirty="0" smtClean="0">
                <a:solidFill>
                  <a:srgbClr val="FF0000"/>
                </a:solidFill>
                <a:cs typeface="新細明體" pitchFamily="18" charset="-120"/>
              </a:rPr>
            </a:br>
            <a:r>
              <a:rPr lang="en-US" altLang="zh-TW" sz="6000" b="1" dirty="0" smtClean="0">
                <a:cs typeface="新細明體" pitchFamily="18" charset="-120"/>
              </a:rPr>
              <a:t>of </a:t>
            </a:r>
            <a:br>
              <a:rPr lang="en-US" altLang="zh-TW" sz="6000" b="1" dirty="0" smtClean="0">
                <a:cs typeface="新細明體" pitchFamily="18" charset="-120"/>
              </a:rPr>
            </a:br>
            <a:r>
              <a:rPr lang="en-US" altLang="zh-TW" sz="6000" b="1" dirty="0" smtClean="0">
                <a:solidFill>
                  <a:srgbClr val="FF0000"/>
                </a:solidFill>
                <a:cs typeface="新細明體" pitchFamily="18" charset="-120"/>
              </a:rPr>
              <a:t>Research Collaboration </a:t>
            </a:r>
            <a:br>
              <a:rPr lang="en-US" altLang="zh-TW" sz="6000" b="1" dirty="0" smtClean="0">
                <a:solidFill>
                  <a:srgbClr val="FF0000"/>
                </a:solidFill>
                <a:cs typeface="新細明體" pitchFamily="18" charset="-120"/>
              </a:rPr>
            </a:br>
            <a:r>
              <a:rPr lang="en-US" altLang="zh-TW" sz="6000" b="1" dirty="0" smtClean="0">
                <a:cs typeface="新細明體" pitchFamily="18" charset="-120"/>
              </a:rPr>
              <a:t>in </a:t>
            </a:r>
            <a:br>
              <a:rPr lang="en-US" altLang="zh-TW" sz="6000" b="1" dirty="0" smtClean="0">
                <a:cs typeface="新細明體" pitchFamily="18" charset="-120"/>
              </a:rPr>
            </a:br>
            <a:r>
              <a:rPr lang="en-US" altLang="zh-TW" sz="4000" b="1" dirty="0" smtClean="0">
                <a:cs typeface="新細明體" pitchFamily="18" charset="-120"/>
              </a:rPr>
              <a:t>Information Reuse and Integration</a:t>
            </a:r>
            <a:endParaRPr lang="zh-TW" altLang="en-US" sz="4000" b="1" dirty="0" smtClean="0">
              <a:cs typeface="新細明體" pitchFamily="18" charset="-120"/>
            </a:endParaRPr>
          </a:p>
        </p:txBody>
      </p:sp>
      <p:sp>
        <p:nvSpPr>
          <p:cNvPr id="5427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B196F09C-850B-400A-9F6C-26DB697521B5}" type="slidenum">
              <a:rPr lang="zh-TW" altLang="en-US" sz="1200">
                <a:solidFill>
                  <a:srgbClr val="898989"/>
                </a:solidFill>
                <a:ea typeface="新細明體" pitchFamily="18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zh-TW" altLang="en-US" sz="1200">
              <a:solidFill>
                <a:srgbClr val="898989"/>
              </a:solidFill>
              <a:ea typeface="新細明體" pitchFamily="18" charset="-120"/>
            </a:endParaRPr>
          </a:p>
        </p:txBody>
      </p:sp>
      <p:sp>
        <p:nvSpPr>
          <p:cNvPr id="54277" name="矩形 6"/>
          <p:cNvSpPr>
            <a:spLocks noChangeArrowheads="1"/>
          </p:cNvSpPr>
          <p:nvPr/>
        </p:nvSpPr>
        <p:spPr bwMode="auto">
          <a:xfrm>
            <a:off x="684213" y="6484938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Source: Min-Yuh Day, Sheng-Pao Shih, Weide Chang (2011), </a:t>
            </a:r>
            <a:br>
              <a:rPr lang="en-US" altLang="zh-TW" sz="1000">
                <a:solidFill>
                  <a:srgbClr val="A6A6A6"/>
                </a:solidFill>
                <a:latin typeface="Arial" pitchFamily="34" charset="0"/>
              </a:rPr>
            </a:b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"Social Network Analysis of Research Collaboration in Information Reuse and Integration"</a:t>
            </a:r>
            <a:endParaRPr lang="zh-TW" altLang="en-US" sz="1000">
              <a:solidFill>
                <a:srgbClr val="A6A6A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235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8000" dirty="0" smtClean="0">
                <a:solidFill>
                  <a:srgbClr val="FF0000"/>
                </a:solidFill>
              </a:rPr>
              <a:t>Social Computing</a:t>
            </a:r>
            <a:endParaRPr lang="zh-TW" altLang="en-US" sz="80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6000" dirty="0" smtClean="0">
                <a:solidFill>
                  <a:schemeClr val="accent1"/>
                </a:solidFill>
              </a:rPr>
              <a:t>Social Network Analysis</a:t>
            </a:r>
          </a:p>
          <a:p>
            <a:r>
              <a:rPr lang="en-US" altLang="zh-TW" sz="6000" dirty="0" smtClean="0">
                <a:solidFill>
                  <a:schemeClr val="accent1"/>
                </a:solidFill>
              </a:rPr>
              <a:t>Link </a:t>
            </a:r>
            <a:r>
              <a:rPr lang="en-US" altLang="zh-TW" sz="6000" dirty="0">
                <a:solidFill>
                  <a:schemeClr val="accent1"/>
                </a:solidFill>
              </a:rPr>
              <a:t>mining</a:t>
            </a:r>
          </a:p>
          <a:p>
            <a:r>
              <a:rPr lang="en-US" altLang="zh-TW" sz="6000" dirty="0">
                <a:solidFill>
                  <a:schemeClr val="accent1"/>
                </a:solidFill>
              </a:rPr>
              <a:t>Community Detection</a:t>
            </a:r>
          </a:p>
          <a:p>
            <a:r>
              <a:rPr lang="en-US" altLang="zh-TW" sz="6000" dirty="0">
                <a:solidFill>
                  <a:schemeClr val="accent1"/>
                </a:solidFill>
              </a:rPr>
              <a:t>Social Recommendation</a:t>
            </a:r>
            <a:endParaRPr lang="zh-TW" altLang="en-US" sz="6000" dirty="0">
              <a:solidFill>
                <a:schemeClr val="accent1"/>
              </a:solidFill>
            </a:endParaRPr>
          </a:p>
          <a:p>
            <a:endParaRPr lang="zh-TW" altLang="en-US" sz="6000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79795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US" altLang="zh-TW" smtClean="0">
                <a:solidFill>
                  <a:srgbClr val="4F81BD"/>
                </a:solidFill>
                <a:cs typeface="新細明體" pitchFamily="18" charset="-120"/>
              </a:rPr>
              <a:t>Example of SNA Data Source</a:t>
            </a:r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C8ED995-73C3-420D-87F0-01E7A1408C08}" type="slidenum">
              <a:rPr lang="zh-TW" altLang="en-US" sz="1200">
                <a:solidFill>
                  <a:srgbClr val="898989"/>
                </a:solidFill>
                <a:ea typeface="新細明體" pitchFamily="18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zh-TW" altLang="en-US" sz="1200">
              <a:solidFill>
                <a:srgbClr val="898989"/>
              </a:solidFill>
              <a:ea typeface="新細明體" pitchFamily="18" charset="-120"/>
            </a:endParaRPr>
          </a:p>
        </p:txBody>
      </p:sp>
      <p:pic>
        <p:nvPicPr>
          <p:cNvPr id="5530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68413"/>
            <a:ext cx="8748713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971550" y="6488113"/>
            <a:ext cx="741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latin typeface="Arial" pitchFamily="34" charset="0"/>
              </a:rPr>
              <a:t>Source: </a:t>
            </a:r>
            <a:r>
              <a:rPr lang="en-US" altLang="zh-TW" sz="1800">
                <a:latin typeface="Arial" pitchFamily="34" charset="0"/>
                <a:hlinkClick r:id="rId3"/>
              </a:rPr>
              <a:t>http://www.informatik.uni-trier.de/~ley/db/conf/iri/iri2010.html</a:t>
            </a:r>
            <a:endParaRPr lang="en-US" altLang="zh-TW" sz="18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9825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cs typeface="新細明體" pitchFamily="18" charset="-120"/>
              </a:rPr>
              <a:t>Research Question</a:t>
            </a:r>
            <a:endParaRPr lang="zh-TW" altLang="en-US" smtClean="0">
              <a:cs typeface="新細明體" pitchFamily="18" charset="-120"/>
            </a:endParaRPr>
          </a:p>
        </p:txBody>
      </p:sp>
      <p:sp>
        <p:nvSpPr>
          <p:cNvPr id="563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mtClean="0">
                <a:cs typeface="新細明體" pitchFamily="18" charset="-120"/>
              </a:rPr>
              <a:t>RQ1: What are the </a:t>
            </a:r>
            <a:br>
              <a:rPr lang="en-US" altLang="zh-TW" smtClean="0">
                <a:cs typeface="新細明體" pitchFamily="18" charset="-120"/>
              </a:rPr>
            </a:br>
            <a:r>
              <a:rPr lang="en-US" altLang="zh-TW" smtClean="0">
                <a:cs typeface="新細明體" pitchFamily="18" charset="-120"/>
              </a:rPr>
              <a:t>scientific </a:t>
            </a:r>
            <a:r>
              <a:rPr lang="en-US" altLang="zh-TW" smtClean="0">
                <a:solidFill>
                  <a:srgbClr val="FF0000"/>
                </a:solidFill>
                <a:cs typeface="新細明體" pitchFamily="18" charset="-120"/>
              </a:rPr>
              <a:t>collaboration patterns </a:t>
            </a:r>
            <a:r>
              <a:rPr lang="en-US" altLang="zh-TW" smtClean="0">
                <a:cs typeface="新細明體" pitchFamily="18" charset="-120"/>
              </a:rPr>
              <a:t/>
            </a:r>
            <a:br>
              <a:rPr lang="en-US" altLang="zh-TW" smtClean="0">
                <a:cs typeface="新細明體" pitchFamily="18" charset="-120"/>
              </a:rPr>
            </a:br>
            <a:r>
              <a:rPr lang="en-US" altLang="zh-TW" smtClean="0">
                <a:cs typeface="新細明體" pitchFamily="18" charset="-120"/>
              </a:rPr>
              <a:t>in the IRI research community?</a:t>
            </a:r>
          </a:p>
          <a:p>
            <a:endParaRPr lang="en-US" altLang="zh-TW" smtClean="0">
              <a:cs typeface="新細明體" pitchFamily="18" charset="-120"/>
            </a:endParaRPr>
          </a:p>
          <a:p>
            <a:r>
              <a:rPr lang="en-US" altLang="zh-TW" smtClean="0">
                <a:cs typeface="新細明體" pitchFamily="18" charset="-120"/>
              </a:rPr>
              <a:t>RQ2: Who are the </a:t>
            </a:r>
            <a:br>
              <a:rPr lang="en-US" altLang="zh-TW" smtClean="0">
                <a:cs typeface="新細明體" pitchFamily="18" charset="-120"/>
              </a:rPr>
            </a:br>
            <a:r>
              <a:rPr lang="en-US" altLang="zh-TW" smtClean="0">
                <a:solidFill>
                  <a:srgbClr val="FF0000"/>
                </a:solidFill>
                <a:cs typeface="新細明體" pitchFamily="18" charset="-120"/>
              </a:rPr>
              <a:t>prominent researchers </a:t>
            </a:r>
            <a:r>
              <a:rPr lang="en-US" altLang="zh-TW" smtClean="0">
                <a:cs typeface="新細明體" pitchFamily="18" charset="-120"/>
              </a:rPr>
              <a:t/>
            </a:r>
            <a:br>
              <a:rPr lang="en-US" altLang="zh-TW" smtClean="0">
                <a:cs typeface="新細明體" pitchFamily="18" charset="-120"/>
              </a:rPr>
            </a:br>
            <a:r>
              <a:rPr lang="en-US" altLang="zh-TW" smtClean="0">
                <a:cs typeface="新細明體" pitchFamily="18" charset="-120"/>
              </a:rPr>
              <a:t>in the IRI community?</a:t>
            </a:r>
          </a:p>
          <a:p>
            <a:endParaRPr lang="zh-TW" altLang="en-US" smtClean="0">
              <a:cs typeface="新細明體" pitchFamily="18" charset="-120"/>
            </a:endParaRPr>
          </a:p>
        </p:txBody>
      </p:sp>
      <p:sp>
        <p:nvSpPr>
          <p:cNvPr id="56324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5170F6B-6969-43D5-833E-1679B395DAF3}" type="slidenum">
              <a:rPr lang="zh-TW" altLang="en-US" sz="1200">
                <a:solidFill>
                  <a:srgbClr val="898989"/>
                </a:solidFill>
                <a:ea typeface="新細明體" pitchFamily="18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zh-TW" altLang="en-US" sz="1200">
              <a:solidFill>
                <a:srgbClr val="898989"/>
              </a:solidFill>
              <a:ea typeface="新細明體" pitchFamily="18" charset="-120"/>
            </a:endParaRPr>
          </a:p>
        </p:txBody>
      </p:sp>
      <p:sp>
        <p:nvSpPr>
          <p:cNvPr id="56325" name="矩形 6"/>
          <p:cNvSpPr>
            <a:spLocks noChangeArrowheads="1"/>
          </p:cNvSpPr>
          <p:nvPr/>
        </p:nvSpPr>
        <p:spPr bwMode="auto">
          <a:xfrm>
            <a:off x="684213" y="6484938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Source: Min-Yuh Day, Sheng-Pao Shih, Weide Chang (2011), </a:t>
            </a:r>
            <a:br>
              <a:rPr lang="en-US" altLang="zh-TW" sz="1000">
                <a:solidFill>
                  <a:srgbClr val="A6A6A6"/>
                </a:solidFill>
                <a:latin typeface="Arial" pitchFamily="34" charset="0"/>
              </a:rPr>
            </a:b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"Social Network Analysis of Research Collaboration in Information Reuse and Integration"</a:t>
            </a:r>
            <a:endParaRPr lang="zh-TW" altLang="en-US" sz="1000">
              <a:solidFill>
                <a:srgbClr val="A6A6A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070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cs typeface="新細明體" pitchFamily="18" charset="-120"/>
              </a:rPr>
              <a:t>Methodology</a:t>
            </a:r>
            <a:endParaRPr lang="zh-TW" altLang="en-US" smtClean="0">
              <a:cs typeface="新細明體" pitchFamily="18" charset="-120"/>
            </a:endParaRPr>
          </a:p>
        </p:txBody>
      </p:sp>
      <p:sp>
        <p:nvSpPr>
          <p:cNvPr id="57347" name="內容版面配置區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eaLnBrk="1" hangingPunct="1"/>
            <a:r>
              <a:rPr lang="en-US" altLang="zh-TW" sz="2800" smtClean="0">
                <a:cs typeface="新細明體" pitchFamily="18" charset="-120"/>
              </a:rPr>
              <a:t>Developed a simple </a:t>
            </a:r>
            <a:r>
              <a:rPr lang="en-US" altLang="zh-TW" sz="2800" smtClean="0">
                <a:solidFill>
                  <a:srgbClr val="FF0000"/>
                </a:solidFill>
                <a:cs typeface="新細明體" pitchFamily="18" charset="-120"/>
              </a:rPr>
              <a:t>web focused crawler </a:t>
            </a:r>
            <a:r>
              <a:rPr lang="en-US" altLang="zh-TW" sz="2800" smtClean="0">
                <a:cs typeface="新細明體" pitchFamily="18" charset="-120"/>
              </a:rPr>
              <a:t>program to download literature information about all IRI papers published between </a:t>
            </a:r>
            <a:r>
              <a:rPr lang="en-US" altLang="zh-TW" sz="2800" smtClean="0">
                <a:solidFill>
                  <a:srgbClr val="FF0000"/>
                </a:solidFill>
                <a:cs typeface="新細明體" pitchFamily="18" charset="-120"/>
              </a:rPr>
              <a:t>2003 and 2010 </a:t>
            </a:r>
            <a:r>
              <a:rPr lang="en-US" altLang="zh-TW" sz="2800" smtClean="0">
                <a:cs typeface="新細明體" pitchFamily="18" charset="-120"/>
              </a:rPr>
              <a:t>from </a:t>
            </a:r>
            <a:r>
              <a:rPr lang="en-US" altLang="zh-TW" sz="2800" smtClean="0">
                <a:solidFill>
                  <a:srgbClr val="FF0000"/>
                </a:solidFill>
                <a:cs typeface="新細明體" pitchFamily="18" charset="-120"/>
              </a:rPr>
              <a:t>IEEE Xplore</a:t>
            </a:r>
            <a:r>
              <a:rPr lang="en-US" altLang="zh-TW" sz="2800" smtClean="0">
                <a:cs typeface="新細明體" pitchFamily="18" charset="-120"/>
              </a:rPr>
              <a:t> and </a:t>
            </a:r>
            <a:r>
              <a:rPr lang="en-US" altLang="zh-TW" sz="2800" smtClean="0">
                <a:solidFill>
                  <a:srgbClr val="FF0000"/>
                </a:solidFill>
                <a:cs typeface="新細明體" pitchFamily="18" charset="-120"/>
              </a:rPr>
              <a:t>DBLP</a:t>
            </a:r>
            <a:r>
              <a:rPr lang="en-US" altLang="zh-TW" sz="2800" smtClean="0">
                <a:cs typeface="新細明體" pitchFamily="18" charset="-120"/>
              </a:rPr>
              <a:t>.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  <a:cs typeface="新細明體" pitchFamily="18" charset="-120"/>
              </a:rPr>
              <a:t>767</a:t>
            </a:r>
            <a:r>
              <a:rPr lang="en-US" altLang="zh-TW" smtClean="0">
                <a:cs typeface="新細明體" pitchFamily="18" charset="-120"/>
              </a:rPr>
              <a:t> paper</a:t>
            </a:r>
          </a:p>
          <a:p>
            <a:pPr lvl="1"/>
            <a:r>
              <a:rPr lang="en-US" altLang="zh-TW" smtClean="0">
                <a:solidFill>
                  <a:srgbClr val="FF0000"/>
                </a:solidFill>
                <a:cs typeface="新細明體" pitchFamily="18" charset="-120"/>
              </a:rPr>
              <a:t>1599</a:t>
            </a:r>
            <a:r>
              <a:rPr lang="en-US" altLang="zh-TW" smtClean="0">
                <a:cs typeface="新細明體" pitchFamily="18" charset="-120"/>
              </a:rPr>
              <a:t> distinct author</a:t>
            </a:r>
          </a:p>
          <a:p>
            <a:pPr eaLnBrk="1" hangingPunct="1"/>
            <a:r>
              <a:rPr lang="en-US" altLang="zh-TW" sz="2800" smtClean="0">
                <a:cs typeface="新細明體" pitchFamily="18" charset="-120"/>
              </a:rPr>
              <a:t>Developed a program to convert the list of coauthors into the </a:t>
            </a:r>
            <a:r>
              <a:rPr lang="en-US" altLang="zh-TW" sz="2800" smtClean="0">
                <a:solidFill>
                  <a:srgbClr val="FF0000"/>
                </a:solidFill>
                <a:cs typeface="新細明體" pitchFamily="18" charset="-120"/>
              </a:rPr>
              <a:t>format of a network file </a:t>
            </a:r>
            <a:r>
              <a:rPr lang="en-US" altLang="zh-TW" sz="2800" smtClean="0">
                <a:cs typeface="新細明體" pitchFamily="18" charset="-120"/>
              </a:rPr>
              <a:t>which can be readable by social network analysis software. </a:t>
            </a:r>
          </a:p>
          <a:p>
            <a:pPr eaLnBrk="1" hangingPunct="1"/>
            <a:r>
              <a:rPr lang="en-US" altLang="zh-TW" sz="2800" i="1" smtClean="0">
                <a:solidFill>
                  <a:srgbClr val="FF0000"/>
                </a:solidFill>
                <a:cs typeface="新細明體" pitchFamily="18" charset="-120"/>
              </a:rPr>
              <a:t>UCINet</a:t>
            </a:r>
            <a:r>
              <a:rPr lang="en-US" altLang="zh-TW" sz="2800" smtClean="0">
                <a:cs typeface="新細明體" pitchFamily="18" charset="-120"/>
              </a:rPr>
              <a:t> and </a:t>
            </a:r>
            <a:r>
              <a:rPr lang="en-US" altLang="zh-TW" sz="2800" i="1" smtClean="0">
                <a:solidFill>
                  <a:srgbClr val="FF0000"/>
                </a:solidFill>
                <a:cs typeface="新細明體" pitchFamily="18" charset="-120"/>
              </a:rPr>
              <a:t>Pajek</a:t>
            </a:r>
            <a:r>
              <a:rPr lang="en-US" altLang="zh-TW" sz="2800" smtClean="0">
                <a:cs typeface="新細明體" pitchFamily="18" charset="-120"/>
              </a:rPr>
              <a:t> were used in this study for the social network analysis.</a:t>
            </a:r>
            <a:endParaRPr lang="zh-TW" altLang="en-US" sz="2800" smtClean="0">
              <a:cs typeface="新細明體" pitchFamily="18" charset="-120"/>
            </a:endParaRPr>
          </a:p>
          <a:p>
            <a:endParaRPr lang="en-US" altLang="zh-TW" sz="2800" smtClean="0">
              <a:cs typeface="新細明體" pitchFamily="18" charset="-120"/>
            </a:endParaRPr>
          </a:p>
        </p:txBody>
      </p:sp>
      <p:sp>
        <p:nvSpPr>
          <p:cNvPr id="57348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95841D-EFE4-425E-9041-B98A029E6CA8}" type="slidenum">
              <a:rPr lang="zh-TW" altLang="en-US" sz="1200">
                <a:solidFill>
                  <a:srgbClr val="898989"/>
                </a:solidFill>
                <a:ea typeface="新細明體" pitchFamily="18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zh-TW" altLang="en-US" sz="1200">
              <a:solidFill>
                <a:srgbClr val="898989"/>
              </a:solidFill>
              <a:ea typeface="新細明體" pitchFamily="18" charset="-120"/>
            </a:endParaRPr>
          </a:p>
        </p:txBody>
      </p:sp>
      <p:sp>
        <p:nvSpPr>
          <p:cNvPr id="57349" name="矩形 6"/>
          <p:cNvSpPr>
            <a:spLocks noChangeArrowheads="1"/>
          </p:cNvSpPr>
          <p:nvPr/>
        </p:nvSpPr>
        <p:spPr bwMode="auto">
          <a:xfrm>
            <a:off x="684213" y="6484938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Source: Min-Yuh Day, Sheng-Pao Shih, Weide Chang (2011), </a:t>
            </a:r>
            <a:br>
              <a:rPr lang="en-US" altLang="zh-TW" sz="1000">
                <a:solidFill>
                  <a:srgbClr val="A6A6A6"/>
                </a:solidFill>
                <a:latin typeface="Arial" pitchFamily="34" charset="0"/>
              </a:rPr>
            </a:b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"Social Network Analysis of Research Collaboration in Information Reuse and Integration"</a:t>
            </a:r>
            <a:endParaRPr lang="zh-TW" altLang="en-US" sz="1000">
              <a:solidFill>
                <a:srgbClr val="A6A6A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829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標題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1143000"/>
          </a:xfrm>
        </p:spPr>
        <p:txBody>
          <a:bodyPr/>
          <a:lstStyle/>
          <a:p>
            <a:r>
              <a:rPr lang="en-US" altLang="zh-TW" smtClean="0">
                <a:cs typeface="新細明體" pitchFamily="18" charset="-120"/>
              </a:rPr>
              <a:t>Top10 prolific authors</a:t>
            </a:r>
            <a:br>
              <a:rPr lang="en-US" altLang="zh-TW" smtClean="0">
                <a:cs typeface="新細明體" pitchFamily="18" charset="-120"/>
              </a:rPr>
            </a:br>
            <a:r>
              <a:rPr lang="en-US" altLang="zh-TW" smtClean="0">
                <a:cs typeface="新細明體" pitchFamily="18" charset="-120"/>
              </a:rPr>
              <a:t>(IRI 2003-2010)</a:t>
            </a:r>
            <a:endParaRPr lang="zh-TW" altLang="en-US" smtClean="0">
              <a:cs typeface="新細明體" pitchFamily="18" charset="-120"/>
            </a:endParaRPr>
          </a:p>
        </p:txBody>
      </p:sp>
      <p:sp>
        <p:nvSpPr>
          <p:cNvPr id="58371" name="內容版面配置區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040312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z="2800" smtClean="0">
                <a:cs typeface="新細明體" pitchFamily="18" charset="-120"/>
              </a:rPr>
              <a:t>Stuart Harvey Rubin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z="2800" smtClean="0">
                <a:cs typeface="新細明體" pitchFamily="18" charset="-120"/>
              </a:rPr>
              <a:t>Taghi M. Khoshgoftaar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z="2800" smtClean="0">
                <a:cs typeface="新細明體" pitchFamily="18" charset="-120"/>
              </a:rPr>
              <a:t>Shu-Ching Chen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z="2800" smtClean="0">
                <a:cs typeface="新細明體" pitchFamily="18" charset="-120"/>
              </a:rPr>
              <a:t>Mei-Ling Shyu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z="2800" smtClean="0">
                <a:cs typeface="新細明體" pitchFamily="18" charset="-120"/>
              </a:rPr>
              <a:t>Mohamed E. Fayad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z="2800" smtClean="0">
                <a:cs typeface="新細明體" pitchFamily="18" charset="-120"/>
              </a:rPr>
              <a:t>Reda Alhajj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z="2800" smtClean="0">
                <a:cs typeface="新細明體" pitchFamily="18" charset="-120"/>
              </a:rPr>
              <a:t>Du Zhang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z="2800" smtClean="0">
                <a:cs typeface="新細明體" pitchFamily="18" charset="-120"/>
              </a:rPr>
              <a:t>Wen-Lian Hsu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z="2800" smtClean="0">
                <a:cs typeface="新細明體" pitchFamily="18" charset="-120"/>
              </a:rPr>
              <a:t>Jason Van Hulse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 altLang="zh-TW" sz="2800" smtClean="0">
                <a:cs typeface="新細明體" pitchFamily="18" charset="-120"/>
              </a:rPr>
              <a:t>Min-Yuh Day</a:t>
            </a:r>
            <a:endParaRPr lang="zh-TW" altLang="en-US" sz="2800" smtClean="0">
              <a:cs typeface="新細明體" pitchFamily="18" charset="-120"/>
            </a:endParaRPr>
          </a:p>
        </p:txBody>
      </p:sp>
      <p:sp>
        <p:nvSpPr>
          <p:cNvPr id="58372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C048343-74C6-4FD2-84BF-C2EF00DBB12C}" type="slidenum">
              <a:rPr lang="zh-TW" altLang="en-US" sz="1200">
                <a:solidFill>
                  <a:srgbClr val="898989"/>
                </a:solidFill>
                <a:ea typeface="新細明體" pitchFamily="18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53</a:t>
            </a:fld>
            <a:endParaRPr lang="zh-TW" altLang="en-US" sz="1200">
              <a:solidFill>
                <a:srgbClr val="898989"/>
              </a:solidFill>
              <a:ea typeface="新細明體" pitchFamily="18" charset="-120"/>
            </a:endParaRPr>
          </a:p>
        </p:txBody>
      </p:sp>
      <p:sp>
        <p:nvSpPr>
          <p:cNvPr id="58373" name="矩形 6"/>
          <p:cNvSpPr>
            <a:spLocks noChangeArrowheads="1"/>
          </p:cNvSpPr>
          <p:nvPr/>
        </p:nvSpPr>
        <p:spPr bwMode="auto">
          <a:xfrm>
            <a:off x="684213" y="6484938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Source: Min-Yuh Day, Sheng-Pao Shih, Weide Chang (2011), </a:t>
            </a:r>
            <a:br>
              <a:rPr lang="en-US" altLang="zh-TW" sz="1000">
                <a:solidFill>
                  <a:srgbClr val="A6A6A6"/>
                </a:solidFill>
                <a:latin typeface="Arial" pitchFamily="34" charset="0"/>
              </a:rPr>
            </a:b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"Social Network Analysis of Research Collaboration in Information Reuse and Integration"</a:t>
            </a:r>
            <a:endParaRPr lang="zh-TW" altLang="en-US" sz="1000">
              <a:solidFill>
                <a:srgbClr val="A6A6A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5916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>
                <a:cs typeface="新細明體" pitchFamily="18" charset="-120"/>
              </a:rPr>
              <a:t>Data Analysis and Discussion</a:t>
            </a:r>
            <a:endParaRPr lang="zh-TW" altLang="en-US" smtClean="0">
              <a:cs typeface="新細明體" pitchFamily="18" charset="-120"/>
            </a:endParaRPr>
          </a:p>
        </p:txBody>
      </p:sp>
      <p:sp>
        <p:nvSpPr>
          <p:cNvPr id="59395" name="內容版面配置區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897437"/>
          </a:xfrm>
        </p:spPr>
        <p:txBody>
          <a:bodyPr/>
          <a:lstStyle/>
          <a:p>
            <a:pPr eaLnBrk="1" hangingPunct="1"/>
            <a:r>
              <a:rPr lang="en-US" altLang="zh-TW" b="1" smtClean="0">
                <a:cs typeface="新細明體" pitchFamily="18" charset="-120"/>
              </a:rPr>
              <a:t>Closeness Centrality</a:t>
            </a:r>
          </a:p>
          <a:p>
            <a:pPr lvl="1" eaLnBrk="1" hangingPunct="1"/>
            <a:r>
              <a:rPr lang="en-US" altLang="zh-TW" smtClean="0">
                <a:cs typeface="新細明體" pitchFamily="18" charset="-120"/>
              </a:rPr>
              <a:t>Collaborated widely</a:t>
            </a:r>
            <a:endParaRPr lang="en-US" altLang="zh-TW" b="1" smtClean="0">
              <a:cs typeface="新細明體" pitchFamily="18" charset="-120"/>
            </a:endParaRPr>
          </a:p>
          <a:p>
            <a:pPr eaLnBrk="1" hangingPunct="1"/>
            <a:r>
              <a:rPr lang="en-US" altLang="zh-TW" b="1" smtClean="0">
                <a:cs typeface="新細明體" pitchFamily="18" charset="-120"/>
              </a:rPr>
              <a:t>Betweenness Centrality</a:t>
            </a:r>
          </a:p>
          <a:p>
            <a:pPr lvl="1" eaLnBrk="1" hangingPunct="1"/>
            <a:r>
              <a:rPr lang="en-US" altLang="zh-TW" smtClean="0">
                <a:cs typeface="新細明體" pitchFamily="18" charset="-120"/>
              </a:rPr>
              <a:t>Collaborated diversely</a:t>
            </a:r>
            <a:endParaRPr lang="en-US" altLang="zh-TW" b="1" smtClean="0">
              <a:cs typeface="新細明體" pitchFamily="18" charset="-120"/>
            </a:endParaRPr>
          </a:p>
          <a:p>
            <a:pPr eaLnBrk="1" hangingPunct="1"/>
            <a:r>
              <a:rPr lang="en-US" altLang="zh-TW" b="1" smtClean="0">
                <a:cs typeface="新細明體" pitchFamily="18" charset="-120"/>
              </a:rPr>
              <a:t>Degree Centrality</a:t>
            </a:r>
          </a:p>
          <a:p>
            <a:pPr lvl="1" eaLnBrk="1" hangingPunct="1"/>
            <a:r>
              <a:rPr lang="en-US" altLang="zh-TW" smtClean="0">
                <a:cs typeface="新細明體" pitchFamily="18" charset="-120"/>
              </a:rPr>
              <a:t>Collaborated frequently</a:t>
            </a:r>
            <a:endParaRPr lang="en-US" altLang="zh-TW" b="1" smtClean="0">
              <a:cs typeface="新細明體" pitchFamily="18" charset="-120"/>
            </a:endParaRPr>
          </a:p>
          <a:p>
            <a:pPr eaLnBrk="1" hangingPunct="1"/>
            <a:r>
              <a:rPr lang="en-US" altLang="zh-TW" b="1" smtClean="0">
                <a:cs typeface="新細明體" pitchFamily="18" charset="-120"/>
              </a:rPr>
              <a:t>Visualization of Social Network Analysis</a:t>
            </a:r>
          </a:p>
          <a:p>
            <a:pPr lvl="1" eaLnBrk="1" hangingPunct="1"/>
            <a:r>
              <a:rPr lang="en-US" altLang="zh-TW" smtClean="0">
                <a:cs typeface="新細明體" pitchFamily="18" charset="-120"/>
              </a:rPr>
              <a:t>Insight into the structural characteristics of research collaboration networks</a:t>
            </a:r>
            <a:endParaRPr lang="en-US" altLang="zh-TW" b="1" smtClean="0">
              <a:cs typeface="新細明體" pitchFamily="18" charset="-120"/>
            </a:endParaRPr>
          </a:p>
          <a:p>
            <a:endParaRPr lang="zh-TW" altLang="en-US" smtClean="0">
              <a:cs typeface="新細明體" pitchFamily="18" charset="-120"/>
            </a:endParaRPr>
          </a:p>
        </p:txBody>
      </p:sp>
      <p:sp>
        <p:nvSpPr>
          <p:cNvPr id="59396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7EE8D37-76A3-4BE9-9D11-E836B9F6274D}" type="slidenum">
              <a:rPr lang="zh-TW" altLang="en-US" sz="1200">
                <a:solidFill>
                  <a:srgbClr val="898989"/>
                </a:solidFill>
                <a:ea typeface="新細明體" pitchFamily="18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54</a:t>
            </a:fld>
            <a:endParaRPr lang="zh-TW" altLang="en-US" sz="1200">
              <a:solidFill>
                <a:srgbClr val="898989"/>
              </a:solidFill>
              <a:ea typeface="新細明體" pitchFamily="18" charset="-120"/>
            </a:endParaRPr>
          </a:p>
        </p:txBody>
      </p:sp>
      <p:sp>
        <p:nvSpPr>
          <p:cNvPr id="59397" name="矩形 6"/>
          <p:cNvSpPr>
            <a:spLocks noChangeArrowheads="1"/>
          </p:cNvSpPr>
          <p:nvPr/>
        </p:nvSpPr>
        <p:spPr bwMode="auto">
          <a:xfrm>
            <a:off x="684213" y="6484938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Source: Min-Yuh Day, Sheng-Pao Shih, Weide Chang (2011), </a:t>
            </a:r>
            <a:br>
              <a:rPr lang="en-US" altLang="zh-TW" sz="1000">
                <a:solidFill>
                  <a:srgbClr val="A6A6A6"/>
                </a:solidFill>
                <a:latin typeface="Arial" pitchFamily="34" charset="0"/>
              </a:rPr>
            </a:b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"Social Network Analysis of Research Collaboration in Information Reuse and Integration"</a:t>
            </a:r>
            <a:endParaRPr lang="zh-TW" altLang="en-US" sz="1000">
              <a:solidFill>
                <a:srgbClr val="A6A6A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0105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標題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229600" cy="635000"/>
          </a:xfrm>
        </p:spPr>
        <p:txBody>
          <a:bodyPr/>
          <a:lstStyle/>
          <a:p>
            <a:r>
              <a:rPr lang="en-US" altLang="zh-TW" sz="2800" smtClean="0">
                <a:cs typeface="新細明體" pitchFamily="18" charset="-120"/>
              </a:rPr>
              <a:t>Top 20 authors with the highest </a:t>
            </a:r>
            <a:r>
              <a:rPr lang="en-US" altLang="zh-TW" sz="2800" smtClean="0">
                <a:solidFill>
                  <a:srgbClr val="FF0000"/>
                </a:solidFill>
                <a:cs typeface="新細明體" pitchFamily="18" charset="-120"/>
              </a:rPr>
              <a:t>closeness</a:t>
            </a:r>
            <a:r>
              <a:rPr lang="en-US" altLang="zh-TW" sz="2800" smtClean="0">
                <a:cs typeface="新細明體" pitchFamily="18" charset="-120"/>
              </a:rPr>
              <a:t> scores</a:t>
            </a:r>
            <a:endParaRPr lang="zh-TW" altLang="en-US" sz="2800" smtClean="0">
              <a:cs typeface="新細明體" pitchFamily="18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68313" y="620713"/>
          <a:ext cx="8353425" cy="5767377"/>
        </p:xfrm>
        <a:graphic>
          <a:graphicData uri="http://schemas.openxmlformats.org/drawingml/2006/table">
            <a:tbl>
              <a:tblPr/>
              <a:tblGrid>
                <a:gridCol w="1141412"/>
                <a:gridCol w="1108075"/>
                <a:gridCol w="1827213"/>
                <a:gridCol w="4276725"/>
              </a:tblGrid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Rank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ID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Closeness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Author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0.024675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Shu-Ching Chen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0.022830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Stuart Harvey Rubin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0.022207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Mei-Ling Shyu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0.020013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Reda Alhajj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0.019700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Na Zhao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260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0.018936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Min Chen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0.018230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Gordon K. Lee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19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0.017962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Chengcui Zhang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1043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0.017962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Isai Michel Lombera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1027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0.017962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Michael Armella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443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0.017448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James B. Law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157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0.017082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Keqi Zhang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253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0.016731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Shahid Hamid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14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1038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0.016618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Walter Z. Tang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959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0.016285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Chengjun Zhan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957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0.016285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Lin Luo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17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956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0.016285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Guo Chen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955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0.016285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Xin Huang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19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943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0.016285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Sneh Gulati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960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0.016071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Sheng-Tun Li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050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089A570-8031-4472-A8AD-0002D15AD0F4}" type="slidenum">
              <a:rPr lang="zh-TW" altLang="en-US" sz="1200">
                <a:solidFill>
                  <a:srgbClr val="898989"/>
                </a:solidFill>
                <a:ea typeface="新細明體" pitchFamily="18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55</a:t>
            </a:fld>
            <a:endParaRPr lang="zh-TW" altLang="en-US" sz="1200">
              <a:solidFill>
                <a:srgbClr val="898989"/>
              </a:solidFill>
              <a:ea typeface="新細明體" pitchFamily="18" charset="-120"/>
            </a:endParaRPr>
          </a:p>
        </p:txBody>
      </p:sp>
      <p:sp>
        <p:nvSpPr>
          <p:cNvPr id="60508" name="矩形 6"/>
          <p:cNvSpPr>
            <a:spLocks noChangeArrowheads="1"/>
          </p:cNvSpPr>
          <p:nvPr/>
        </p:nvSpPr>
        <p:spPr bwMode="auto">
          <a:xfrm>
            <a:off x="684213" y="6484938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Source: Min-Yuh Day, Sheng-Pao Shih, Weide Chang (2011), </a:t>
            </a:r>
            <a:br>
              <a:rPr lang="en-US" altLang="zh-TW" sz="1000">
                <a:solidFill>
                  <a:srgbClr val="A6A6A6"/>
                </a:solidFill>
                <a:latin typeface="Arial" pitchFamily="34" charset="0"/>
              </a:rPr>
            </a:b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"Social Network Analysis of Research Collaboration in Information Reuse and Integration"</a:t>
            </a:r>
            <a:endParaRPr lang="zh-TW" altLang="en-US" sz="1000">
              <a:solidFill>
                <a:srgbClr val="A6A6A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292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標題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507412" cy="417513"/>
          </a:xfrm>
        </p:spPr>
        <p:txBody>
          <a:bodyPr/>
          <a:lstStyle/>
          <a:p>
            <a:r>
              <a:rPr lang="en-US" altLang="zh-TW" sz="2800" smtClean="0">
                <a:cs typeface="新細明體" pitchFamily="18" charset="-120"/>
              </a:rPr>
              <a:t>Top 20 authors with the highest </a:t>
            </a:r>
            <a:r>
              <a:rPr lang="en-US" altLang="zh-TW" sz="2800" smtClean="0">
                <a:solidFill>
                  <a:srgbClr val="FF0000"/>
                </a:solidFill>
                <a:cs typeface="新細明體" pitchFamily="18" charset="-120"/>
              </a:rPr>
              <a:t>betweeness</a:t>
            </a:r>
            <a:r>
              <a:rPr lang="en-US" altLang="zh-TW" sz="2800" smtClean="0">
                <a:cs typeface="新細明體" pitchFamily="18" charset="-120"/>
              </a:rPr>
              <a:t> scores</a:t>
            </a:r>
            <a:endParaRPr lang="zh-TW" altLang="en-US" sz="2800" smtClean="0">
              <a:cs typeface="新細明體" pitchFamily="18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68313" y="620713"/>
          <a:ext cx="8424862" cy="5767377"/>
        </p:xfrm>
        <a:graphic>
          <a:graphicData uri="http://schemas.openxmlformats.org/drawingml/2006/table">
            <a:tbl>
              <a:tblPr/>
              <a:tblGrid>
                <a:gridCol w="963612"/>
                <a:gridCol w="965200"/>
                <a:gridCol w="1971675"/>
                <a:gridCol w="4524375"/>
              </a:tblGrid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Rank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ID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Betweenness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Author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0.000752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Stuart Harvey Rubin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0.000741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Shu-Ching Chen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0.000406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Taghi M. Khoshgoftaar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0.000385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Xingquan Zhu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0.000376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Mei-Ling Shyu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0.000296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Reda Alhajj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0.000256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Xindong Wu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19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0.000194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Chengcui Zhang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39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0.000185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Wei Dai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0.000107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Narayan C. Debnath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0.000094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Qianhui Althea Liang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0.000094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Gordon K. Lee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0.000085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Du Zhang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14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0.000072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Baowen Xu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0.000067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Hongji Yang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270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0.000060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Zhiwei Xu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17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0.000043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Mohamed E. Fayad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0.000042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Abhijit S. Pandya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19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0.000042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Sam Hsu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0.000042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Wen-Lian Hsu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17780" marR="1778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531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CE7244-F0CC-447C-9547-400C10EBFE7C}" type="slidenum">
              <a:rPr lang="zh-TW" altLang="en-US" sz="1200">
                <a:solidFill>
                  <a:srgbClr val="898989"/>
                </a:solidFill>
                <a:ea typeface="新細明體" pitchFamily="18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56</a:t>
            </a:fld>
            <a:endParaRPr lang="zh-TW" altLang="en-US" sz="1200">
              <a:solidFill>
                <a:srgbClr val="898989"/>
              </a:solidFill>
              <a:ea typeface="新細明體" pitchFamily="18" charset="-120"/>
            </a:endParaRPr>
          </a:p>
        </p:txBody>
      </p:sp>
      <p:sp>
        <p:nvSpPr>
          <p:cNvPr id="61532" name="矩形 6"/>
          <p:cNvSpPr>
            <a:spLocks noChangeArrowheads="1"/>
          </p:cNvSpPr>
          <p:nvPr/>
        </p:nvSpPr>
        <p:spPr bwMode="auto">
          <a:xfrm>
            <a:off x="684213" y="6484938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Source: Min-Yuh Day, Sheng-Pao Shih, Weide Chang (2011), </a:t>
            </a:r>
            <a:br>
              <a:rPr lang="en-US" altLang="zh-TW" sz="1000">
                <a:solidFill>
                  <a:srgbClr val="A6A6A6"/>
                </a:solidFill>
                <a:latin typeface="Arial" pitchFamily="34" charset="0"/>
              </a:rPr>
            </a:b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"Social Network Analysis of Research Collaboration in Information Reuse and Integration"</a:t>
            </a:r>
            <a:endParaRPr lang="zh-TW" altLang="en-US" sz="1000">
              <a:solidFill>
                <a:srgbClr val="A6A6A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1928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r>
              <a:rPr lang="en-US" altLang="zh-TW" sz="2800" smtClean="0">
                <a:cs typeface="新細明體" pitchFamily="18" charset="-120"/>
              </a:rPr>
              <a:t>Top 20 authors with the highest </a:t>
            </a:r>
            <a:r>
              <a:rPr lang="en-US" altLang="zh-TW" sz="2800" smtClean="0">
                <a:solidFill>
                  <a:srgbClr val="FF0000"/>
                </a:solidFill>
                <a:cs typeface="新細明體" pitchFamily="18" charset="-120"/>
              </a:rPr>
              <a:t>degree</a:t>
            </a:r>
            <a:r>
              <a:rPr lang="en-US" altLang="zh-TW" sz="2800" smtClean="0">
                <a:cs typeface="新細明體" pitchFamily="18" charset="-120"/>
              </a:rPr>
              <a:t> scores</a:t>
            </a:r>
            <a:endParaRPr lang="zh-TW" altLang="en-US" sz="2800" smtClean="0">
              <a:cs typeface="新細明體" pitchFamily="18" charset="-120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</p:nvPr>
        </p:nvGraphicFramePr>
        <p:xfrm>
          <a:off x="468313" y="549275"/>
          <a:ext cx="8280400" cy="5767398"/>
        </p:xfrm>
        <a:graphic>
          <a:graphicData uri="http://schemas.openxmlformats.org/drawingml/2006/table">
            <a:tbl>
              <a:tblPr/>
              <a:tblGrid>
                <a:gridCol w="1255712"/>
                <a:gridCol w="1003300"/>
                <a:gridCol w="1757363"/>
                <a:gridCol w="4264025"/>
              </a:tblGrid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Rank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ID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Degree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Author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0.035044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Shu-Ching Chen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0.034418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Stuart Harvey Rubin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0.030663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Taghi M. Khoshgoftaar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0.028786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Reda Alhajj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0.028786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Wen-Lian Hsu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0.024406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Min-Yuh Day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0.022528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Mei-Ling Shyu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17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0.021277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Richard Tzong-Han Tsai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14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0.017522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Eduardo Santana de Almeida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0.017522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Roumen Kountchev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0.016896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Hong-Jie Dai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12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0.015645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Narayan C. Debnath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13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9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0.015019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Jason Van Hulse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14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0.013767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Roumiana Kountcheva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0.013141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Silvio Romero de Lemos Meira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24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0.013141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Vladimir Todorov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17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23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0.013141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Mariofanna G. Milanova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0.013141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Mohamed E. Fayad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19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19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0.012516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Chengcui Zhang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18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0.011890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MS PGothic" pitchFamily="34" charset="-128"/>
                          <a:cs typeface="新細明體" pitchFamily="18" charset="-12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新細明體" pitchFamily="18" charset="-120"/>
                          <a:cs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Waleed W. Smari</a:t>
                      </a:r>
                      <a:endParaRPr kumimoji="0" lang="zh-TW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555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6192501-0A3D-4D3A-B9C9-64644F50A82A}" type="slidenum">
              <a:rPr lang="zh-TW" altLang="en-US" sz="1200">
                <a:solidFill>
                  <a:srgbClr val="898989"/>
                </a:solidFill>
                <a:ea typeface="新細明體" pitchFamily="18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57</a:t>
            </a:fld>
            <a:endParaRPr lang="zh-TW" altLang="en-US" sz="1200">
              <a:solidFill>
                <a:srgbClr val="898989"/>
              </a:solidFill>
              <a:ea typeface="新細明體" pitchFamily="18" charset="-120"/>
            </a:endParaRPr>
          </a:p>
        </p:txBody>
      </p:sp>
      <p:sp>
        <p:nvSpPr>
          <p:cNvPr id="62556" name="矩形 6"/>
          <p:cNvSpPr>
            <a:spLocks noChangeArrowheads="1"/>
          </p:cNvSpPr>
          <p:nvPr/>
        </p:nvSpPr>
        <p:spPr bwMode="auto">
          <a:xfrm>
            <a:off x="684213" y="6484938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Source: Min-Yuh Day, Sheng-Pao Shih, Weide Chang (2011), </a:t>
            </a:r>
            <a:br>
              <a:rPr lang="en-US" altLang="zh-TW" sz="1000">
                <a:solidFill>
                  <a:srgbClr val="A6A6A6"/>
                </a:solidFill>
                <a:latin typeface="Arial" pitchFamily="34" charset="0"/>
              </a:rPr>
            </a:b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"Social Network Analysis of Research Collaboration in Information Reuse and Integration"</a:t>
            </a:r>
            <a:endParaRPr lang="zh-TW" altLang="en-US" sz="1000">
              <a:solidFill>
                <a:srgbClr val="A6A6A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9794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smtClean="0">
                <a:cs typeface="新細明體" pitchFamily="18" charset="-120"/>
              </a:rPr>
              <a:t>Visualization of IRI </a:t>
            </a:r>
            <a:r>
              <a:rPr lang="en-US" altLang="zh-TW" sz="1800" smtClean="0">
                <a:cs typeface="新細明體" pitchFamily="18" charset="-120"/>
              </a:rPr>
              <a:t>(IEEE IRI 2003-2010) </a:t>
            </a:r>
            <a:r>
              <a:rPr lang="en-US" altLang="zh-TW" sz="3600" smtClean="0">
                <a:cs typeface="新細明體" pitchFamily="18" charset="-120"/>
              </a:rPr>
              <a:t/>
            </a:r>
            <a:br>
              <a:rPr lang="en-US" altLang="zh-TW" sz="3600" smtClean="0">
                <a:cs typeface="新細明體" pitchFamily="18" charset="-120"/>
              </a:rPr>
            </a:br>
            <a:r>
              <a:rPr lang="en-US" altLang="zh-TW" sz="3600" smtClean="0">
                <a:cs typeface="新細明體" pitchFamily="18" charset="-120"/>
              </a:rPr>
              <a:t>co-authorship network (global view)</a:t>
            </a:r>
            <a:br>
              <a:rPr lang="en-US" altLang="zh-TW" sz="3600" smtClean="0">
                <a:cs typeface="新細明體" pitchFamily="18" charset="-120"/>
              </a:rPr>
            </a:br>
            <a:endParaRPr lang="zh-TW" altLang="en-US" sz="1600" smtClean="0">
              <a:cs typeface="新細明體" pitchFamily="18" charset="-120"/>
            </a:endParaRPr>
          </a:p>
        </p:txBody>
      </p:sp>
      <p:sp>
        <p:nvSpPr>
          <p:cNvPr id="63492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A93AA1-1279-42C5-A622-9BD1C4FC3B55}" type="slidenum">
              <a:rPr lang="zh-TW" altLang="en-US" sz="1200">
                <a:solidFill>
                  <a:srgbClr val="898989"/>
                </a:solidFill>
                <a:ea typeface="新細明體" pitchFamily="18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58</a:t>
            </a:fld>
            <a:endParaRPr lang="zh-TW" altLang="en-US" sz="1200">
              <a:solidFill>
                <a:srgbClr val="898989"/>
              </a:solidFill>
              <a:ea typeface="新細明體" pitchFamily="18" charset="-120"/>
            </a:endParaRPr>
          </a:p>
        </p:txBody>
      </p:sp>
      <p:pic>
        <p:nvPicPr>
          <p:cNvPr id="63493" name="Picture 2" descr="IEEEIRI2003-2010Coauthorship_n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t="1991" r="3458" b="8484"/>
          <a:stretch>
            <a:fillRect/>
          </a:stretch>
        </p:blipFill>
        <p:spPr bwMode="auto">
          <a:xfrm>
            <a:off x="107950" y="1944688"/>
            <a:ext cx="8905875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矩形 6"/>
          <p:cNvSpPr>
            <a:spLocks noChangeArrowheads="1"/>
          </p:cNvSpPr>
          <p:nvPr/>
        </p:nvSpPr>
        <p:spPr bwMode="auto">
          <a:xfrm>
            <a:off x="684213" y="6484938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Source: Min-Yuh Day, Sheng-Pao Shih, Weide Chang (2011), </a:t>
            </a:r>
            <a:br>
              <a:rPr lang="en-US" altLang="zh-TW" sz="1000">
                <a:solidFill>
                  <a:srgbClr val="A6A6A6"/>
                </a:solidFill>
                <a:latin typeface="Arial" pitchFamily="34" charset="0"/>
              </a:rPr>
            </a:b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"Social Network Analysis of Research Collaboration in Information Reuse and Integration"</a:t>
            </a:r>
            <a:endParaRPr lang="zh-TW" altLang="en-US" sz="1000">
              <a:solidFill>
                <a:srgbClr val="A6A6A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9817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7FCEB89-7944-4F2C-90BE-674E39076E3C}" type="slidenum">
              <a:rPr lang="zh-TW" altLang="en-US" sz="1200">
                <a:solidFill>
                  <a:srgbClr val="898989"/>
                </a:solidFill>
                <a:ea typeface="新細明體" pitchFamily="18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59</a:t>
            </a:fld>
            <a:endParaRPr lang="zh-TW" altLang="en-US" sz="1200">
              <a:solidFill>
                <a:srgbClr val="898989"/>
              </a:solidFill>
              <a:ea typeface="新細明體" pitchFamily="18" charset="-120"/>
            </a:endParaRPr>
          </a:p>
        </p:txBody>
      </p:sp>
      <p:pic>
        <p:nvPicPr>
          <p:cNvPr id="64517" name="Picture 2" descr="IEEEIRI2003-2010Coauthorship_n_P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6" r="29347" b="7843"/>
          <a:stretch>
            <a:fillRect/>
          </a:stretch>
        </p:blipFill>
        <p:spPr bwMode="auto">
          <a:xfrm>
            <a:off x="827088" y="-26988"/>
            <a:ext cx="7715250" cy="645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矩形 6"/>
          <p:cNvSpPr>
            <a:spLocks noChangeArrowheads="1"/>
          </p:cNvSpPr>
          <p:nvPr/>
        </p:nvSpPr>
        <p:spPr bwMode="auto">
          <a:xfrm>
            <a:off x="684213" y="6484938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Source: Min-Yuh Day, Sheng-Pao Shih, Weide Chang (2011), </a:t>
            </a:r>
            <a:br>
              <a:rPr lang="en-US" altLang="zh-TW" sz="1000">
                <a:solidFill>
                  <a:srgbClr val="A6A6A6"/>
                </a:solidFill>
                <a:latin typeface="Arial" pitchFamily="34" charset="0"/>
              </a:rPr>
            </a:b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"Social Network Analysis of Research Collaboration in Information Reuse and Integration"</a:t>
            </a:r>
            <a:endParaRPr lang="zh-TW" altLang="en-US" sz="1000">
              <a:solidFill>
                <a:srgbClr val="A6A6A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1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001837"/>
          </a:xfrm>
        </p:spPr>
        <p:txBody>
          <a:bodyPr/>
          <a:lstStyle/>
          <a:p>
            <a:r>
              <a:rPr lang="en-US" altLang="zh-TW" sz="7200" dirty="0" smtClean="0">
                <a:solidFill>
                  <a:schemeClr val="accent1"/>
                </a:solidFill>
              </a:rPr>
              <a:t>Internet Evolution</a:t>
            </a:r>
            <a:br>
              <a:rPr lang="en-US" altLang="zh-TW" sz="7200" dirty="0" smtClean="0">
                <a:solidFill>
                  <a:schemeClr val="accent1"/>
                </a:solidFill>
              </a:rPr>
            </a:br>
            <a:r>
              <a:rPr lang="en-US" altLang="zh-TW" sz="3200" dirty="0" smtClean="0">
                <a:solidFill>
                  <a:schemeClr val="accent1"/>
                </a:solidFill>
              </a:rPr>
              <a:t>Internet of People (</a:t>
            </a:r>
            <a:r>
              <a:rPr lang="en-US" altLang="zh-TW" sz="3200" dirty="0" err="1" smtClean="0">
                <a:solidFill>
                  <a:schemeClr val="accent1"/>
                </a:solidFill>
              </a:rPr>
              <a:t>IoP</a:t>
            </a:r>
            <a:r>
              <a:rPr lang="en-US" altLang="zh-TW" sz="3200" dirty="0" smtClean="0">
                <a:solidFill>
                  <a:schemeClr val="accent1"/>
                </a:solidFill>
              </a:rPr>
              <a:t>): Social Media</a:t>
            </a:r>
            <a:br>
              <a:rPr lang="en-US" altLang="zh-TW" sz="3200" dirty="0" smtClean="0">
                <a:solidFill>
                  <a:schemeClr val="accent1"/>
                </a:solidFill>
              </a:rPr>
            </a:br>
            <a:r>
              <a:rPr lang="en-US" altLang="zh-TW" sz="3200" dirty="0" smtClean="0">
                <a:solidFill>
                  <a:schemeClr val="accent1"/>
                </a:solidFill>
              </a:rPr>
              <a:t>Internet of Things (</a:t>
            </a:r>
            <a:r>
              <a:rPr lang="en-US" altLang="zh-TW" sz="3200" dirty="0" err="1" smtClean="0">
                <a:solidFill>
                  <a:schemeClr val="accent1"/>
                </a:solidFill>
              </a:rPr>
              <a:t>IoT</a:t>
            </a:r>
            <a:r>
              <a:rPr lang="en-US" altLang="zh-TW" sz="3200" dirty="0" smtClean="0">
                <a:solidFill>
                  <a:schemeClr val="accent1"/>
                </a:solidFill>
              </a:rPr>
              <a:t>): Machine to Machine</a:t>
            </a:r>
            <a:endParaRPr lang="zh-TW" altLang="en-US" sz="3200" dirty="0" smtClean="0">
              <a:solidFill>
                <a:schemeClr val="accent1"/>
              </a:solidFill>
            </a:endParaRPr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946BCEE-4332-41AC-BEFA-A398CA04435A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68425" y="6423025"/>
            <a:ext cx="68040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Source: Marc </a:t>
            </a:r>
            <a:r>
              <a:rPr lang="en-US" altLang="zh-TW" sz="12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Jadoul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 (2015), The </a:t>
            </a:r>
            <a:r>
              <a:rPr lang="en-US" altLang="zh-TW" sz="1200" dirty="0" err="1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IoT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</a:rPr>
              <a:t>: The next step in internet evolution, March 11, 2015 </a:t>
            </a:r>
            <a:r>
              <a:rPr lang="en-US" altLang="zh-TW" sz="12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hlinkClick r:id="rId2"/>
              </a:rPr>
              <a:t>http://www2.alcatel-lucent.com/techzine/iot-internet-of-things-next-step-evolution/</a:t>
            </a:r>
            <a:endParaRPr lang="en-US" altLang="zh-TW" sz="1200" dirty="0">
              <a:solidFill>
                <a:schemeClr val="bg1">
                  <a:lumMod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17413" name="Picture 2" descr="The next step in internet evol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51163"/>
            <a:ext cx="882967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9271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標題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561975"/>
          </a:xfrm>
        </p:spPr>
        <p:txBody>
          <a:bodyPr/>
          <a:lstStyle/>
          <a:p>
            <a:r>
              <a:rPr lang="en-US" altLang="zh-TW" sz="3600" smtClean="0">
                <a:cs typeface="新細明體" pitchFamily="18" charset="-120"/>
              </a:rPr>
              <a:t>Visualization of Social Network Analysis</a:t>
            </a:r>
            <a:endParaRPr lang="zh-TW" altLang="en-US" sz="3600" smtClean="0">
              <a:cs typeface="新細明體" pitchFamily="18" charset="-120"/>
            </a:endParaRPr>
          </a:p>
        </p:txBody>
      </p:sp>
      <p:sp>
        <p:nvSpPr>
          <p:cNvPr id="65539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>
              <a:cs typeface="新細明體" pitchFamily="18" charset="-120"/>
            </a:endParaRPr>
          </a:p>
        </p:txBody>
      </p:sp>
      <p:sp>
        <p:nvSpPr>
          <p:cNvPr id="65540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D1DD26A-D0AB-41BC-99BA-CE56B6BA207E}" type="slidenum">
              <a:rPr lang="zh-TW" altLang="en-US" sz="1200">
                <a:solidFill>
                  <a:srgbClr val="898989"/>
                </a:solidFill>
                <a:ea typeface="新細明體" pitchFamily="18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60</a:t>
            </a:fld>
            <a:endParaRPr lang="zh-TW" altLang="en-US" sz="1200">
              <a:solidFill>
                <a:srgbClr val="898989"/>
              </a:solidFill>
              <a:ea typeface="新細明體" pitchFamily="18" charset="-120"/>
            </a:endParaRPr>
          </a:p>
        </p:txBody>
      </p:sp>
      <p:pic>
        <p:nvPicPr>
          <p:cNvPr id="655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908050"/>
            <a:ext cx="92217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2" name="矩形 6"/>
          <p:cNvSpPr>
            <a:spLocks noChangeArrowheads="1"/>
          </p:cNvSpPr>
          <p:nvPr/>
        </p:nvSpPr>
        <p:spPr bwMode="auto">
          <a:xfrm>
            <a:off x="684213" y="6484938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Source: Min-Yuh Day, Sheng-Pao Shih, Weide Chang (2011), </a:t>
            </a:r>
            <a:br>
              <a:rPr lang="en-US" altLang="zh-TW" sz="1000">
                <a:solidFill>
                  <a:srgbClr val="A6A6A6"/>
                </a:solidFill>
                <a:latin typeface="Arial" pitchFamily="34" charset="0"/>
              </a:rPr>
            </a:b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"Social Network Analysis of Research Collaboration in Information Reuse and Integration"</a:t>
            </a:r>
            <a:endParaRPr lang="zh-TW" altLang="en-US" sz="1000">
              <a:solidFill>
                <a:srgbClr val="A6A6A6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174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>
              <a:cs typeface="新細明體" pitchFamily="18" charset="-120"/>
            </a:endParaRPr>
          </a:p>
        </p:txBody>
      </p:sp>
      <p:sp>
        <p:nvSpPr>
          <p:cNvPr id="66563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A11B44E-BF62-42E0-A426-3DF7D8604387}" type="slidenum">
              <a:rPr lang="zh-TW" altLang="en-US" sz="1200">
                <a:solidFill>
                  <a:srgbClr val="898989"/>
                </a:solidFill>
                <a:ea typeface="新細明體" pitchFamily="18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61</a:t>
            </a:fld>
            <a:endParaRPr lang="zh-TW" altLang="en-US" sz="1200">
              <a:solidFill>
                <a:srgbClr val="898989"/>
              </a:solidFill>
              <a:ea typeface="新細明體" pitchFamily="18" charset="-120"/>
            </a:endParaRP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981075"/>
            <a:ext cx="9132887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矩形 6"/>
          <p:cNvSpPr>
            <a:spLocks noChangeArrowheads="1"/>
          </p:cNvSpPr>
          <p:nvPr/>
        </p:nvSpPr>
        <p:spPr bwMode="auto">
          <a:xfrm>
            <a:off x="684213" y="6484938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Source: Min-Yuh Day, Sheng-Pao Shih, Weide Chang (2011), </a:t>
            </a:r>
            <a:br>
              <a:rPr lang="en-US" altLang="zh-TW" sz="1000">
                <a:solidFill>
                  <a:srgbClr val="A6A6A6"/>
                </a:solidFill>
                <a:latin typeface="Arial" pitchFamily="34" charset="0"/>
              </a:rPr>
            </a:b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"Social Network Analysis of Research Collaboration in Information Reuse and Integration"</a:t>
            </a:r>
            <a:endParaRPr lang="zh-TW" altLang="en-US" sz="1000">
              <a:solidFill>
                <a:srgbClr val="A6A6A6"/>
              </a:solidFill>
              <a:latin typeface="Arial" pitchFamily="34" charset="0"/>
            </a:endParaRPr>
          </a:p>
        </p:txBody>
      </p:sp>
      <p:sp>
        <p:nvSpPr>
          <p:cNvPr id="66566" name="標題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561975"/>
          </a:xfrm>
        </p:spPr>
        <p:txBody>
          <a:bodyPr/>
          <a:lstStyle/>
          <a:p>
            <a:r>
              <a:rPr lang="en-US" altLang="zh-TW" sz="3600" smtClean="0">
                <a:cs typeface="新細明體" pitchFamily="18" charset="-120"/>
              </a:rPr>
              <a:t>Visualization of Social Network Analysis</a:t>
            </a:r>
            <a:endParaRPr lang="zh-TW" altLang="en-US" sz="3600" smtClean="0"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691296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mtClean="0">
              <a:cs typeface="新細明體" pitchFamily="18" charset="-120"/>
            </a:endParaRPr>
          </a:p>
        </p:txBody>
      </p:sp>
      <p:sp>
        <p:nvSpPr>
          <p:cNvPr id="6758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AFE5BD0-8635-447C-A3D3-33DFFFD7C255}" type="slidenum">
              <a:rPr lang="zh-TW" altLang="en-US" sz="1200">
                <a:solidFill>
                  <a:srgbClr val="898989"/>
                </a:solidFill>
                <a:ea typeface="新細明體" pitchFamily="18" charset="-120"/>
              </a:rPr>
              <a:pPr eaLnBrk="1" hangingPunct="1">
                <a:spcBef>
                  <a:spcPct val="0"/>
                </a:spcBef>
                <a:buFontTx/>
                <a:buNone/>
              </a:pPr>
              <a:t>62</a:t>
            </a:fld>
            <a:endParaRPr lang="zh-TW" altLang="en-US" sz="1200">
              <a:solidFill>
                <a:srgbClr val="898989"/>
              </a:solidFill>
              <a:ea typeface="新細明體" pitchFamily="18" charset="-120"/>
            </a:endParaRP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513"/>
            <a:ext cx="9144000" cy="514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矩形 6"/>
          <p:cNvSpPr>
            <a:spLocks noChangeArrowheads="1"/>
          </p:cNvSpPr>
          <p:nvPr/>
        </p:nvSpPr>
        <p:spPr bwMode="auto">
          <a:xfrm>
            <a:off x="684213" y="6484938"/>
            <a:ext cx="7416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Source: Min-Yuh Day, Sheng-Pao Shih, Weide Chang (2011), </a:t>
            </a:r>
            <a:br>
              <a:rPr lang="en-US" altLang="zh-TW" sz="1000">
                <a:solidFill>
                  <a:srgbClr val="A6A6A6"/>
                </a:solidFill>
                <a:latin typeface="Arial" pitchFamily="34" charset="0"/>
              </a:rPr>
            </a:br>
            <a:r>
              <a:rPr lang="en-US" altLang="zh-TW" sz="1000">
                <a:solidFill>
                  <a:srgbClr val="A6A6A6"/>
                </a:solidFill>
                <a:latin typeface="Arial" pitchFamily="34" charset="0"/>
              </a:rPr>
              <a:t>"Social Network Analysis of Research Collaboration in Information Reuse and Integration"</a:t>
            </a:r>
            <a:endParaRPr lang="zh-TW" altLang="en-US" sz="1000">
              <a:solidFill>
                <a:srgbClr val="A6A6A6"/>
              </a:solidFill>
              <a:latin typeface="Arial" pitchFamily="34" charset="0"/>
            </a:endParaRPr>
          </a:p>
        </p:txBody>
      </p:sp>
      <p:sp>
        <p:nvSpPr>
          <p:cNvPr id="67590" name="標題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561975"/>
          </a:xfrm>
        </p:spPr>
        <p:txBody>
          <a:bodyPr/>
          <a:lstStyle/>
          <a:p>
            <a:r>
              <a:rPr lang="en-US" altLang="zh-TW" sz="3600" smtClean="0">
                <a:cs typeface="新細明體" pitchFamily="18" charset="-120"/>
              </a:rPr>
              <a:t>Visualization of Social Network Analysis</a:t>
            </a:r>
            <a:endParaRPr lang="zh-TW" altLang="en-US" sz="3600" smtClean="0"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45892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 smtClean="0">
                <a:solidFill>
                  <a:schemeClr val="accent1"/>
                </a:solidFill>
              </a:rPr>
              <a:t>Summary</a:t>
            </a:r>
            <a:endParaRPr lang="zh-TW" altLang="en-US" sz="6000" dirty="0" smtClean="0">
              <a:solidFill>
                <a:schemeClr val="accent1"/>
              </a:solidFill>
            </a:endParaRPr>
          </a:p>
        </p:txBody>
      </p:sp>
      <p:sp>
        <p:nvSpPr>
          <p:cNvPr id="922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F1D03E8-FF17-4F01-A2FF-4ABF1F4BD2CF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63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395288" y="1556793"/>
            <a:ext cx="8229600" cy="4597946"/>
          </a:xfrm>
        </p:spPr>
        <p:txBody>
          <a:bodyPr/>
          <a:lstStyle/>
          <a:p>
            <a:r>
              <a:rPr lang="en-US" altLang="zh-TW" sz="5400" dirty="0" smtClean="0">
                <a:solidFill>
                  <a:schemeClr val="accent1"/>
                </a:solidFill>
              </a:rPr>
              <a:t>Social Computing and </a:t>
            </a:r>
            <a:br>
              <a:rPr lang="en-US" altLang="zh-TW" sz="5400" dirty="0" smtClean="0">
                <a:solidFill>
                  <a:schemeClr val="accent1"/>
                </a:solidFill>
              </a:rPr>
            </a:br>
            <a:r>
              <a:rPr lang="en-US" altLang="zh-TW" sz="5400" dirty="0" smtClean="0">
                <a:solidFill>
                  <a:schemeClr val="accent1"/>
                </a:solidFill>
              </a:rPr>
              <a:t>Big </a:t>
            </a:r>
            <a:r>
              <a:rPr lang="en-US" altLang="zh-TW" sz="5400" dirty="0">
                <a:solidFill>
                  <a:schemeClr val="accent1"/>
                </a:solidFill>
              </a:rPr>
              <a:t>Data </a:t>
            </a:r>
            <a:r>
              <a:rPr lang="en-US" altLang="zh-TW" sz="5400" dirty="0" smtClean="0">
                <a:solidFill>
                  <a:schemeClr val="accent1"/>
                </a:solidFill>
              </a:rPr>
              <a:t>Analytics</a:t>
            </a:r>
            <a:endParaRPr lang="en-US" altLang="zh-TW" sz="5400" dirty="0" smtClean="0">
              <a:solidFill>
                <a:schemeClr val="accent1"/>
              </a:solidFill>
            </a:endParaRPr>
          </a:p>
          <a:p>
            <a:r>
              <a:rPr lang="en-US" altLang="zh-TW" sz="5400" dirty="0" smtClean="0">
                <a:solidFill>
                  <a:schemeClr val="accent1"/>
                </a:solidFill>
              </a:rPr>
              <a:t>Analyzing </a:t>
            </a:r>
            <a:r>
              <a:rPr lang="en-US" altLang="zh-TW" sz="5400" dirty="0">
                <a:solidFill>
                  <a:schemeClr val="accent1"/>
                </a:solidFill>
              </a:rPr>
              <a:t>the Social Web: </a:t>
            </a:r>
            <a:br>
              <a:rPr lang="en-US" altLang="zh-TW" sz="5400" dirty="0">
                <a:solidFill>
                  <a:schemeClr val="accent1"/>
                </a:solidFill>
              </a:rPr>
            </a:br>
            <a:r>
              <a:rPr lang="en-US" altLang="zh-TW" sz="5400" dirty="0">
                <a:solidFill>
                  <a:schemeClr val="accent1"/>
                </a:solidFill>
              </a:rPr>
              <a:t>Social Network </a:t>
            </a:r>
            <a:r>
              <a:rPr lang="en-US" altLang="zh-TW" sz="5400" dirty="0" smtClean="0">
                <a:solidFill>
                  <a:schemeClr val="accent1"/>
                </a:solidFill>
              </a:rPr>
              <a:t>Analysis</a:t>
            </a:r>
          </a:p>
          <a:p>
            <a:endParaRPr lang="en-US" altLang="zh-TW" sz="5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9513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References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en-US" altLang="zh-TW" sz="2400" dirty="0" smtClean="0"/>
              <a:t>Jiawei </a:t>
            </a:r>
            <a:r>
              <a:rPr lang="en-US" altLang="zh-TW" sz="2400" dirty="0"/>
              <a:t>Han and Micheline </a:t>
            </a:r>
            <a:r>
              <a:rPr lang="en-US" altLang="zh-TW" sz="2400" dirty="0" err="1"/>
              <a:t>Kamber</a:t>
            </a:r>
            <a:r>
              <a:rPr lang="en-US" altLang="zh-TW" sz="2400" dirty="0"/>
              <a:t> (</a:t>
            </a:r>
            <a:r>
              <a:rPr lang="en-US" altLang="zh-TW" sz="2400" dirty="0" smtClean="0"/>
              <a:t>2011), </a:t>
            </a:r>
            <a:br>
              <a:rPr lang="en-US" altLang="zh-TW" sz="2400" dirty="0" smtClean="0"/>
            </a:br>
            <a:r>
              <a:rPr lang="en-US" altLang="zh-TW" sz="2400" dirty="0" smtClean="0"/>
              <a:t>Data </a:t>
            </a:r>
            <a:r>
              <a:rPr lang="en-US" altLang="zh-TW" sz="2400" dirty="0"/>
              <a:t>Mining: Concepts and Techniques, </a:t>
            </a:r>
            <a:r>
              <a:rPr lang="en-US" altLang="zh-TW" sz="2400" dirty="0" smtClean="0"/>
              <a:t>Third </a:t>
            </a:r>
            <a:r>
              <a:rPr lang="en-US" altLang="zh-TW" sz="2400" dirty="0"/>
              <a:t>Edition, </a:t>
            </a:r>
            <a:r>
              <a:rPr lang="en-US" altLang="zh-TW" sz="2400" dirty="0" smtClean="0"/>
              <a:t>Elsevier</a:t>
            </a:r>
          </a:p>
          <a:p>
            <a:r>
              <a:rPr lang="en-US" altLang="zh-TW" sz="2400" dirty="0"/>
              <a:t>Jennifer </a:t>
            </a:r>
            <a:r>
              <a:rPr lang="en-US" altLang="zh-TW" sz="2400" dirty="0" err="1"/>
              <a:t>Golbeck</a:t>
            </a:r>
            <a:r>
              <a:rPr lang="en-US" altLang="zh-TW" sz="2400" dirty="0"/>
              <a:t> (2013),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Analyzing </a:t>
            </a:r>
            <a:r>
              <a:rPr lang="en-US" altLang="zh-TW" sz="2400" dirty="0"/>
              <a:t>the Social Web, Morgan Kaufmann</a:t>
            </a:r>
          </a:p>
          <a:p>
            <a:r>
              <a:rPr lang="en-US" altLang="zh-TW" sz="2400" dirty="0" smtClean="0"/>
              <a:t>Stephan </a:t>
            </a:r>
            <a:r>
              <a:rPr lang="en-US" altLang="zh-TW" sz="2400" dirty="0" err="1"/>
              <a:t>Kudyba</a:t>
            </a:r>
            <a:r>
              <a:rPr lang="en-US" altLang="zh-TW" sz="2400" dirty="0"/>
              <a:t> (2014),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/>
              <a:t>Big </a:t>
            </a:r>
            <a:r>
              <a:rPr lang="en-US" altLang="zh-TW" sz="2400" dirty="0"/>
              <a:t>Data, Mining, and Analytics: Components of Strategic Decision Making, </a:t>
            </a:r>
            <a:r>
              <a:rPr lang="en-US" altLang="zh-TW" sz="2400" dirty="0" err="1"/>
              <a:t>Auerbach</a:t>
            </a:r>
            <a:r>
              <a:rPr lang="en-US" altLang="zh-TW" sz="2400" dirty="0"/>
              <a:t> </a:t>
            </a:r>
            <a:r>
              <a:rPr lang="en-US" altLang="zh-TW" sz="2400" dirty="0" smtClean="0"/>
              <a:t>Publications</a:t>
            </a:r>
          </a:p>
          <a:p>
            <a:r>
              <a:rPr lang="en-US" altLang="zh-TW" sz="2400" dirty="0"/>
              <a:t>Hiroshi Ishikawa (2015), </a:t>
            </a:r>
            <a:br>
              <a:rPr lang="en-US" altLang="zh-TW" sz="2400" dirty="0"/>
            </a:br>
            <a:r>
              <a:rPr lang="en-US" altLang="zh-TW" sz="2400" dirty="0"/>
              <a:t>Social Big Data Mining, CRC </a:t>
            </a:r>
            <a:r>
              <a:rPr lang="en-US" altLang="zh-TW" sz="2400" dirty="0" smtClean="0"/>
              <a:t>Press</a:t>
            </a:r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4383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BCD7043-B330-48E4-8EE2-7E44DAD3FD6D}" type="slidenum">
              <a:rPr lang="zh-TW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4100" name="標題 1"/>
          <p:cNvSpPr txBox="1">
            <a:spLocks/>
          </p:cNvSpPr>
          <p:nvPr/>
        </p:nvSpPr>
        <p:spPr bwMode="auto">
          <a:xfrm>
            <a:off x="251520" y="1196752"/>
            <a:ext cx="8640960" cy="172819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4000" b="1" dirty="0" smtClean="0">
                <a:solidFill>
                  <a:schemeClr val="accent1"/>
                </a:solidFill>
                <a:latin typeface="Arial" charset="0"/>
                <a:ea typeface="標楷體" pitchFamily="65" charset="-120"/>
              </a:rPr>
              <a:t>Social Computing and </a:t>
            </a:r>
            <a:br>
              <a:rPr lang="en-US" altLang="zh-TW" sz="4000" b="1" dirty="0" smtClean="0">
                <a:solidFill>
                  <a:schemeClr val="accent1"/>
                </a:solidFill>
                <a:latin typeface="Arial" charset="0"/>
                <a:ea typeface="標楷體" pitchFamily="65" charset="-120"/>
              </a:rPr>
            </a:br>
            <a:r>
              <a:rPr lang="en-US" altLang="zh-TW" sz="4000" b="1" dirty="0" smtClean="0">
                <a:solidFill>
                  <a:schemeClr val="accent1"/>
                </a:solidFill>
                <a:latin typeface="Arial" charset="0"/>
                <a:ea typeface="標楷體" pitchFamily="65" charset="-120"/>
              </a:rPr>
              <a:t>Big </a:t>
            </a:r>
            <a:r>
              <a:rPr lang="en-US" altLang="zh-TW" sz="4000" b="1" dirty="0">
                <a:solidFill>
                  <a:schemeClr val="accent1"/>
                </a:solidFill>
                <a:latin typeface="Arial" charset="0"/>
                <a:ea typeface="標楷體" pitchFamily="65" charset="-120"/>
              </a:rPr>
              <a:t>Data </a:t>
            </a:r>
            <a:r>
              <a:rPr lang="en-US" altLang="zh-TW" sz="4000" b="1" dirty="0" smtClean="0">
                <a:solidFill>
                  <a:schemeClr val="accent1"/>
                </a:solidFill>
                <a:latin typeface="Arial" charset="0"/>
                <a:ea typeface="標楷體" pitchFamily="65" charset="-120"/>
              </a:rPr>
              <a:t>Analytics </a:t>
            </a:r>
            <a:br>
              <a:rPr lang="en-US" altLang="zh-TW" sz="4000" b="1" dirty="0" smtClean="0">
                <a:solidFill>
                  <a:schemeClr val="accent1"/>
                </a:solidFill>
                <a:latin typeface="Arial" charset="0"/>
                <a:ea typeface="標楷體" pitchFamily="65" charset="-120"/>
              </a:rPr>
            </a:br>
            <a:r>
              <a:rPr lang="en-US" altLang="zh-TW" sz="4000" b="1" dirty="0" smtClean="0">
                <a:solidFill>
                  <a:schemeClr val="accent1"/>
                </a:solidFill>
                <a:latin typeface="Arial" charset="0"/>
                <a:ea typeface="標楷體" pitchFamily="65" charset="-120"/>
              </a:rPr>
              <a:t>(</a:t>
            </a:r>
            <a:r>
              <a:rPr lang="zh-TW" altLang="en-US" sz="4000" b="1" dirty="0" smtClean="0">
                <a:solidFill>
                  <a:schemeClr val="accent1"/>
                </a:solidFill>
                <a:latin typeface="Arial" charset="0"/>
                <a:ea typeface="標楷體" pitchFamily="65" charset="-120"/>
              </a:rPr>
              <a:t>社</a:t>
            </a:r>
            <a:r>
              <a:rPr lang="zh-TW" altLang="en-US" sz="4000" b="1" dirty="0" smtClean="0">
                <a:solidFill>
                  <a:schemeClr val="accent1"/>
                </a:solidFill>
                <a:latin typeface="Arial" charset="0"/>
                <a:ea typeface="標楷體" pitchFamily="65" charset="-120"/>
              </a:rPr>
              <a:t>群</a:t>
            </a:r>
            <a:r>
              <a:rPr lang="zh-TW" altLang="en-US" sz="4000" b="1" dirty="0" smtClean="0">
                <a:solidFill>
                  <a:schemeClr val="accent1"/>
                </a:solidFill>
                <a:latin typeface="Arial" charset="0"/>
                <a:ea typeface="標楷體" pitchFamily="65" charset="-120"/>
              </a:rPr>
              <a:t>運算</a:t>
            </a:r>
            <a:r>
              <a:rPr lang="zh-TW" altLang="en-US" sz="4000" b="1" dirty="0" smtClean="0">
                <a:solidFill>
                  <a:schemeClr val="accent1"/>
                </a:solidFill>
                <a:latin typeface="Arial" charset="0"/>
                <a:ea typeface="標楷體" pitchFamily="65" charset="-120"/>
              </a:rPr>
              <a:t>大</a:t>
            </a:r>
            <a:r>
              <a:rPr lang="zh-TW" altLang="en-US" sz="4000" b="1" dirty="0">
                <a:solidFill>
                  <a:schemeClr val="accent1"/>
                </a:solidFill>
                <a:latin typeface="Arial" charset="0"/>
                <a:ea typeface="標楷體" pitchFamily="65" charset="-120"/>
              </a:rPr>
              <a:t>數據</a:t>
            </a:r>
            <a:r>
              <a:rPr lang="zh-TW" altLang="en-US" sz="4000" b="1" dirty="0" smtClean="0">
                <a:solidFill>
                  <a:schemeClr val="accent1"/>
                </a:solidFill>
                <a:latin typeface="Arial" charset="0"/>
                <a:ea typeface="標楷體" pitchFamily="65" charset="-120"/>
              </a:rPr>
              <a:t>分析</a:t>
            </a:r>
            <a:r>
              <a:rPr lang="en-US" altLang="zh-TW" sz="4000" b="1" dirty="0" smtClean="0">
                <a:solidFill>
                  <a:schemeClr val="accent1"/>
                </a:solidFill>
                <a:latin typeface="Arial" charset="0"/>
                <a:ea typeface="標楷體" pitchFamily="65" charset="-120"/>
              </a:rPr>
              <a:t>)</a:t>
            </a:r>
            <a:endParaRPr lang="en-US" altLang="zh-TW" sz="4000" b="1" dirty="0">
              <a:solidFill>
                <a:schemeClr val="accent1"/>
              </a:solidFill>
              <a:latin typeface="Arial" charset="0"/>
              <a:ea typeface="標楷體" pitchFamily="65" charset="-120"/>
            </a:endParaRPr>
          </a:p>
        </p:txBody>
      </p:sp>
      <p:sp>
        <p:nvSpPr>
          <p:cNvPr id="4101" name="副標題 2"/>
          <p:cNvSpPr txBox="1">
            <a:spLocks/>
          </p:cNvSpPr>
          <p:nvPr/>
        </p:nvSpPr>
        <p:spPr bwMode="auto">
          <a:xfrm>
            <a:off x="468313" y="4104456"/>
            <a:ext cx="8207375" cy="2753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Min-</a:t>
            </a:r>
            <a:r>
              <a:rPr kumimoji="0" lang="en-US" altLang="zh-TW" sz="2400" b="1" dirty="0" err="1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Yuh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 Day</a:t>
            </a:r>
            <a:endParaRPr kumimoji="0" lang="en-US" altLang="zh-TW" sz="2400" b="1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rgbClr val="898989"/>
                </a:solidFill>
                <a:latin typeface="標楷體" pitchFamily="65" charset="-120"/>
                <a:ea typeface="標楷體" pitchFamily="65" charset="-120"/>
                <a:hlinkClick r:id="rId3"/>
              </a:rPr>
              <a:t>戴敏育</a:t>
            </a:r>
            <a:endParaRPr kumimoji="0" lang="en-US" altLang="zh-TW" sz="2400" b="1" dirty="0"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Assistant Professor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專任助理教授</a:t>
            </a:r>
            <a:endParaRPr kumimoji="0" lang="en-US" altLang="zh-TW" sz="2400" b="1" dirty="0">
              <a:solidFill>
                <a:schemeClr val="tx2"/>
              </a:solidFill>
              <a:latin typeface="標楷體" pitchFamily="65" charset="-12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Dept. of Information Management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en-US" altLang="zh-TW" sz="2400" b="1" dirty="0" err="1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Tamkang</a:t>
            </a:r>
            <a:r>
              <a:rPr kumimoji="0" lang="en-US" altLang="zh-TW" sz="24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 University</a:t>
            </a:r>
            <a:endParaRPr kumimoji="0" lang="en-US" altLang="zh-TW" sz="2400" b="1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zh-TW" altLang="en-US" sz="24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hlinkClick r:id="rId6"/>
              </a:rPr>
              <a:t>淡江大學</a:t>
            </a:r>
            <a:r>
              <a:rPr kumimoji="0" lang="zh-TW" altLang="en-US" sz="24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</a:rPr>
              <a:t> </a:t>
            </a:r>
            <a:r>
              <a:rPr kumimoji="0" lang="zh-TW" altLang="en-US" sz="2400" b="1" dirty="0">
                <a:solidFill>
                  <a:srgbClr val="898989"/>
                </a:solidFill>
                <a:latin typeface="Times New Roman" pitchFamily="18" charset="0"/>
                <a:ea typeface="標楷體" pitchFamily="65" charset="-120"/>
                <a:hlinkClick r:id="rId7"/>
              </a:rPr>
              <a:t>資訊管理學系</a:t>
            </a:r>
            <a:endParaRPr kumimoji="0" lang="en-US" altLang="zh-TW" sz="2400" b="1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kumimoji="0" lang="en-US" altLang="zh-TW" sz="900" b="1" dirty="0">
              <a:solidFill>
                <a:srgbClr val="898989"/>
              </a:solidFill>
              <a:cs typeface="Times New Roman" pitchFamily="18" charset="0"/>
              <a:hlinkClick r:id="rId8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http://mail. tku.edu.tw/</a:t>
            </a:r>
            <a:r>
              <a:rPr kumimoji="0" lang="en-US" altLang="zh-TW" sz="1200" b="1" dirty="0" err="1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myday</a:t>
            </a:r>
            <a:r>
              <a:rPr kumimoji="0" lang="en-US" altLang="zh-TW" sz="1200" b="1" dirty="0">
                <a:solidFill>
                  <a:srgbClr val="898989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endParaRPr kumimoji="0" lang="en-US" altLang="zh-TW" sz="1200" b="1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kumimoji="0" lang="en-US" altLang="zh-TW" sz="1200" b="1" dirty="0" smtClean="0">
                <a:solidFill>
                  <a:srgbClr val="898989"/>
                </a:solidFill>
                <a:cs typeface="Times New Roman" pitchFamily="18" charset="0"/>
              </a:rPr>
              <a:t>2016-04-18</a:t>
            </a:r>
            <a:endParaRPr kumimoji="0" lang="zh-TW" altLang="en-US" sz="2500" b="1" dirty="0">
              <a:solidFill>
                <a:srgbClr val="898989"/>
              </a:solidFill>
              <a:ea typeface="標楷體" pitchFamily="65" charset="-120"/>
            </a:endParaRPr>
          </a:p>
        </p:txBody>
      </p:sp>
      <p:pic>
        <p:nvPicPr>
          <p:cNvPr id="4102" name="Picture 4" descr="http://mail.tku.edu.tw/myday/images/Myday_Phot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1544" r="10527" b="25148"/>
          <a:stretch>
            <a:fillRect/>
          </a:stretch>
        </p:blipFill>
        <p:spPr bwMode="auto">
          <a:xfrm>
            <a:off x="2051050" y="4149080"/>
            <a:ext cx="1135063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5" descr="C:\Users\myday\Downloads\TKU-logo-12cm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5" y="26988"/>
            <a:ext cx="633413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文字方塊 14"/>
          <p:cNvSpPr txBox="1">
            <a:spLocks noChangeArrowheads="1"/>
          </p:cNvSpPr>
          <p:nvPr/>
        </p:nvSpPr>
        <p:spPr bwMode="auto">
          <a:xfrm>
            <a:off x="7970838" y="-1588"/>
            <a:ext cx="11541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1800" b="1" dirty="0" err="1">
                <a:solidFill>
                  <a:srgbClr val="FF0000"/>
                </a:solidFill>
              </a:rPr>
              <a:t>Tamkang</a:t>
            </a:r>
            <a:r>
              <a:rPr kumimoji="0" lang="en-US" altLang="zh-TW" sz="1800" b="1" dirty="0">
                <a:solidFill>
                  <a:srgbClr val="FF0000"/>
                </a:solidFill>
              </a:rPr>
              <a:t> </a:t>
            </a:r>
            <a:br>
              <a:rPr kumimoji="0" lang="en-US" altLang="zh-TW" sz="1800" b="1" dirty="0">
                <a:solidFill>
                  <a:srgbClr val="FF0000"/>
                </a:solidFill>
              </a:rPr>
            </a:br>
            <a:r>
              <a:rPr kumimoji="0" lang="en-US" altLang="zh-TW" sz="1800" b="1" dirty="0">
                <a:solidFill>
                  <a:srgbClr val="FF0000"/>
                </a:solidFill>
              </a:rPr>
              <a:t>University</a:t>
            </a:r>
            <a:endParaRPr kumimoji="0" lang="zh-TW" altLang="en-US" sz="1800" b="1" dirty="0">
              <a:solidFill>
                <a:srgbClr val="FF0000"/>
              </a:solidFill>
            </a:endParaRPr>
          </a:p>
        </p:txBody>
      </p:sp>
      <p:pic>
        <p:nvPicPr>
          <p:cNvPr id="4105" name="Picture 9" descr="qrcode.myday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6021388"/>
            <a:ext cx="836612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文字方塊 5"/>
          <p:cNvSpPr txBox="1">
            <a:spLocks noChangeArrowheads="1"/>
          </p:cNvSpPr>
          <p:nvPr/>
        </p:nvSpPr>
        <p:spPr bwMode="auto">
          <a:xfrm>
            <a:off x="1781690" y="3102059"/>
            <a:ext cx="55806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2400" dirty="0" smtClean="0">
                <a:solidFill>
                  <a:srgbClr val="7F7F7F"/>
                </a:solidFill>
              </a:rPr>
              <a:t>Time:  </a:t>
            </a:r>
            <a:r>
              <a:rPr kumimoji="0" lang="en-US" altLang="zh-TW" sz="2400" dirty="0" smtClean="0">
                <a:solidFill>
                  <a:srgbClr val="7F7F7F"/>
                </a:solidFill>
              </a:rPr>
              <a:t>2016/04/18 </a:t>
            </a:r>
            <a:r>
              <a:rPr kumimoji="0" lang="en-US" altLang="zh-TW" sz="2400" dirty="0" smtClean="0">
                <a:solidFill>
                  <a:srgbClr val="7F7F7F"/>
                </a:solidFill>
              </a:rPr>
              <a:t>(</a:t>
            </a:r>
            <a:r>
              <a:rPr kumimoji="0" lang="en-US" altLang="zh-TW" sz="2400" dirty="0" smtClean="0">
                <a:solidFill>
                  <a:srgbClr val="7F7F7F"/>
                </a:solidFill>
              </a:rPr>
              <a:t>14:00-16:00</a:t>
            </a:r>
            <a:r>
              <a:rPr kumimoji="0" lang="en-US" altLang="zh-TW" sz="2400" dirty="0">
                <a:solidFill>
                  <a:srgbClr val="7F7F7F"/>
                </a:solidFill>
              </a:rPr>
              <a:t>)</a:t>
            </a:r>
            <a:r>
              <a:rPr kumimoji="0" lang="zh-TW" altLang="en-US" sz="2400" dirty="0">
                <a:solidFill>
                  <a:srgbClr val="7F7F7F"/>
                </a:solidFill>
              </a:rPr>
              <a:t> </a:t>
            </a:r>
            <a:r>
              <a:rPr kumimoji="0" lang="en-US" altLang="zh-TW" sz="2400" dirty="0">
                <a:solidFill>
                  <a:srgbClr val="7F7F7F"/>
                </a:solidFill>
              </a:rPr>
              <a:t> </a:t>
            </a:r>
            <a:r>
              <a:rPr kumimoji="0" lang="en-US" altLang="zh-TW" sz="2400" dirty="0" smtClean="0">
                <a:solidFill>
                  <a:srgbClr val="7F7F7F"/>
                </a:solidFill>
              </a:rPr>
              <a:t/>
            </a:r>
            <a:br>
              <a:rPr kumimoji="0" lang="en-US" altLang="zh-TW" sz="2400" dirty="0" smtClean="0">
                <a:solidFill>
                  <a:srgbClr val="7F7F7F"/>
                </a:solidFill>
              </a:rPr>
            </a:br>
            <a:r>
              <a:rPr kumimoji="0" lang="en-US" altLang="zh-TW" sz="2400" dirty="0" smtClean="0">
                <a:solidFill>
                  <a:srgbClr val="7F7F7F"/>
                </a:solidFill>
              </a:rPr>
              <a:t>Place: </a:t>
            </a:r>
            <a:r>
              <a:rPr kumimoji="0" lang="en-US" altLang="zh-TW" sz="2400" dirty="0" smtClean="0">
                <a:solidFill>
                  <a:srgbClr val="7F7F7F"/>
                </a:solidFill>
              </a:rPr>
              <a:t>China Airlines</a:t>
            </a:r>
            <a:endParaRPr kumimoji="0" lang="en-US" altLang="ja-JP" sz="2400" dirty="0">
              <a:solidFill>
                <a:srgbClr val="7F7F7F"/>
              </a:solidFill>
            </a:endParaRPr>
          </a:p>
        </p:txBody>
      </p:sp>
      <p:pic>
        <p:nvPicPr>
          <p:cNvPr id="11" name="Picture 6" descr="C:\Users\myday\Downloads\TKU-title15cm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28384" y="620688"/>
            <a:ext cx="948841" cy="24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5858" name="Picture 2" descr="http://www.china-airlines.com/ch/images/logo_ci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217" y="3271639"/>
            <a:ext cx="2246271" cy="51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5"/>
          <p:cNvSpPr txBox="1">
            <a:spLocks noChangeArrowheads="1"/>
          </p:cNvSpPr>
          <p:nvPr/>
        </p:nvSpPr>
        <p:spPr bwMode="auto">
          <a:xfrm>
            <a:off x="2843808" y="-27384"/>
            <a:ext cx="345638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新細明體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en-US" altLang="zh-TW" sz="7200" b="1" dirty="0" smtClean="0">
                <a:solidFill>
                  <a:srgbClr val="FF0000"/>
                </a:solidFill>
                <a:ea typeface="標楷體" panose="03000509000000000000" pitchFamily="65" charset="-120"/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763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45225"/>
          </a:xfrm>
        </p:spPr>
        <p:txBody>
          <a:bodyPr/>
          <a:lstStyle/>
          <a:p>
            <a:r>
              <a:rPr lang="en-US" altLang="zh-TW" sz="9600" dirty="0" smtClean="0">
                <a:solidFill>
                  <a:srgbClr val="FF0000"/>
                </a:solidFill>
              </a:rPr>
              <a:t>Big Data Analytics </a:t>
            </a:r>
            <a:r>
              <a:rPr lang="en-US" altLang="zh-TW" sz="9600" dirty="0" smtClean="0">
                <a:solidFill>
                  <a:schemeClr val="accent1"/>
                </a:solidFill>
              </a:rPr>
              <a:t/>
            </a:r>
            <a:br>
              <a:rPr lang="en-US" altLang="zh-TW" sz="9600" dirty="0" smtClean="0">
                <a:solidFill>
                  <a:schemeClr val="accent1"/>
                </a:solidFill>
              </a:rPr>
            </a:br>
            <a:r>
              <a:rPr lang="en-US" altLang="zh-TW" sz="9600" dirty="0">
                <a:solidFill>
                  <a:srgbClr val="FF0000"/>
                </a:solidFill>
              </a:rPr>
              <a:t> </a:t>
            </a:r>
            <a:r>
              <a:rPr lang="en-US" altLang="zh-TW" sz="9600" dirty="0">
                <a:solidFill>
                  <a:schemeClr val="bg1">
                    <a:lumMod val="65000"/>
                  </a:schemeClr>
                </a:solidFill>
              </a:rPr>
              <a:t>and</a:t>
            </a:r>
            <a:r>
              <a:rPr lang="en-US" altLang="zh-TW" sz="9600" dirty="0">
                <a:solidFill>
                  <a:srgbClr val="FF0000"/>
                </a:solidFill>
              </a:rPr>
              <a:t> </a:t>
            </a:r>
            <a:r>
              <a:rPr lang="en-US" altLang="zh-TW" sz="9600" dirty="0" smtClean="0">
                <a:solidFill>
                  <a:srgbClr val="FF0000"/>
                </a:solidFill>
              </a:rPr>
              <a:t/>
            </a:r>
            <a:br>
              <a:rPr lang="en-US" altLang="zh-TW" sz="9600" dirty="0" smtClean="0">
                <a:solidFill>
                  <a:srgbClr val="FF0000"/>
                </a:solidFill>
              </a:rPr>
            </a:br>
            <a:r>
              <a:rPr lang="en-US" altLang="zh-TW" sz="9600" dirty="0" smtClean="0">
                <a:solidFill>
                  <a:schemeClr val="accent1"/>
                </a:solidFill>
              </a:rPr>
              <a:t>Data Mining</a:t>
            </a:r>
            <a:endParaRPr lang="zh-TW" altLang="en-US" sz="9600" dirty="0" smtClean="0">
              <a:solidFill>
                <a:schemeClr val="accent1"/>
              </a:solidFill>
            </a:endParaRPr>
          </a:p>
        </p:txBody>
      </p:sp>
      <p:sp>
        <p:nvSpPr>
          <p:cNvPr id="7171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40F676D-C9E1-4619-8CDF-E67387369B84}" type="slidenum">
              <a:rPr lang="zh-TW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zh-TW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82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4964" y="0"/>
            <a:ext cx="8229600" cy="1143000"/>
          </a:xfrm>
        </p:spPr>
        <p:txBody>
          <a:bodyPr/>
          <a:lstStyle/>
          <a:p>
            <a:r>
              <a:rPr lang="en-US" altLang="zh-TW" sz="1800" dirty="0"/>
              <a:t>Stephan </a:t>
            </a:r>
            <a:r>
              <a:rPr lang="en-US" altLang="zh-TW" sz="1800" dirty="0" err="1"/>
              <a:t>Kudyba</a:t>
            </a:r>
            <a:r>
              <a:rPr lang="en-US" altLang="zh-TW" sz="1800" dirty="0"/>
              <a:t> (2014), 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en-US" altLang="zh-TW" sz="2400" dirty="0" smtClean="0">
                <a:solidFill>
                  <a:schemeClr val="accent1"/>
                </a:solidFill>
              </a:rPr>
              <a:t>Big </a:t>
            </a:r>
            <a:r>
              <a:rPr lang="en-US" altLang="zh-TW" sz="2400" dirty="0">
                <a:solidFill>
                  <a:schemeClr val="accent1"/>
                </a:solidFill>
              </a:rPr>
              <a:t>Data, Mining, and Analytics: </a:t>
            </a:r>
            <a:r>
              <a:rPr lang="en-US" altLang="zh-TW" sz="2400" dirty="0" smtClean="0">
                <a:solidFill>
                  <a:schemeClr val="accent1"/>
                </a:solidFill>
              </a:rPr>
              <a:t/>
            </a:r>
            <a:br>
              <a:rPr lang="en-US" altLang="zh-TW" sz="2400" dirty="0" smtClean="0">
                <a:solidFill>
                  <a:schemeClr val="accent1"/>
                </a:solidFill>
              </a:rPr>
            </a:br>
            <a:r>
              <a:rPr lang="en-US" altLang="zh-TW" sz="2400" dirty="0" smtClean="0">
                <a:solidFill>
                  <a:schemeClr val="accent1"/>
                </a:solidFill>
              </a:rPr>
              <a:t>Components </a:t>
            </a:r>
            <a:r>
              <a:rPr lang="en-US" altLang="zh-TW" sz="2400" dirty="0">
                <a:solidFill>
                  <a:schemeClr val="accent1"/>
                </a:solidFill>
              </a:rPr>
              <a:t>of Strategic Decision Making</a:t>
            </a:r>
            <a:r>
              <a:rPr lang="en-US" altLang="zh-TW" sz="1800" dirty="0"/>
              <a:t>, </a:t>
            </a:r>
            <a:r>
              <a:rPr lang="en-US" altLang="zh-TW" sz="1800" dirty="0" err="1"/>
              <a:t>Auerbach</a:t>
            </a:r>
            <a:r>
              <a:rPr lang="en-US" altLang="zh-TW" sz="1800" dirty="0"/>
              <a:t> Publications</a:t>
            </a:r>
            <a:endParaRPr lang="zh-TW" altLang="en-US" sz="1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pic>
        <p:nvPicPr>
          <p:cNvPr id="481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344" y="1268760"/>
            <a:ext cx="3536840" cy="517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2113706" y="65383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en-US" altLang="zh-TW" sz="120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http://www.amazon.com/gp/product/1466568704</a:t>
            </a:r>
            <a:endParaRPr lang="en-US" altLang="zh-TW" sz="12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31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850106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accent1"/>
                </a:solidFill>
              </a:rPr>
              <a:t>Architecture of Big Data Analytics</a:t>
            </a:r>
            <a:endParaRPr lang="zh-TW" altLang="en-US" dirty="0">
              <a:solidFill>
                <a:schemeClr val="accent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809F5-A27F-4139-8A34-0456750D047B}" type="slidenum">
              <a:rPr lang="zh-TW" altLang="en-US" smtClean="0"/>
              <a:pPr>
                <a:defRPr/>
              </a:pPr>
              <a:t>9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712356" y="6597352"/>
            <a:ext cx="76184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1000" dirty="0" smtClean="0">
                <a:solidFill>
                  <a:schemeClr val="bg1">
                    <a:lumMod val="65000"/>
                  </a:schemeClr>
                </a:solidFill>
              </a:rPr>
              <a:t>Source: Stephan </a:t>
            </a:r>
            <a:r>
              <a:rPr lang="en-US" altLang="zh-TW" sz="1000" dirty="0" err="1" smtClean="0">
                <a:solidFill>
                  <a:schemeClr val="bg1">
                    <a:lumMod val="65000"/>
                  </a:schemeClr>
                </a:solidFill>
              </a:rPr>
              <a:t>Kudyba</a:t>
            </a:r>
            <a:r>
              <a:rPr lang="en-US" altLang="zh-TW" sz="1000" dirty="0" smtClean="0">
                <a:solidFill>
                  <a:schemeClr val="bg1">
                    <a:lumMod val="65000"/>
                  </a:schemeClr>
                </a:solidFill>
              </a:rPr>
              <a:t> (2014), Big Data, Mining, and Analytics: Components of Strategic Decision Making, </a:t>
            </a:r>
            <a:r>
              <a:rPr lang="en-US" altLang="zh-TW" sz="1000" dirty="0" err="1" smtClean="0">
                <a:solidFill>
                  <a:schemeClr val="bg1">
                    <a:lumMod val="65000"/>
                  </a:schemeClr>
                </a:solidFill>
              </a:rPr>
              <a:t>Auerbach</a:t>
            </a:r>
            <a:r>
              <a:rPr lang="en-US" altLang="zh-TW" sz="1000" dirty="0" smtClean="0">
                <a:solidFill>
                  <a:schemeClr val="bg1">
                    <a:lumMod val="65000"/>
                  </a:schemeClr>
                </a:solidFill>
              </a:rPr>
              <a:t> Publications</a:t>
            </a:r>
            <a:endParaRPr lang="zh-TW" altLang="en-US" sz="10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7617903" y="5515299"/>
            <a:ext cx="900608" cy="688975"/>
          </a:xfrm>
          <a:prstGeom prst="roundRect">
            <a:avLst>
              <a:gd name="adj" fmla="val 11658"/>
            </a:avLst>
          </a:prstGeom>
          <a:solidFill>
            <a:srgbClr val="FFC0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000" b="1" dirty="0" smtClean="0">
                <a:solidFill>
                  <a:srgbClr val="FF0000"/>
                </a:solidFill>
              </a:rPr>
              <a:t>Data Mining</a:t>
            </a:r>
            <a:endParaRPr lang="en-US" altLang="zh-TW" sz="2000" b="1" dirty="0">
              <a:solidFill>
                <a:srgbClr val="FF0000"/>
              </a:solidFill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7617903" y="4365104"/>
            <a:ext cx="900608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sz="2000" dirty="0" smtClean="0">
                <a:solidFill>
                  <a:schemeClr val="tx1"/>
                </a:solidFill>
              </a:rPr>
              <a:t>OLAP</a:t>
            </a:r>
            <a:endParaRPr lang="en-US" altLang="zh-TW" sz="2000" dirty="0">
              <a:solidFill>
                <a:schemeClr val="tx1"/>
              </a:solidFill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617903" y="3316089"/>
            <a:ext cx="900608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Reports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7617903" y="2204864"/>
            <a:ext cx="900608" cy="688975"/>
          </a:xfrm>
          <a:prstGeom prst="roundRect">
            <a:avLst>
              <a:gd name="adj" fmla="val 11658"/>
            </a:avLst>
          </a:prstGeom>
          <a:solidFill>
            <a:srgbClr val="FFFF0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Queries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4860032" y="2204863"/>
            <a:ext cx="1350912" cy="3999411"/>
          </a:xfrm>
          <a:prstGeom prst="roundRect">
            <a:avLst>
              <a:gd name="adj" fmla="val 8383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Hadoop</a:t>
            </a: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MapReduce</a:t>
            </a: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Pig</a:t>
            </a: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Hive</a:t>
            </a:r>
          </a:p>
          <a:p>
            <a:pPr algn="ctr">
              <a:defRPr/>
            </a:pPr>
            <a:r>
              <a:rPr lang="en-US" altLang="zh-TW" dirty="0" err="1" smtClean="0">
                <a:solidFill>
                  <a:schemeClr val="tx1"/>
                </a:solidFill>
              </a:rPr>
              <a:t>Jaql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Zookeeper</a:t>
            </a:r>
          </a:p>
          <a:p>
            <a:pPr algn="ctr">
              <a:defRPr/>
            </a:pPr>
            <a:r>
              <a:rPr lang="en-US" altLang="zh-TW" dirty="0" err="1" smtClean="0">
                <a:solidFill>
                  <a:schemeClr val="tx1"/>
                </a:solidFill>
              </a:rPr>
              <a:t>Hbase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Cassandra</a:t>
            </a:r>
          </a:p>
          <a:p>
            <a:pPr algn="ctr">
              <a:defRPr/>
            </a:pPr>
            <a:r>
              <a:rPr lang="en-US" altLang="zh-TW" dirty="0" err="1" smtClean="0">
                <a:solidFill>
                  <a:schemeClr val="tx1"/>
                </a:solidFill>
              </a:rPr>
              <a:t>Oozie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Avro</a:t>
            </a: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Mahout</a:t>
            </a: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Others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3" name="圓角矩形 12"/>
          <p:cNvSpPr/>
          <p:nvPr/>
        </p:nvSpPr>
        <p:spPr>
          <a:xfrm>
            <a:off x="2420001" y="2204863"/>
            <a:ext cx="1224136" cy="688975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Middleware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4" name="圓角矩形 13"/>
          <p:cNvSpPr/>
          <p:nvPr/>
        </p:nvSpPr>
        <p:spPr>
          <a:xfrm>
            <a:off x="2420001" y="3212976"/>
            <a:ext cx="1224136" cy="889668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Extract Transform Load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2420001" y="4293096"/>
            <a:ext cx="1224136" cy="889668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Data Warehouse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2420001" y="5363224"/>
            <a:ext cx="1224136" cy="889668"/>
          </a:xfrm>
          <a:prstGeom prst="roundRect">
            <a:avLst>
              <a:gd name="adj" fmla="val 1165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Traditional Format 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CSV, Tables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340768" y="2204863"/>
            <a:ext cx="1350912" cy="3999411"/>
          </a:xfrm>
          <a:prstGeom prst="roundRect">
            <a:avLst>
              <a:gd name="adj" fmla="val 8383"/>
            </a:avLst>
          </a:prstGeom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* Internal</a:t>
            </a:r>
          </a:p>
          <a:p>
            <a:pPr algn="ctr">
              <a:defRPr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* External</a:t>
            </a:r>
          </a:p>
          <a:p>
            <a:pPr algn="ctr">
              <a:defRPr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* Multiple formats</a:t>
            </a:r>
          </a:p>
          <a:p>
            <a:pPr algn="ctr">
              <a:defRPr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* Multiple </a:t>
            </a:r>
            <a:br>
              <a:rPr lang="en-US" altLang="zh-TW" dirty="0" smtClean="0">
                <a:solidFill>
                  <a:schemeClr val="tx1"/>
                </a:solidFill>
              </a:rPr>
            </a:br>
            <a:r>
              <a:rPr lang="en-US" altLang="zh-TW" dirty="0" smtClean="0">
                <a:solidFill>
                  <a:schemeClr val="tx1"/>
                </a:solidFill>
              </a:rPr>
              <a:t>locations</a:t>
            </a:r>
          </a:p>
          <a:p>
            <a:pPr algn="ctr">
              <a:defRPr/>
            </a:pPr>
            <a:endParaRPr lang="en-US" altLang="zh-TW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altLang="zh-TW" dirty="0" smtClean="0">
                <a:solidFill>
                  <a:schemeClr val="tx1"/>
                </a:solidFill>
              </a:rPr>
              <a:t>* Multiple applications</a:t>
            </a:r>
          </a:p>
        </p:txBody>
      </p:sp>
      <p:cxnSp>
        <p:nvCxnSpPr>
          <p:cNvPr id="18" name="Straight Arrow Connector 32"/>
          <p:cNvCxnSpPr>
            <a:cxnSpLocks noChangeShapeType="1"/>
          </p:cNvCxnSpPr>
          <p:nvPr/>
        </p:nvCxnSpPr>
        <p:spPr bwMode="auto">
          <a:xfrm>
            <a:off x="6210944" y="3645024"/>
            <a:ext cx="1406959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Arrow Connector 32"/>
          <p:cNvCxnSpPr>
            <a:cxnSpLocks noChangeShapeType="1"/>
            <a:endCxn id="9" idx="1"/>
          </p:cNvCxnSpPr>
          <p:nvPr/>
        </p:nvCxnSpPr>
        <p:spPr bwMode="auto">
          <a:xfrm>
            <a:off x="7164288" y="3645024"/>
            <a:ext cx="453615" cy="106456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2"/>
          <p:cNvCxnSpPr>
            <a:cxnSpLocks noChangeShapeType="1"/>
            <a:endCxn id="8" idx="1"/>
          </p:cNvCxnSpPr>
          <p:nvPr/>
        </p:nvCxnSpPr>
        <p:spPr bwMode="auto">
          <a:xfrm>
            <a:off x="7164288" y="3660576"/>
            <a:ext cx="453615" cy="219921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Straight Arrow Connector 32"/>
          <p:cNvCxnSpPr>
            <a:cxnSpLocks noChangeShapeType="1"/>
            <a:endCxn id="11" idx="1"/>
          </p:cNvCxnSpPr>
          <p:nvPr/>
        </p:nvCxnSpPr>
        <p:spPr bwMode="auto">
          <a:xfrm flipV="1">
            <a:off x="7164288" y="2549352"/>
            <a:ext cx="453615" cy="109567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Straight Arrow Connector 32"/>
          <p:cNvCxnSpPr>
            <a:cxnSpLocks noChangeShapeType="1"/>
            <a:stCxn id="14" idx="3"/>
          </p:cNvCxnSpPr>
          <p:nvPr/>
        </p:nvCxnSpPr>
        <p:spPr bwMode="auto">
          <a:xfrm>
            <a:off x="3644137" y="3657810"/>
            <a:ext cx="121589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Straight Arrow Connector 32"/>
          <p:cNvCxnSpPr>
            <a:cxnSpLocks noChangeShapeType="1"/>
            <a:endCxn id="14" idx="1"/>
          </p:cNvCxnSpPr>
          <p:nvPr/>
        </p:nvCxnSpPr>
        <p:spPr bwMode="auto">
          <a:xfrm>
            <a:off x="1691680" y="3657810"/>
            <a:ext cx="728321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0269" name="文字方塊 480268"/>
          <p:cNvSpPr txBox="1"/>
          <p:nvPr/>
        </p:nvSpPr>
        <p:spPr>
          <a:xfrm>
            <a:off x="467544" y="1433064"/>
            <a:ext cx="1034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latin typeface="+mn-lt"/>
              </a:rPr>
              <a:t>Big Data </a:t>
            </a:r>
            <a:br>
              <a:rPr lang="en-US" altLang="zh-TW" b="1" dirty="0" smtClean="0">
                <a:latin typeface="+mn-lt"/>
              </a:rPr>
            </a:br>
            <a:r>
              <a:rPr lang="en-US" altLang="zh-TW" b="1" dirty="0" smtClean="0">
                <a:latin typeface="+mn-lt"/>
              </a:rPr>
              <a:t>Sources</a:t>
            </a:r>
            <a:endParaRPr lang="zh-TW" altLang="en-US" b="1" dirty="0">
              <a:latin typeface="+mn-lt"/>
            </a:endParaRPr>
          </a:p>
        </p:txBody>
      </p:sp>
      <p:sp>
        <p:nvSpPr>
          <p:cNvPr id="50" name="文字方塊 49"/>
          <p:cNvSpPr txBox="1"/>
          <p:nvPr/>
        </p:nvSpPr>
        <p:spPr>
          <a:xfrm>
            <a:off x="2216399" y="1469947"/>
            <a:ext cx="1647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latin typeface="+mn-lt"/>
              </a:rPr>
              <a:t>Big Data </a:t>
            </a:r>
            <a:br>
              <a:rPr lang="en-US" altLang="zh-TW" b="1" dirty="0" smtClean="0">
                <a:latin typeface="+mn-lt"/>
              </a:rPr>
            </a:br>
            <a:r>
              <a:rPr lang="en-US" altLang="zh-TW" b="1" dirty="0" smtClean="0">
                <a:latin typeface="+mn-lt"/>
              </a:rPr>
              <a:t>Transformation</a:t>
            </a:r>
            <a:endParaRPr lang="zh-TW" altLang="en-US" b="1" dirty="0">
              <a:latin typeface="+mn-lt"/>
            </a:endParaRPr>
          </a:p>
        </p:txBody>
      </p:sp>
      <p:sp>
        <p:nvSpPr>
          <p:cNvPr id="51" name="文字方塊 50"/>
          <p:cNvSpPr txBox="1"/>
          <p:nvPr/>
        </p:nvSpPr>
        <p:spPr>
          <a:xfrm>
            <a:off x="4602317" y="1469946"/>
            <a:ext cx="1866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latin typeface="+mn-lt"/>
              </a:rPr>
              <a:t>Big Data </a:t>
            </a:r>
            <a:br>
              <a:rPr lang="en-US" altLang="zh-TW" b="1" dirty="0" smtClean="0">
                <a:latin typeface="+mn-lt"/>
              </a:rPr>
            </a:br>
            <a:r>
              <a:rPr lang="en-US" altLang="zh-TW" b="1" dirty="0" smtClean="0">
                <a:latin typeface="+mn-lt"/>
              </a:rPr>
              <a:t>Platforms &amp; Tools</a:t>
            </a:r>
            <a:endParaRPr lang="zh-TW" altLang="en-US" b="1" dirty="0">
              <a:latin typeface="+mn-lt"/>
            </a:endParaRPr>
          </a:p>
        </p:txBody>
      </p:sp>
      <p:sp>
        <p:nvSpPr>
          <p:cNvPr id="52" name="文字方塊 51"/>
          <p:cNvSpPr txBox="1"/>
          <p:nvPr/>
        </p:nvSpPr>
        <p:spPr>
          <a:xfrm>
            <a:off x="7386100" y="1281534"/>
            <a:ext cx="13642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latin typeface="+mn-lt"/>
              </a:rPr>
              <a:t>Big Data </a:t>
            </a:r>
            <a:br>
              <a:rPr lang="en-US" altLang="zh-TW" b="1" dirty="0" smtClean="0">
                <a:latin typeface="+mn-lt"/>
              </a:rPr>
            </a:br>
            <a:r>
              <a:rPr lang="en-US" altLang="zh-TW" b="1" dirty="0" smtClean="0">
                <a:latin typeface="+mn-lt"/>
              </a:rPr>
              <a:t>Analytics </a:t>
            </a:r>
            <a:br>
              <a:rPr lang="en-US" altLang="zh-TW" b="1" dirty="0" smtClean="0">
                <a:latin typeface="+mn-lt"/>
              </a:rPr>
            </a:br>
            <a:r>
              <a:rPr lang="en-US" altLang="zh-TW" b="1" dirty="0" smtClean="0">
                <a:latin typeface="+mn-lt"/>
              </a:rPr>
              <a:t>Applications</a:t>
            </a:r>
            <a:endParaRPr lang="zh-TW" altLang="en-US" b="1" dirty="0">
              <a:latin typeface="+mn-lt"/>
            </a:endParaRPr>
          </a:p>
        </p:txBody>
      </p:sp>
      <p:sp>
        <p:nvSpPr>
          <p:cNvPr id="53" name="文字方塊 52"/>
          <p:cNvSpPr txBox="1"/>
          <p:nvPr/>
        </p:nvSpPr>
        <p:spPr>
          <a:xfrm>
            <a:off x="6228184" y="2852936"/>
            <a:ext cx="1104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latin typeface="+mn-lt"/>
              </a:rPr>
              <a:t>Big Data </a:t>
            </a:r>
            <a:br>
              <a:rPr lang="en-US" altLang="zh-TW" b="1" dirty="0" smtClean="0">
                <a:latin typeface="+mn-lt"/>
              </a:rPr>
            </a:br>
            <a:r>
              <a:rPr lang="en-US" altLang="zh-TW" b="1" dirty="0" smtClean="0">
                <a:latin typeface="+mn-lt"/>
              </a:rPr>
              <a:t>Analytics </a:t>
            </a:r>
            <a:endParaRPr lang="zh-TW" altLang="en-US" b="1" dirty="0">
              <a:latin typeface="+mn-lt"/>
            </a:endParaRPr>
          </a:p>
        </p:txBody>
      </p:sp>
      <p:sp>
        <p:nvSpPr>
          <p:cNvPr id="54" name="文字方塊 53"/>
          <p:cNvSpPr txBox="1"/>
          <p:nvPr/>
        </p:nvSpPr>
        <p:spPr>
          <a:xfrm>
            <a:off x="3559294" y="2852936"/>
            <a:ext cx="1444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latin typeface="+mn-lt"/>
              </a:rPr>
              <a:t>Transformed </a:t>
            </a:r>
            <a:br>
              <a:rPr lang="en-US" altLang="zh-TW" b="1" dirty="0" smtClean="0">
                <a:latin typeface="+mn-lt"/>
              </a:rPr>
            </a:br>
            <a:r>
              <a:rPr lang="en-US" altLang="zh-TW" b="1" dirty="0" smtClean="0">
                <a:latin typeface="+mn-lt"/>
              </a:rPr>
              <a:t>Data</a:t>
            </a:r>
            <a:endParaRPr lang="zh-TW" altLang="en-US" b="1" dirty="0">
              <a:latin typeface="+mn-lt"/>
            </a:endParaRPr>
          </a:p>
        </p:txBody>
      </p:sp>
      <p:sp>
        <p:nvSpPr>
          <p:cNvPr id="55" name="文字方塊 54"/>
          <p:cNvSpPr txBox="1"/>
          <p:nvPr/>
        </p:nvSpPr>
        <p:spPr>
          <a:xfrm>
            <a:off x="1723748" y="2944579"/>
            <a:ext cx="650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b="1" dirty="0" smtClean="0">
                <a:latin typeface="+mn-lt"/>
              </a:rPr>
              <a:t>Raw </a:t>
            </a:r>
            <a:br>
              <a:rPr lang="en-US" altLang="zh-TW" b="1" dirty="0" smtClean="0">
                <a:latin typeface="+mn-lt"/>
              </a:rPr>
            </a:br>
            <a:r>
              <a:rPr lang="en-US" altLang="zh-TW" b="1" dirty="0" smtClean="0">
                <a:latin typeface="+mn-lt"/>
              </a:rPr>
              <a:t>Data</a:t>
            </a:r>
            <a:endParaRPr lang="zh-TW" altLang="en-US" b="1" dirty="0">
              <a:latin typeface="+mn-lt"/>
            </a:endParaRPr>
          </a:p>
        </p:txBody>
      </p:sp>
      <p:cxnSp>
        <p:nvCxnSpPr>
          <p:cNvPr id="56" name="Straight Arrow Connector 32"/>
          <p:cNvCxnSpPr>
            <a:cxnSpLocks noChangeShapeType="1"/>
            <a:stCxn id="13" idx="2"/>
            <a:endCxn id="14" idx="0"/>
          </p:cNvCxnSpPr>
          <p:nvPr/>
        </p:nvCxnSpPr>
        <p:spPr bwMode="auto">
          <a:xfrm>
            <a:off x="3032069" y="2893838"/>
            <a:ext cx="0" cy="31913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Straight Arrow Connector 32"/>
          <p:cNvCxnSpPr>
            <a:cxnSpLocks noChangeShapeType="1"/>
            <a:stCxn id="14" idx="2"/>
            <a:endCxn id="15" idx="0"/>
          </p:cNvCxnSpPr>
          <p:nvPr/>
        </p:nvCxnSpPr>
        <p:spPr bwMode="auto">
          <a:xfrm>
            <a:off x="3032069" y="4102644"/>
            <a:ext cx="0" cy="19045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" name="Straight Arrow Connector 32"/>
          <p:cNvCxnSpPr>
            <a:cxnSpLocks noChangeShapeType="1"/>
            <a:stCxn id="15" idx="2"/>
            <a:endCxn id="16" idx="0"/>
          </p:cNvCxnSpPr>
          <p:nvPr/>
        </p:nvCxnSpPr>
        <p:spPr bwMode="auto">
          <a:xfrm>
            <a:off x="3032069" y="5182764"/>
            <a:ext cx="0" cy="18046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74266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13881</TotalTime>
  <Words>2246</Words>
  <Application>Microsoft Office PowerPoint</Application>
  <PresentationFormat>如螢幕大小 (4:3)</PresentationFormat>
  <Paragraphs>898</Paragraphs>
  <Slides>65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65</vt:i4>
      </vt:variant>
    </vt:vector>
  </HeadingPairs>
  <TitlesOfParts>
    <vt:vector size="67" baseType="lpstr">
      <vt:lpstr>Office 佈景主題</vt:lpstr>
      <vt:lpstr>方程式</vt:lpstr>
      <vt:lpstr>PowerPoint 簡報</vt:lpstr>
      <vt:lpstr>戴敏育 博士  (Min-Yuh Day, Ph.D.)</vt:lpstr>
      <vt:lpstr>Outline</vt:lpstr>
      <vt:lpstr>Business Insights  with  Social Analytics</vt:lpstr>
      <vt:lpstr>Social Computing</vt:lpstr>
      <vt:lpstr>Internet Evolution Internet of People (IoP): Social Media Internet of Things (IoT): Machine to Machine</vt:lpstr>
      <vt:lpstr>Big Data Analytics   and  Data Mining</vt:lpstr>
      <vt:lpstr>Stephan Kudyba (2014),  Big Data, Mining, and Analytics:  Components of Strategic Decision Making, Auerbach Publications</vt:lpstr>
      <vt:lpstr>Architecture of Big Data Analytics</vt:lpstr>
      <vt:lpstr>Architecture of Big Data Analytics</vt:lpstr>
      <vt:lpstr>Social Big Data Mining (Hiroshi Ishikawa, 2015)</vt:lpstr>
      <vt:lpstr>Architecture for  Social Big Data Mining (Hiroshi Ishikawa, 2015)</vt:lpstr>
      <vt:lpstr>Business Intelligence (BI) Infrastructure</vt:lpstr>
      <vt:lpstr>Analyzing the Social Web: Social Network Analysis</vt:lpstr>
      <vt:lpstr>PowerPoint 簡報</vt:lpstr>
      <vt:lpstr>Social Network Analysis (SNA)  Facebook TouchGraph</vt:lpstr>
      <vt:lpstr>Social Network Analysis </vt:lpstr>
      <vt:lpstr>Social Network Analysis</vt:lpstr>
      <vt:lpstr>Centrality   Prestige</vt:lpstr>
      <vt:lpstr>Degree</vt:lpstr>
      <vt:lpstr>Degree</vt:lpstr>
      <vt:lpstr>Density</vt:lpstr>
      <vt:lpstr>Density</vt:lpstr>
      <vt:lpstr>Density</vt:lpstr>
      <vt:lpstr>Which Node is Most Important?</vt:lpstr>
      <vt:lpstr>Centrality</vt:lpstr>
      <vt:lpstr>Social Network Analysis (SNA)</vt:lpstr>
      <vt:lpstr>Degree  Centrality</vt:lpstr>
      <vt:lpstr>Social Network Analysis: Degree Centrality</vt:lpstr>
      <vt:lpstr>Social Network Analysis: Degree Centrality</vt:lpstr>
      <vt:lpstr>Betweenness Centrality</vt:lpstr>
      <vt:lpstr>PowerPoint 簡報</vt:lpstr>
      <vt:lpstr>Betweenness Centrality</vt:lpstr>
      <vt:lpstr>Betweenness Centrality</vt:lpstr>
      <vt:lpstr>Betweenness Centrality</vt:lpstr>
      <vt:lpstr>Betweenness Centrality</vt:lpstr>
      <vt:lpstr>Betweenness Centrality</vt:lpstr>
      <vt:lpstr>Which Node is Most Important?</vt:lpstr>
      <vt:lpstr>Which Node is Most Important?</vt:lpstr>
      <vt:lpstr>Betweenness Centrality</vt:lpstr>
      <vt:lpstr>Betweenness Centrality</vt:lpstr>
      <vt:lpstr>Closeness Centrality</vt:lpstr>
      <vt:lpstr>Social Network Analysis: Closeness Centrality</vt:lpstr>
      <vt:lpstr>Social Network Analysis: Closeness Centrality</vt:lpstr>
      <vt:lpstr>Social Network Analysis: Closeness Centrality</vt:lpstr>
      <vt:lpstr>Social Network Analysis: Closeness Centrality</vt:lpstr>
      <vt:lpstr>Social Network Analysis (SNA) Tools</vt:lpstr>
      <vt:lpstr>Gephi The Open Graph Viz Platform</vt:lpstr>
      <vt:lpstr>Application of SNA</vt:lpstr>
      <vt:lpstr>Example of SNA Data Source</vt:lpstr>
      <vt:lpstr>Research Question</vt:lpstr>
      <vt:lpstr>Methodology</vt:lpstr>
      <vt:lpstr>Top10 prolific authors (IRI 2003-2010)</vt:lpstr>
      <vt:lpstr>Data Analysis and Discussion</vt:lpstr>
      <vt:lpstr>Top 20 authors with the highest closeness scores</vt:lpstr>
      <vt:lpstr>Top 20 authors with the highest betweeness scores</vt:lpstr>
      <vt:lpstr>Top 20 authors with the highest degree scores</vt:lpstr>
      <vt:lpstr>Visualization of IRI (IEEE IRI 2003-2010)  co-authorship network (global view) </vt:lpstr>
      <vt:lpstr>PowerPoint 簡報</vt:lpstr>
      <vt:lpstr>Visualization of Social Network Analysis</vt:lpstr>
      <vt:lpstr>Visualization of Social Network Analysis</vt:lpstr>
      <vt:lpstr>Visualization of Social Network Analysis</vt:lpstr>
      <vt:lpstr>Summary</vt:lpstr>
      <vt:lpstr>References</vt:lpstr>
      <vt:lpstr>PowerPoint 簡報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Computing and Big Data Analytics</dc:title>
  <dc:creator>myday</dc:creator>
  <cp:keywords>Social Computing and Big Data Analytics</cp:keywords>
  <dc:description>商業智慧實務 (Practices of Business Intelligence)</dc:description>
  <cp:lastModifiedBy>myday</cp:lastModifiedBy>
  <cp:revision>662</cp:revision>
  <dcterms:created xsi:type="dcterms:W3CDTF">2011-02-14T23:24:00Z</dcterms:created>
  <dcterms:modified xsi:type="dcterms:W3CDTF">2016-04-18T02:58:42Z</dcterms:modified>
</cp:coreProperties>
</file>