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1" r:id="rId1"/>
  </p:sldMasterIdLst>
  <p:sldIdLst>
    <p:sldId id="256" r:id="rId2"/>
    <p:sldId id="320" r:id="rId3"/>
    <p:sldId id="260" r:id="rId4"/>
    <p:sldId id="261" r:id="rId5"/>
    <p:sldId id="262" r:id="rId6"/>
    <p:sldId id="263" r:id="rId7"/>
    <p:sldId id="264" r:id="rId8"/>
    <p:sldId id="314" r:id="rId9"/>
    <p:sldId id="315" r:id="rId10"/>
    <p:sldId id="270" r:id="rId11"/>
    <p:sldId id="271" r:id="rId12"/>
    <p:sldId id="311" r:id="rId13"/>
    <p:sldId id="312" r:id="rId14"/>
    <p:sldId id="313" r:id="rId15"/>
    <p:sldId id="319" r:id="rId16"/>
    <p:sldId id="277" r:id="rId17"/>
    <p:sldId id="278" r:id="rId18"/>
    <p:sldId id="307" r:id="rId19"/>
    <p:sldId id="308" r:id="rId20"/>
    <p:sldId id="284" r:id="rId21"/>
    <p:sldId id="310" r:id="rId22"/>
    <p:sldId id="309" r:id="rId23"/>
    <p:sldId id="289" r:id="rId24"/>
    <p:sldId id="290" r:id="rId25"/>
    <p:sldId id="291" r:id="rId26"/>
    <p:sldId id="292" r:id="rId27"/>
    <p:sldId id="293" r:id="rId28"/>
    <p:sldId id="299" r:id="rId29"/>
    <p:sldId id="302" r:id="rId30"/>
    <p:sldId id="316" r:id="rId31"/>
    <p:sldId id="317" r:id="rId32"/>
    <p:sldId id="318" r:id="rId33"/>
    <p:sldId id="305" r:id="rId34"/>
  </p:sldIdLst>
  <p:sldSz cx="12192000" cy="6858000"/>
  <p:notesSz cx="6761163" cy="99425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140B90C7-E275-4BED-AA3D-263A93B1F5AD}">
          <p14:sldIdLst>
            <p14:sldId id="256"/>
            <p14:sldId id="320"/>
          </p14:sldIdLst>
        </p14:section>
        <p14:section name="力學" id="{1884B1F9-94DE-4405-A094-5E00D6C31509}">
          <p14:sldIdLst>
            <p14:sldId id="260"/>
            <p14:sldId id="261"/>
            <p14:sldId id="262"/>
            <p14:sldId id="263"/>
            <p14:sldId id="264"/>
            <p14:sldId id="314"/>
            <p14:sldId id="315"/>
          </p14:sldIdLst>
        </p14:section>
        <p14:section name="電磁" id="{DF72FAC5-002A-41DD-9931-8BB0779A8935}">
          <p14:sldIdLst>
            <p14:sldId id="270"/>
            <p14:sldId id="271"/>
            <p14:sldId id="311"/>
            <p14:sldId id="312"/>
            <p14:sldId id="313"/>
            <p14:sldId id="319"/>
          </p14:sldIdLst>
        </p14:section>
        <p14:section name="波" id="{3B2D0419-C95C-47CC-BD07-3DB6381A6CDF}">
          <p14:sldIdLst>
            <p14:sldId id="277"/>
            <p14:sldId id="278"/>
            <p14:sldId id="307"/>
          </p14:sldIdLst>
        </p14:section>
        <p14:section name="光學" id="{DA7FD2B7-D918-4660-82AD-2071D9BC4BAF}">
          <p14:sldIdLst>
            <p14:sldId id="308"/>
            <p14:sldId id="284"/>
            <p14:sldId id="310"/>
            <p14:sldId id="309"/>
          </p14:sldIdLst>
        </p14:section>
        <p14:section name="熱能" id="{57BF1D15-9DA3-4BD5-BA8D-22B057F110C3}">
          <p14:sldIdLst>
            <p14:sldId id="289"/>
            <p14:sldId id="290"/>
            <p14:sldId id="291"/>
            <p14:sldId id="292"/>
            <p14:sldId id="293"/>
          </p14:sldIdLst>
        </p14:section>
        <p14:section name="近代" id="{42EE2C91-7261-4940-A29E-7A5AACF81BDB}">
          <p14:sldIdLst>
            <p14:sldId id="299"/>
          </p14:sldIdLst>
        </p14:section>
        <p14:section name="能源" id="{C1FE8DB0-A197-4602-A45E-9C80B4EC45CB}">
          <p14:sldIdLst>
            <p14:sldId id="302"/>
            <p14:sldId id="316"/>
            <p14:sldId id="317"/>
            <p14:sldId id="318"/>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79" d="100"/>
          <a:sy n="79" d="100"/>
        </p:scale>
        <p:origin x="96"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純文字">
    <p:spTree>
      <p:nvGrpSpPr>
        <p:cNvPr id="1" name=""/>
        <p:cNvGrpSpPr/>
        <p:nvPr/>
      </p:nvGrpSpPr>
      <p:grpSpPr>
        <a:xfrm>
          <a:off x="0" y="0"/>
          <a:ext cx="0" cy="0"/>
          <a:chOff x="0" y="0"/>
          <a:chExt cx="0" cy="0"/>
        </a:xfrm>
      </p:grpSpPr>
      <p:sp>
        <p:nvSpPr>
          <p:cNvPr id="8" name="圓角矩形 7"/>
          <p:cNvSpPr/>
          <p:nvPr/>
        </p:nvSpPr>
        <p:spPr>
          <a:xfrm>
            <a:off x="596537" y="1690688"/>
            <a:ext cx="10998925" cy="4665662"/>
          </a:xfrm>
          <a:prstGeom prst="roundRect">
            <a:avLst/>
          </a:prstGeom>
          <a:ln w="53975" cmpd="thickThi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2" name="標題 1"/>
          <p:cNvSpPr>
            <a:spLocks noGrp="1"/>
          </p:cNvSpPr>
          <p:nvPr>
            <p:ph type="title"/>
          </p:nvPr>
        </p:nvSpPr>
        <p:spPr/>
        <p:txBody>
          <a:bodyPr/>
          <a:lstStyle>
            <a:lvl1pPr algn="ctr">
              <a:defRPr/>
            </a:lvl1pPr>
          </a:lstStyle>
          <a:p>
            <a:r>
              <a:rPr lang="zh-TW" altLang="en-US"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E1791980-E550-4EB2-B3C5-E876F9C8053B}" type="datetimeFigureOut">
              <a:rPr lang="zh-TW" altLang="en-US" smtClean="0"/>
              <a:t>2016/10/5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03E32D5-9CF8-4F71-8812-B24D655A7859}" type="slidenum">
              <a:rPr lang="zh-TW" altLang="en-US" smtClean="0"/>
              <a:t>‹#›</a:t>
            </a:fld>
            <a:endParaRPr lang="zh-TW" altLang="en-US"/>
          </a:p>
        </p:txBody>
      </p:sp>
      <p:sp>
        <p:nvSpPr>
          <p:cNvPr id="7" name="內容版面配置區 6"/>
          <p:cNvSpPr>
            <a:spLocks noGrp="1"/>
          </p:cNvSpPr>
          <p:nvPr>
            <p:ph sz="quarter" idx="13"/>
          </p:nvPr>
        </p:nvSpPr>
        <p:spPr>
          <a:xfrm>
            <a:off x="979714" y="1990165"/>
            <a:ext cx="10280469" cy="4069977"/>
          </a:xfrm>
        </p:spPr>
        <p:txBody>
          <a:bodyPr/>
          <a:lstStyle>
            <a:lvl1pPr marL="228600" indent="-228600">
              <a:buClr>
                <a:srgbClr val="FF0000"/>
              </a:buClr>
              <a:buFont typeface="Wingdings" panose="05000000000000000000" pitchFamily="2" charset="2"/>
              <a:buChar char="u"/>
              <a:defRPr/>
            </a:lvl1pPr>
            <a:lvl2pPr marL="685800" indent="-228600">
              <a:buClr>
                <a:srgbClr val="FF0000"/>
              </a:buClr>
              <a:buFont typeface="Wingdings" panose="05000000000000000000" pitchFamily="2" charset="2"/>
              <a:buChar char="u"/>
              <a:defRPr/>
            </a:lvl2pPr>
            <a:lvl3pPr marL="1143000" indent="-228600">
              <a:buClr>
                <a:srgbClr val="FF0000"/>
              </a:buClr>
              <a:buFont typeface="Wingdings" panose="05000000000000000000" pitchFamily="2" charset="2"/>
              <a:buChar char="u"/>
              <a:defRPr/>
            </a:lvl3pPr>
            <a:lvl4pPr marL="1600200" indent="-228600">
              <a:buClr>
                <a:srgbClr val="FF0000"/>
              </a:buClr>
              <a:buFont typeface="Wingdings" panose="05000000000000000000" pitchFamily="2" charset="2"/>
              <a:buChar char="u"/>
              <a:defRPr/>
            </a:lvl4pPr>
            <a:lvl5pPr marL="2057400" indent="-228600">
              <a:buClr>
                <a:srgbClr val="FF0000"/>
              </a:buClr>
              <a:buFont typeface="Wingdings" panose="05000000000000000000" pitchFamily="2" charset="2"/>
              <a:buChar char="u"/>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9" name="動作按鈕: 首頁 8">
            <a:hlinkClick r:id="rId2" action="ppaction://hlinksldjump" highlightClick="1"/>
          </p:cNvPr>
          <p:cNvSpPr/>
          <p:nvPr userDrawn="1"/>
        </p:nvSpPr>
        <p:spPr>
          <a:xfrm>
            <a:off x="10277856" y="6219825"/>
            <a:ext cx="621792" cy="5016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06610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版面+2小圖">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a:lvl1pPr>
          </a:lstStyle>
          <a:p>
            <a:r>
              <a:rPr lang="zh-TW" altLang="en-US"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E1791980-E550-4EB2-B3C5-E876F9C8053B}" type="datetimeFigureOut">
              <a:rPr lang="zh-TW" altLang="en-US" smtClean="0"/>
              <a:t>2016/10/5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03E32D5-9CF8-4F71-8812-B24D655A7859}" type="slidenum">
              <a:rPr lang="zh-TW" altLang="en-US" smtClean="0"/>
              <a:t>‹#›</a:t>
            </a:fld>
            <a:endParaRPr lang="zh-TW" altLang="en-US"/>
          </a:p>
        </p:txBody>
      </p:sp>
      <p:sp>
        <p:nvSpPr>
          <p:cNvPr id="6" name="圓角矩形 5"/>
          <p:cNvSpPr/>
          <p:nvPr/>
        </p:nvSpPr>
        <p:spPr>
          <a:xfrm>
            <a:off x="596537" y="1690688"/>
            <a:ext cx="10998925" cy="4665662"/>
          </a:xfrm>
          <a:prstGeom prst="roundRect">
            <a:avLst/>
          </a:prstGeom>
          <a:ln w="53975" cmpd="thickThi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7" name="內容版面配置區 2"/>
          <p:cNvSpPr>
            <a:spLocks noGrp="1"/>
          </p:cNvSpPr>
          <p:nvPr>
            <p:ph sz="half" idx="1"/>
          </p:nvPr>
        </p:nvSpPr>
        <p:spPr>
          <a:xfrm>
            <a:off x="838201" y="1872000"/>
            <a:ext cx="8567056" cy="144000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8" name="內容版面配置區 3"/>
          <p:cNvSpPr>
            <a:spLocks noGrp="1"/>
          </p:cNvSpPr>
          <p:nvPr>
            <p:ph sz="half" idx="2"/>
          </p:nvPr>
        </p:nvSpPr>
        <p:spPr>
          <a:xfrm>
            <a:off x="838800" y="3420000"/>
            <a:ext cx="8568000" cy="144000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9" name="內容版面配置區 3"/>
          <p:cNvSpPr>
            <a:spLocks noGrp="1"/>
          </p:cNvSpPr>
          <p:nvPr>
            <p:ph sz="half" idx="13"/>
          </p:nvPr>
        </p:nvSpPr>
        <p:spPr>
          <a:xfrm>
            <a:off x="838800" y="4968000"/>
            <a:ext cx="8568000" cy="144000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內容版面配置區 2"/>
          <p:cNvSpPr>
            <a:spLocks noGrp="1"/>
          </p:cNvSpPr>
          <p:nvPr>
            <p:ph sz="half" idx="14"/>
          </p:nvPr>
        </p:nvSpPr>
        <p:spPr>
          <a:xfrm>
            <a:off x="9521371" y="1872000"/>
            <a:ext cx="1852750" cy="144000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2" name="內容版面配置區 2"/>
          <p:cNvSpPr>
            <a:spLocks noGrp="1"/>
          </p:cNvSpPr>
          <p:nvPr>
            <p:ph sz="half" idx="15"/>
          </p:nvPr>
        </p:nvSpPr>
        <p:spPr>
          <a:xfrm>
            <a:off x="9514117" y="3420000"/>
            <a:ext cx="1852750" cy="144000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3" name="內容版面配置區 2"/>
          <p:cNvSpPr>
            <a:spLocks noGrp="1"/>
          </p:cNvSpPr>
          <p:nvPr>
            <p:ph sz="half" idx="16"/>
          </p:nvPr>
        </p:nvSpPr>
        <p:spPr>
          <a:xfrm>
            <a:off x="9521377" y="4980279"/>
            <a:ext cx="1852750" cy="144000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4" name="內容版面配置區 6"/>
          <p:cNvSpPr>
            <a:spLocks noGrp="1"/>
          </p:cNvSpPr>
          <p:nvPr>
            <p:ph sz="quarter" idx="17"/>
          </p:nvPr>
        </p:nvSpPr>
        <p:spPr>
          <a:xfrm>
            <a:off x="8267337" y="399290"/>
            <a:ext cx="3328125" cy="1458540"/>
          </a:xfrm>
        </p:spPr>
        <p:txBody>
          <a:bodyPr/>
          <a:lstStyle>
            <a:lvl1pPr marL="228600" indent="-228600">
              <a:buClr>
                <a:srgbClr val="FF0000"/>
              </a:buClr>
              <a:buFont typeface="Wingdings" panose="05000000000000000000" pitchFamily="2" charset="2"/>
              <a:buChar char="u"/>
              <a:defRPr/>
            </a:lvl1pPr>
            <a:lvl2pPr marL="685800" indent="-228600">
              <a:buClr>
                <a:srgbClr val="FF0000"/>
              </a:buClr>
              <a:buFont typeface="Wingdings" panose="05000000000000000000" pitchFamily="2" charset="2"/>
              <a:buChar char="u"/>
              <a:defRPr/>
            </a:lvl2pPr>
            <a:lvl3pPr marL="1143000" indent="-228600">
              <a:buClr>
                <a:srgbClr val="FF0000"/>
              </a:buClr>
              <a:buFont typeface="Wingdings" panose="05000000000000000000" pitchFamily="2" charset="2"/>
              <a:buChar char="u"/>
              <a:defRPr/>
            </a:lvl3pPr>
            <a:lvl4pPr marL="1600200" indent="-228600">
              <a:buClr>
                <a:srgbClr val="FF0000"/>
              </a:buClr>
              <a:buFont typeface="Wingdings" panose="05000000000000000000" pitchFamily="2" charset="2"/>
              <a:buChar char="u"/>
              <a:defRPr/>
            </a:lvl4pPr>
            <a:lvl5pPr marL="2057400" indent="-228600">
              <a:buClr>
                <a:srgbClr val="FF0000"/>
              </a:buClr>
              <a:buFont typeface="Wingdings" panose="05000000000000000000" pitchFamily="2" charset="2"/>
              <a:buChar char="u"/>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15" name="內容版面配置區 6"/>
          <p:cNvSpPr>
            <a:spLocks noGrp="1"/>
          </p:cNvSpPr>
          <p:nvPr>
            <p:ph sz="quarter" idx="18"/>
          </p:nvPr>
        </p:nvSpPr>
        <p:spPr>
          <a:xfrm>
            <a:off x="727161" y="406550"/>
            <a:ext cx="3328125" cy="1458540"/>
          </a:xfrm>
        </p:spPr>
        <p:txBody>
          <a:bodyPr/>
          <a:lstStyle>
            <a:lvl1pPr marL="228600" indent="-228600">
              <a:buClr>
                <a:srgbClr val="FF0000"/>
              </a:buClr>
              <a:buFont typeface="Wingdings" panose="05000000000000000000" pitchFamily="2" charset="2"/>
              <a:buChar char="u"/>
              <a:defRPr/>
            </a:lvl1pPr>
            <a:lvl2pPr marL="685800" indent="-228600">
              <a:buClr>
                <a:srgbClr val="FF0000"/>
              </a:buClr>
              <a:buFont typeface="Wingdings" panose="05000000000000000000" pitchFamily="2" charset="2"/>
              <a:buChar char="u"/>
              <a:defRPr/>
            </a:lvl2pPr>
            <a:lvl3pPr marL="1143000" indent="-228600">
              <a:buClr>
                <a:srgbClr val="FF0000"/>
              </a:buClr>
              <a:buFont typeface="Wingdings" panose="05000000000000000000" pitchFamily="2" charset="2"/>
              <a:buChar char="u"/>
              <a:defRPr/>
            </a:lvl3pPr>
            <a:lvl4pPr marL="1600200" indent="-228600">
              <a:buClr>
                <a:srgbClr val="FF0000"/>
              </a:buClr>
              <a:buFont typeface="Wingdings" panose="05000000000000000000" pitchFamily="2" charset="2"/>
              <a:buChar char="u"/>
              <a:defRPr/>
            </a:lvl4pPr>
            <a:lvl5pPr marL="2057400" indent="-228600">
              <a:buClr>
                <a:srgbClr val="FF0000"/>
              </a:buClr>
              <a:buFont typeface="Wingdings" panose="05000000000000000000" pitchFamily="2" charset="2"/>
              <a:buChar char="u"/>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16" name="動作按鈕: 首頁 15">
            <a:hlinkClick r:id="rId2" action="ppaction://hlinksldjump" highlightClick="1"/>
          </p:cNvPr>
          <p:cNvSpPr/>
          <p:nvPr userDrawn="1"/>
        </p:nvSpPr>
        <p:spPr>
          <a:xfrm>
            <a:off x="10277856" y="6219825"/>
            <a:ext cx="621792" cy="5016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46412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1791980-E550-4EB2-B3C5-E876F9C8053B}" type="datetimeFigureOut">
              <a:rPr lang="zh-TW" altLang="en-US" smtClean="0"/>
              <a:t>2016/10/5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3E32D5-9CF8-4F71-8812-B24D655A7859}" type="slidenum">
              <a:rPr lang="zh-TW" altLang="en-US" smtClean="0"/>
              <a:t>‹#›</a:t>
            </a:fld>
            <a:endParaRPr lang="zh-TW" altLang="en-US"/>
          </a:p>
        </p:txBody>
      </p:sp>
      <p:sp>
        <p:nvSpPr>
          <p:cNvPr id="7" name="動作按鈕: 首頁 6">
            <a:hlinkClick r:id="rId2" action="ppaction://hlinksldjump" highlightClick="1"/>
          </p:cNvPr>
          <p:cNvSpPr/>
          <p:nvPr userDrawn="1"/>
        </p:nvSpPr>
        <p:spPr>
          <a:xfrm>
            <a:off x="10277856" y="6219825"/>
            <a:ext cx="621792" cy="5016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73221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標題及文字">
    <p:spTree>
      <p:nvGrpSpPr>
        <p:cNvPr id="1" name=""/>
        <p:cNvGrpSpPr/>
        <p:nvPr/>
      </p:nvGrpSpPr>
      <p:grpSpPr>
        <a:xfrm>
          <a:off x="0" y="0"/>
          <a:ext cx="0" cy="0"/>
          <a:chOff x="0" y="0"/>
          <a:chExt cx="0" cy="0"/>
        </a:xfrm>
      </p:grpSpPr>
      <p:sp>
        <p:nvSpPr>
          <p:cNvPr id="7" name="圓角矩形 6"/>
          <p:cNvSpPr/>
          <p:nvPr/>
        </p:nvSpPr>
        <p:spPr>
          <a:xfrm>
            <a:off x="596537" y="1690688"/>
            <a:ext cx="10998925" cy="4665662"/>
          </a:xfrm>
          <a:prstGeom prst="roundRect">
            <a:avLst/>
          </a:prstGeom>
          <a:ln w="53975" cmpd="thickThi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1045028" y="1825625"/>
            <a:ext cx="10149841"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日期版面配置區 3"/>
          <p:cNvSpPr>
            <a:spLocks noGrp="1"/>
          </p:cNvSpPr>
          <p:nvPr>
            <p:ph type="dt" sz="half" idx="10"/>
          </p:nvPr>
        </p:nvSpPr>
        <p:spPr/>
        <p:txBody>
          <a:bodyPr/>
          <a:lstStyle/>
          <a:p>
            <a:fld id="{0F479855-93FE-471F-98F6-80FDCC2946A8}" type="datetimeFigureOut">
              <a:rPr lang="zh-TW" altLang="en-US" smtClean="0"/>
              <a:t>2016/10/5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71EB9E2-4038-40C4-AAC5-F4F84862383F}" type="slidenum">
              <a:rPr lang="zh-TW" altLang="en-US" smtClean="0"/>
              <a:t>‹#›</a:t>
            </a:fld>
            <a:endParaRPr lang="zh-TW" altLang="en-US"/>
          </a:p>
        </p:txBody>
      </p:sp>
      <p:sp>
        <p:nvSpPr>
          <p:cNvPr id="8" name="動作按鈕: 首頁 7">
            <a:hlinkClick r:id="rId2" action="ppaction://hlinksldjump" highlightClick="1"/>
          </p:cNvPr>
          <p:cNvSpPr/>
          <p:nvPr userDrawn="1"/>
        </p:nvSpPr>
        <p:spPr>
          <a:xfrm>
            <a:off x="10277856" y="6219825"/>
            <a:ext cx="621792" cy="5016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1748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文字+小圖">
    <p:spTree>
      <p:nvGrpSpPr>
        <p:cNvPr id="1" name=""/>
        <p:cNvGrpSpPr/>
        <p:nvPr/>
      </p:nvGrpSpPr>
      <p:grpSpPr>
        <a:xfrm>
          <a:off x="0" y="0"/>
          <a:ext cx="0" cy="0"/>
          <a:chOff x="0" y="0"/>
          <a:chExt cx="0" cy="0"/>
        </a:xfrm>
      </p:grpSpPr>
      <p:sp>
        <p:nvSpPr>
          <p:cNvPr id="8" name="圓角矩形 7"/>
          <p:cNvSpPr/>
          <p:nvPr/>
        </p:nvSpPr>
        <p:spPr>
          <a:xfrm>
            <a:off x="596537" y="1690688"/>
            <a:ext cx="10998925" cy="4665662"/>
          </a:xfrm>
          <a:prstGeom prst="roundRect">
            <a:avLst/>
          </a:prstGeom>
          <a:ln w="53975" cmpd="thickThi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2" name="標題 1"/>
          <p:cNvSpPr>
            <a:spLocks noGrp="1"/>
          </p:cNvSpPr>
          <p:nvPr>
            <p:ph type="title"/>
          </p:nvPr>
        </p:nvSpPr>
        <p:spPr/>
        <p:txBody>
          <a:bodyPr/>
          <a:lstStyle>
            <a:lvl1pPr algn="ctr">
              <a:defRPr/>
            </a:lvl1pPr>
          </a:lstStyle>
          <a:p>
            <a:r>
              <a:rPr lang="zh-TW" altLang="en-US"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E1791980-E550-4EB2-B3C5-E876F9C8053B}" type="datetimeFigureOut">
              <a:rPr lang="zh-TW" altLang="en-US" smtClean="0"/>
              <a:t>2016/10/5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03E32D5-9CF8-4F71-8812-B24D655A7859}" type="slidenum">
              <a:rPr lang="zh-TW" altLang="en-US" smtClean="0"/>
              <a:t>‹#›</a:t>
            </a:fld>
            <a:endParaRPr lang="zh-TW" altLang="en-US"/>
          </a:p>
        </p:txBody>
      </p:sp>
      <p:sp>
        <p:nvSpPr>
          <p:cNvPr id="7" name="內容版面配置區 6"/>
          <p:cNvSpPr>
            <a:spLocks noGrp="1"/>
          </p:cNvSpPr>
          <p:nvPr>
            <p:ph sz="quarter" idx="13"/>
          </p:nvPr>
        </p:nvSpPr>
        <p:spPr>
          <a:xfrm>
            <a:off x="979714" y="1990165"/>
            <a:ext cx="10280469" cy="4069977"/>
          </a:xfrm>
        </p:spPr>
        <p:txBody>
          <a:bodyPr/>
          <a:lstStyle>
            <a:lvl1pPr marL="228600" indent="-228600">
              <a:buClr>
                <a:srgbClr val="FF0000"/>
              </a:buClr>
              <a:buFont typeface="Wingdings" panose="05000000000000000000" pitchFamily="2" charset="2"/>
              <a:buChar char="u"/>
              <a:defRPr/>
            </a:lvl1pPr>
            <a:lvl2pPr marL="685800" indent="-228600">
              <a:buClr>
                <a:srgbClr val="FF0000"/>
              </a:buClr>
              <a:buFont typeface="Wingdings" panose="05000000000000000000" pitchFamily="2" charset="2"/>
              <a:buChar char="u"/>
              <a:defRPr/>
            </a:lvl2pPr>
            <a:lvl3pPr marL="1143000" indent="-228600">
              <a:buClr>
                <a:srgbClr val="FF0000"/>
              </a:buClr>
              <a:buFont typeface="Wingdings" panose="05000000000000000000" pitchFamily="2" charset="2"/>
              <a:buChar char="u"/>
              <a:defRPr/>
            </a:lvl3pPr>
            <a:lvl4pPr marL="1600200" indent="-228600">
              <a:buClr>
                <a:srgbClr val="FF0000"/>
              </a:buClr>
              <a:buFont typeface="Wingdings" panose="05000000000000000000" pitchFamily="2" charset="2"/>
              <a:buChar char="u"/>
              <a:defRPr/>
            </a:lvl4pPr>
            <a:lvl5pPr marL="2057400" indent="-228600">
              <a:buClr>
                <a:srgbClr val="FF0000"/>
              </a:buClr>
              <a:buFont typeface="Wingdings" panose="05000000000000000000" pitchFamily="2" charset="2"/>
              <a:buChar char="u"/>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11" name="內容版面配置區 6"/>
          <p:cNvSpPr>
            <a:spLocks noGrp="1"/>
          </p:cNvSpPr>
          <p:nvPr>
            <p:ph sz="quarter" idx="17"/>
          </p:nvPr>
        </p:nvSpPr>
        <p:spPr>
          <a:xfrm>
            <a:off x="8267337" y="399290"/>
            <a:ext cx="3328125" cy="1458540"/>
          </a:xfrm>
        </p:spPr>
        <p:txBody>
          <a:bodyPr/>
          <a:lstStyle>
            <a:lvl1pPr marL="228600" indent="-228600">
              <a:buClr>
                <a:srgbClr val="FF0000"/>
              </a:buClr>
              <a:buFont typeface="Wingdings" panose="05000000000000000000" pitchFamily="2" charset="2"/>
              <a:buChar char="u"/>
              <a:defRPr/>
            </a:lvl1pPr>
            <a:lvl2pPr marL="685800" indent="-228600">
              <a:buClr>
                <a:srgbClr val="FF0000"/>
              </a:buClr>
              <a:buFont typeface="Wingdings" panose="05000000000000000000" pitchFamily="2" charset="2"/>
              <a:buChar char="u"/>
              <a:defRPr/>
            </a:lvl2pPr>
            <a:lvl3pPr marL="1143000" indent="-228600">
              <a:buClr>
                <a:srgbClr val="FF0000"/>
              </a:buClr>
              <a:buFont typeface="Wingdings" panose="05000000000000000000" pitchFamily="2" charset="2"/>
              <a:buChar char="u"/>
              <a:defRPr/>
            </a:lvl3pPr>
            <a:lvl4pPr marL="1600200" indent="-228600">
              <a:buClr>
                <a:srgbClr val="FF0000"/>
              </a:buClr>
              <a:buFont typeface="Wingdings" panose="05000000000000000000" pitchFamily="2" charset="2"/>
              <a:buChar char="u"/>
              <a:defRPr/>
            </a:lvl4pPr>
            <a:lvl5pPr marL="2057400" indent="-228600">
              <a:buClr>
                <a:srgbClr val="FF0000"/>
              </a:buClr>
              <a:buFont typeface="Wingdings" panose="05000000000000000000" pitchFamily="2" charset="2"/>
              <a:buChar char="u"/>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9" name="動作按鈕: 首頁 8">
            <a:hlinkClick r:id="rId2" action="ppaction://hlinksldjump" highlightClick="1"/>
          </p:cNvPr>
          <p:cNvSpPr/>
          <p:nvPr userDrawn="1"/>
        </p:nvSpPr>
        <p:spPr>
          <a:xfrm>
            <a:off x="10277856" y="6219825"/>
            <a:ext cx="621792" cy="5016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68327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左右版面">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a:lvl1pPr>
          </a:lstStyle>
          <a:p>
            <a:r>
              <a:rPr lang="zh-TW" altLang="en-US"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E1791980-E550-4EB2-B3C5-E876F9C8053B}" type="datetimeFigureOut">
              <a:rPr lang="zh-TW" altLang="en-US" smtClean="0"/>
              <a:t>2016/10/5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03E32D5-9CF8-4F71-8812-B24D655A7859}" type="slidenum">
              <a:rPr lang="zh-TW" altLang="en-US" smtClean="0"/>
              <a:t>‹#›</a:t>
            </a:fld>
            <a:endParaRPr lang="zh-TW" altLang="en-US"/>
          </a:p>
        </p:txBody>
      </p:sp>
      <p:sp>
        <p:nvSpPr>
          <p:cNvPr id="6" name="圓角矩形 5"/>
          <p:cNvSpPr/>
          <p:nvPr/>
        </p:nvSpPr>
        <p:spPr>
          <a:xfrm>
            <a:off x="596537" y="1690688"/>
            <a:ext cx="10998925" cy="4665662"/>
          </a:xfrm>
          <a:prstGeom prst="roundRect">
            <a:avLst/>
          </a:prstGeom>
          <a:ln w="53975" cmpd="thickThi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7"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8"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9" name="動作按鈕: 首頁 8">
            <a:hlinkClick r:id="rId2" action="ppaction://hlinksldjump" highlightClick="1"/>
          </p:cNvPr>
          <p:cNvSpPr/>
          <p:nvPr userDrawn="1"/>
        </p:nvSpPr>
        <p:spPr>
          <a:xfrm>
            <a:off x="10277856" y="6219825"/>
            <a:ext cx="621792" cy="5016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0573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左大右小版面">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a:lvl1pPr>
          </a:lstStyle>
          <a:p>
            <a:r>
              <a:rPr lang="zh-TW" altLang="en-US"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E1791980-E550-4EB2-B3C5-E876F9C8053B}" type="datetimeFigureOut">
              <a:rPr lang="zh-TW" altLang="en-US" smtClean="0"/>
              <a:t>2016/10/5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03E32D5-9CF8-4F71-8812-B24D655A7859}" type="slidenum">
              <a:rPr lang="zh-TW" altLang="en-US" smtClean="0"/>
              <a:t>‹#›</a:t>
            </a:fld>
            <a:endParaRPr lang="zh-TW" altLang="en-US"/>
          </a:p>
        </p:txBody>
      </p:sp>
      <p:sp>
        <p:nvSpPr>
          <p:cNvPr id="6" name="圓角矩形 5"/>
          <p:cNvSpPr/>
          <p:nvPr/>
        </p:nvSpPr>
        <p:spPr>
          <a:xfrm>
            <a:off x="596537" y="1690688"/>
            <a:ext cx="10998925" cy="4665662"/>
          </a:xfrm>
          <a:prstGeom prst="roundRect">
            <a:avLst/>
          </a:prstGeom>
          <a:ln w="53975" cmpd="thickThi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7" name="內容版面配置區 2"/>
          <p:cNvSpPr>
            <a:spLocks noGrp="1"/>
          </p:cNvSpPr>
          <p:nvPr>
            <p:ph sz="half" idx="1"/>
          </p:nvPr>
        </p:nvSpPr>
        <p:spPr>
          <a:xfrm>
            <a:off x="838200" y="1825625"/>
            <a:ext cx="7315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8" name="內容版面配置區 3"/>
          <p:cNvSpPr>
            <a:spLocks noGrp="1"/>
          </p:cNvSpPr>
          <p:nvPr>
            <p:ph sz="half" idx="2"/>
          </p:nvPr>
        </p:nvSpPr>
        <p:spPr>
          <a:xfrm>
            <a:off x="8331200" y="1825625"/>
            <a:ext cx="3022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9" name="動作按鈕: 首頁 8">
            <a:hlinkClick r:id="rId2" action="ppaction://hlinksldjump" highlightClick="1"/>
          </p:cNvPr>
          <p:cNvSpPr/>
          <p:nvPr userDrawn="1"/>
        </p:nvSpPr>
        <p:spPr>
          <a:xfrm>
            <a:off x="10277856" y="6219825"/>
            <a:ext cx="621792" cy="5016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0046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左2右1版面">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a:lvl1pPr>
          </a:lstStyle>
          <a:p>
            <a:r>
              <a:rPr lang="zh-TW" altLang="en-US"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E1791980-E550-4EB2-B3C5-E876F9C8053B}" type="datetimeFigureOut">
              <a:rPr lang="zh-TW" altLang="en-US" smtClean="0"/>
              <a:t>2016/10/5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03E32D5-9CF8-4F71-8812-B24D655A7859}" type="slidenum">
              <a:rPr lang="zh-TW" altLang="en-US" smtClean="0"/>
              <a:t>‹#›</a:t>
            </a:fld>
            <a:endParaRPr lang="zh-TW" altLang="en-US"/>
          </a:p>
        </p:txBody>
      </p:sp>
      <p:sp>
        <p:nvSpPr>
          <p:cNvPr id="6" name="圓角矩形 5"/>
          <p:cNvSpPr/>
          <p:nvPr/>
        </p:nvSpPr>
        <p:spPr>
          <a:xfrm>
            <a:off x="596537" y="1690688"/>
            <a:ext cx="10998925" cy="4665662"/>
          </a:xfrm>
          <a:prstGeom prst="roundRect">
            <a:avLst/>
          </a:prstGeom>
          <a:ln w="53975" cmpd="thickThi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7" name="內容版面配置區 2"/>
          <p:cNvSpPr>
            <a:spLocks noGrp="1"/>
          </p:cNvSpPr>
          <p:nvPr>
            <p:ph sz="half" idx="1"/>
          </p:nvPr>
        </p:nvSpPr>
        <p:spPr>
          <a:xfrm>
            <a:off x="838200" y="1869167"/>
            <a:ext cx="7315200" cy="216000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8" name="內容版面配置區 3"/>
          <p:cNvSpPr>
            <a:spLocks noGrp="1"/>
          </p:cNvSpPr>
          <p:nvPr>
            <p:ph sz="half" idx="2"/>
          </p:nvPr>
        </p:nvSpPr>
        <p:spPr>
          <a:xfrm>
            <a:off x="8331200" y="1869167"/>
            <a:ext cx="3022600" cy="412205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9" name="內容版面配置區 2"/>
          <p:cNvSpPr>
            <a:spLocks noGrp="1"/>
          </p:cNvSpPr>
          <p:nvPr>
            <p:ph sz="half" idx="13"/>
          </p:nvPr>
        </p:nvSpPr>
        <p:spPr>
          <a:xfrm>
            <a:off x="838800" y="4120561"/>
            <a:ext cx="7315200" cy="1870663"/>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動作按鈕: 首頁 9">
            <a:hlinkClick r:id="rId2" action="ppaction://hlinksldjump" highlightClick="1"/>
          </p:cNvPr>
          <p:cNvSpPr/>
          <p:nvPr userDrawn="1"/>
        </p:nvSpPr>
        <p:spPr>
          <a:xfrm>
            <a:off x="10277856" y="6219825"/>
            <a:ext cx="621792" cy="5016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4239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左右3版面">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a:lvl1pPr>
          </a:lstStyle>
          <a:p>
            <a:r>
              <a:rPr lang="zh-TW" altLang="en-US"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E1791980-E550-4EB2-B3C5-E876F9C8053B}" type="datetimeFigureOut">
              <a:rPr lang="zh-TW" altLang="en-US" smtClean="0"/>
              <a:t>2016/10/5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03E32D5-9CF8-4F71-8812-B24D655A7859}" type="slidenum">
              <a:rPr lang="zh-TW" altLang="en-US" smtClean="0"/>
              <a:t>‹#›</a:t>
            </a:fld>
            <a:endParaRPr lang="zh-TW" altLang="en-US"/>
          </a:p>
        </p:txBody>
      </p:sp>
      <p:sp>
        <p:nvSpPr>
          <p:cNvPr id="6" name="圓角矩形 5"/>
          <p:cNvSpPr/>
          <p:nvPr/>
        </p:nvSpPr>
        <p:spPr>
          <a:xfrm>
            <a:off x="596537" y="1690688"/>
            <a:ext cx="10998925" cy="4665662"/>
          </a:xfrm>
          <a:prstGeom prst="roundRect">
            <a:avLst/>
          </a:prstGeom>
          <a:ln w="53975" cmpd="thickThi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7" name="內容版面配置區 2"/>
          <p:cNvSpPr>
            <a:spLocks noGrp="1"/>
          </p:cNvSpPr>
          <p:nvPr>
            <p:ph sz="half" idx="1"/>
          </p:nvPr>
        </p:nvSpPr>
        <p:spPr>
          <a:xfrm>
            <a:off x="838200" y="1825625"/>
            <a:ext cx="7073538"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8" name="內容版面配置區 3"/>
          <p:cNvSpPr>
            <a:spLocks noGrp="1"/>
          </p:cNvSpPr>
          <p:nvPr>
            <p:ph sz="half" idx="2"/>
          </p:nvPr>
        </p:nvSpPr>
        <p:spPr>
          <a:xfrm>
            <a:off x="8153400" y="1825625"/>
            <a:ext cx="3200400" cy="2160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9" name="內容版面配置區 3"/>
          <p:cNvSpPr>
            <a:spLocks noGrp="1"/>
          </p:cNvSpPr>
          <p:nvPr>
            <p:ph sz="half" idx="13"/>
          </p:nvPr>
        </p:nvSpPr>
        <p:spPr>
          <a:xfrm>
            <a:off x="8154000" y="4124066"/>
            <a:ext cx="3200400" cy="2160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0" name="動作按鈕: 首頁 9">
            <a:hlinkClick r:id="rId2" action="ppaction://hlinksldjump" highlightClick="1"/>
          </p:cNvPr>
          <p:cNvSpPr/>
          <p:nvPr userDrawn="1"/>
        </p:nvSpPr>
        <p:spPr>
          <a:xfrm>
            <a:off x="10277856" y="6219825"/>
            <a:ext cx="621792" cy="5016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22215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上下版面">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a:lvl1pPr>
          </a:lstStyle>
          <a:p>
            <a:r>
              <a:rPr lang="zh-TW" altLang="en-US"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E1791980-E550-4EB2-B3C5-E876F9C8053B}" type="datetimeFigureOut">
              <a:rPr lang="zh-TW" altLang="en-US" smtClean="0"/>
              <a:t>2016/10/5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03E32D5-9CF8-4F71-8812-B24D655A7859}" type="slidenum">
              <a:rPr lang="zh-TW" altLang="en-US" smtClean="0"/>
              <a:t>‹#›</a:t>
            </a:fld>
            <a:endParaRPr lang="zh-TW" altLang="en-US"/>
          </a:p>
        </p:txBody>
      </p:sp>
      <p:sp>
        <p:nvSpPr>
          <p:cNvPr id="6" name="圓角矩形 5"/>
          <p:cNvSpPr/>
          <p:nvPr/>
        </p:nvSpPr>
        <p:spPr>
          <a:xfrm>
            <a:off x="596537" y="1690688"/>
            <a:ext cx="10998925" cy="4665662"/>
          </a:xfrm>
          <a:prstGeom prst="roundRect">
            <a:avLst/>
          </a:prstGeom>
          <a:ln w="53975" cmpd="thickThi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7" name="內容版面配置區 2"/>
          <p:cNvSpPr>
            <a:spLocks noGrp="1"/>
          </p:cNvSpPr>
          <p:nvPr>
            <p:ph sz="half" idx="1"/>
          </p:nvPr>
        </p:nvSpPr>
        <p:spPr>
          <a:xfrm>
            <a:off x="838200" y="1825625"/>
            <a:ext cx="10515600" cy="2160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8" name="內容版面配置區 3"/>
          <p:cNvSpPr>
            <a:spLocks noGrp="1"/>
          </p:cNvSpPr>
          <p:nvPr>
            <p:ph sz="half" idx="2"/>
          </p:nvPr>
        </p:nvSpPr>
        <p:spPr>
          <a:xfrm>
            <a:off x="838800" y="4140000"/>
            <a:ext cx="10515600" cy="2160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9" name="動作按鈕: 首頁 8">
            <a:hlinkClick r:id="rId2" action="ppaction://hlinksldjump" highlightClick="1"/>
          </p:cNvPr>
          <p:cNvSpPr/>
          <p:nvPr userDrawn="1"/>
        </p:nvSpPr>
        <p:spPr>
          <a:xfrm>
            <a:off x="10277856" y="6219825"/>
            <a:ext cx="621792" cy="5016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829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上下3版面">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a:lvl1pPr>
          </a:lstStyle>
          <a:p>
            <a:r>
              <a:rPr lang="zh-TW" altLang="en-US"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E1791980-E550-4EB2-B3C5-E876F9C8053B}" type="datetimeFigureOut">
              <a:rPr lang="zh-TW" altLang="en-US" smtClean="0"/>
              <a:t>2016/10/5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03E32D5-9CF8-4F71-8812-B24D655A7859}" type="slidenum">
              <a:rPr lang="zh-TW" altLang="en-US" smtClean="0"/>
              <a:t>‹#›</a:t>
            </a:fld>
            <a:endParaRPr lang="zh-TW" altLang="en-US"/>
          </a:p>
        </p:txBody>
      </p:sp>
      <p:sp>
        <p:nvSpPr>
          <p:cNvPr id="6" name="圓角矩形 5"/>
          <p:cNvSpPr/>
          <p:nvPr/>
        </p:nvSpPr>
        <p:spPr>
          <a:xfrm>
            <a:off x="596537" y="1690688"/>
            <a:ext cx="10998925" cy="4665662"/>
          </a:xfrm>
          <a:prstGeom prst="roundRect">
            <a:avLst/>
          </a:prstGeom>
          <a:ln w="53975" cmpd="thickThi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7" name="內容版面配置區 2"/>
          <p:cNvSpPr>
            <a:spLocks noGrp="1"/>
          </p:cNvSpPr>
          <p:nvPr>
            <p:ph sz="half" idx="1"/>
          </p:nvPr>
        </p:nvSpPr>
        <p:spPr>
          <a:xfrm>
            <a:off x="838201" y="1872000"/>
            <a:ext cx="10395856" cy="144000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8" name="內容版面配置區 3"/>
          <p:cNvSpPr>
            <a:spLocks noGrp="1"/>
          </p:cNvSpPr>
          <p:nvPr>
            <p:ph sz="half" idx="2"/>
          </p:nvPr>
        </p:nvSpPr>
        <p:spPr>
          <a:xfrm>
            <a:off x="838799" y="3420000"/>
            <a:ext cx="10395257" cy="144000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9" name="內容版面配置區 3"/>
          <p:cNvSpPr>
            <a:spLocks noGrp="1"/>
          </p:cNvSpPr>
          <p:nvPr>
            <p:ph sz="half" idx="13"/>
          </p:nvPr>
        </p:nvSpPr>
        <p:spPr>
          <a:xfrm>
            <a:off x="838800" y="4968000"/>
            <a:ext cx="10395256" cy="144000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動作按鈕: 首頁 9">
            <a:hlinkClick r:id="rId2" action="ppaction://hlinksldjump" highlightClick="1"/>
          </p:cNvPr>
          <p:cNvSpPr/>
          <p:nvPr userDrawn="1"/>
        </p:nvSpPr>
        <p:spPr>
          <a:xfrm>
            <a:off x="10277856" y="6219825"/>
            <a:ext cx="621792" cy="5016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8377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上下5版面">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a:lvl1pPr>
          </a:lstStyle>
          <a:p>
            <a:r>
              <a:rPr lang="zh-TW" altLang="en-US"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E1791980-E550-4EB2-B3C5-E876F9C8053B}" type="datetimeFigureOut">
              <a:rPr lang="zh-TW" altLang="en-US" smtClean="0"/>
              <a:t>2016/10/5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03E32D5-9CF8-4F71-8812-B24D655A7859}" type="slidenum">
              <a:rPr lang="zh-TW" altLang="en-US" smtClean="0"/>
              <a:t>‹#›</a:t>
            </a:fld>
            <a:endParaRPr lang="zh-TW" altLang="en-US"/>
          </a:p>
        </p:txBody>
      </p:sp>
      <p:sp>
        <p:nvSpPr>
          <p:cNvPr id="6" name="圓角矩形 5"/>
          <p:cNvSpPr/>
          <p:nvPr/>
        </p:nvSpPr>
        <p:spPr>
          <a:xfrm>
            <a:off x="596537" y="1690688"/>
            <a:ext cx="10998925" cy="4665662"/>
          </a:xfrm>
          <a:prstGeom prst="roundRect">
            <a:avLst/>
          </a:prstGeom>
          <a:ln w="53975" cmpd="thickThi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7" name="內容版面配置區 2"/>
          <p:cNvSpPr>
            <a:spLocks noGrp="1"/>
          </p:cNvSpPr>
          <p:nvPr>
            <p:ph sz="half" idx="1"/>
          </p:nvPr>
        </p:nvSpPr>
        <p:spPr>
          <a:xfrm>
            <a:off x="838201" y="1872000"/>
            <a:ext cx="8567056" cy="144000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8" name="內容版面配置區 3"/>
          <p:cNvSpPr>
            <a:spLocks noGrp="1"/>
          </p:cNvSpPr>
          <p:nvPr>
            <p:ph sz="half" idx="2"/>
          </p:nvPr>
        </p:nvSpPr>
        <p:spPr>
          <a:xfrm>
            <a:off x="838800" y="3420000"/>
            <a:ext cx="8568000" cy="144000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9" name="內容版面配置區 3"/>
          <p:cNvSpPr>
            <a:spLocks noGrp="1"/>
          </p:cNvSpPr>
          <p:nvPr>
            <p:ph sz="half" idx="13"/>
          </p:nvPr>
        </p:nvSpPr>
        <p:spPr>
          <a:xfrm>
            <a:off x="838800" y="4968000"/>
            <a:ext cx="8568000" cy="144000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內容版面配置區 2"/>
          <p:cNvSpPr>
            <a:spLocks noGrp="1"/>
          </p:cNvSpPr>
          <p:nvPr>
            <p:ph sz="half" idx="14"/>
          </p:nvPr>
        </p:nvSpPr>
        <p:spPr>
          <a:xfrm>
            <a:off x="9521371" y="1872000"/>
            <a:ext cx="1852750" cy="144000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2" name="內容版面配置區 2"/>
          <p:cNvSpPr>
            <a:spLocks noGrp="1"/>
          </p:cNvSpPr>
          <p:nvPr>
            <p:ph sz="half" idx="15"/>
          </p:nvPr>
        </p:nvSpPr>
        <p:spPr>
          <a:xfrm>
            <a:off x="9514117" y="3420000"/>
            <a:ext cx="1852750" cy="288470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3" name="動作按鈕: 首頁 12">
            <a:hlinkClick r:id="rId2" action="ppaction://hlinksldjump" highlightClick="1"/>
          </p:cNvPr>
          <p:cNvSpPr/>
          <p:nvPr userDrawn="1"/>
        </p:nvSpPr>
        <p:spPr>
          <a:xfrm>
            <a:off x="10277856" y="6219825"/>
            <a:ext cx="621792" cy="5016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81508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ea typeface="標楷體" panose="03000509000000000000" pitchFamily="65" charset="-120"/>
              </a:defRPr>
            </a:lvl1pPr>
          </a:lstStyle>
          <a:p>
            <a:fld id="{E1791980-E550-4EB2-B3C5-E876F9C8053B}" type="datetimeFigureOut">
              <a:rPr lang="zh-TW" altLang="en-US" smtClean="0"/>
              <a:t>2016/10/5</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ea typeface="標楷體" panose="03000509000000000000" pitchFamily="65" charset="-120"/>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ea typeface="標楷體" panose="03000509000000000000" pitchFamily="65" charset="-120"/>
              </a:defRPr>
            </a:lvl1pPr>
          </a:lstStyle>
          <a:p>
            <a:fld id="{D03E32D5-9CF8-4F71-8812-B24D655A7859}" type="slidenum">
              <a:rPr lang="zh-TW" altLang="en-US" smtClean="0"/>
              <a:t>‹#›</a:t>
            </a:fld>
            <a:endParaRPr lang="zh-TW" altLang="en-US"/>
          </a:p>
        </p:txBody>
      </p:sp>
    </p:spTree>
    <p:extLst>
      <p:ext uri="{BB962C8B-B14F-4D97-AF65-F5344CB8AC3E}">
        <p14:creationId xmlns:p14="http://schemas.microsoft.com/office/powerpoint/2010/main" val="1159617101"/>
      </p:ext>
    </p:extLst>
  </p:cSld>
  <p:clrMap bg1="lt1" tx1="dk1" bg2="lt2" tx2="dk2" accent1="accent1" accent2="accent2" accent3="accent3" accent4="accent4" accent5="accent5" accent6="accent6" hlink="hlink" folHlink="folHlink"/>
  <p:sldLayoutIdLst>
    <p:sldLayoutId id="2147483662" r:id="rId1"/>
    <p:sldLayoutId id="2147483671" r:id="rId2"/>
    <p:sldLayoutId id="2147483663" r:id="rId3"/>
    <p:sldLayoutId id="2147483670" r:id="rId4"/>
    <p:sldLayoutId id="2147483672" r:id="rId5"/>
    <p:sldLayoutId id="2147483669" r:id="rId6"/>
    <p:sldLayoutId id="2147483664" r:id="rId7"/>
    <p:sldLayoutId id="2147483674" r:id="rId8"/>
    <p:sldLayoutId id="2147483668" r:id="rId9"/>
    <p:sldLayoutId id="2147483673" r:id="rId10"/>
    <p:sldLayoutId id="2147483665" r:id="rId11"/>
    <p:sldLayoutId id="2147483666" r:id="rId12"/>
  </p:sldLayoutIdLst>
  <p:txStyles>
    <p:titleStyle>
      <a:lvl1pPr algn="ctr" defTabSz="914400" rtl="0" eaLnBrk="1" latinLnBrk="0" hangingPunct="1">
        <a:lnSpc>
          <a:spcPct val="90000"/>
        </a:lnSpc>
        <a:spcBef>
          <a:spcPct val="0"/>
        </a:spcBef>
        <a:buNone/>
        <a:defRPr sz="4400" b="1" kern="1200">
          <a:solidFill>
            <a:srgbClr val="FF0000"/>
          </a:solidFill>
          <a:latin typeface="Times New Roman" panose="02020603050405020304" pitchFamily="18" charset="0"/>
          <a:ea typeface="標楷體" panose="03000509000000000000" pitchFamily="65" charset="-120"/>
          <a:cs typeface="+mj-cs"/>
        </a:defRPr>
      </a:lvl1pPr>
    </p:titleStyle>
    <p:bodyStyle>
      <a:lvl1pPr marL="228600" indent="-228600" algn="l" defTabSz="914400" rtl="0" eaLnBrk="1" latinLnBrk="0" hangingPunct="1">
        <a:lnSpc>
          <a:spcPct val="90000"/>
        </a:lnSpc>
        <a:spcBef>
          <a:spcPts val="1000"/>
        </a:spcBef>
        <a:buClr>
          <a:srgbClr val="FF0000"/>
        </a:buClr>
        <a:buFont typeface="Wingdings" panose="05000000000000000000" pitchFamily="2" charset="2"/>
        <a:buChar char="u"/>
        <a:defRPr sz="2800" kern="1200">
          <a:solidFill>
            <a:srgbClr val="0000FF"/>
          </a:solidFill>
          <a:latin typeface="Times New Roman" panose="02020603050405020304" pitchFamily="18" charset="0"/>
          <a:ea typeface="標楷體" panose="03000509000000000000" pitchFamily="65" charset="-120"/>
          <a:cs typeface="+mn-cs"/>
        </a:defRPr>
      </a:lvl1pPr>
      <a:lvl2pPr marL="685800" indent="-228600" algn="l" defTabSz="914400" rtl="0" eaLnBrk="1" latinLnBrk="0" hangingPunct="1">
        <a:lnSpc>
          <a:spcPct val="90000"/>
        </a:lnSpc>
        <a:spcBef>
          <a:spcPts val="500"/>
        </a:spcBef>
        <a:buClr>
          <a:srgbClr val="FF0000"/>
        </a:buClr>
        <a:buFont typeface="Wingdings" panose="05000000000000000000" pitchFamily="2" charset="2"/>
        <a:buChar char="u"/>
        <a:defRPr sz="2400" kern="1200">
          <a:solidFill>
            <a:srgbClr val="7030A0"/>
          </a:solidFill>
          <a:latin typeface="Times New Roman" panose="02020603050405020304" pitchFamily="18" charset="0"/>
          <a:ea typeface="標楷體" panose="03000509000000000000" pitchFamily="65" charset="-120"/>
          <a:cs typeface="+mn-cs"/>
        </a:defRPr>
      </a:lvl2pPr>
      <a:lvl3pPr marL="1143000" indent="-228600" algn="l" defTabSz="914400" rtl="0" eaLnBrk="1" latinLnBrk="0" hangingPunct="1">
        <a:lnSpc>
          <a:spcPct val="90000"/>
        </a:lnSpc>
        <a:spcBef>
          <a:spcPts val="500"/>
        </a:spcBef>
        <a:buClr>
          <a:srgbClr val="FF0000"/>
        </a:buClr>
        <a:buFont typeface="Wingdings" panose="05000000000000000000" pitchFamily="2" charset="2"/>
        <a:buChar char="u"/>
        <a:defRPr sz="2000" kern="1200">
          <a:solidFill>
            <a:schemeClr val="tx1"/>
          </a:solidFill>
          <a:latin typeface="Times New Roman" panose="02020603050405020304" pitchFamily="18" charset="0"/>
          <a:ea typeface="標楷體" panose="03000509000000000000" pitchFamily="65" charset="-120"/>
          <a:cs typeface="+mn-cs"/>
        </a:defRPr>
      </a:lvl3pPr>
      <a:lvl4pPr marL="1600200" indent="-228600" algn="l" defTabSz="914400" rtl="0" eaLnBrk="1" latinLnBrk="0" hangingPunct="1">
        <a:lnSpc>
          <a:spcPct val="90000"/>
        </a:lnSpc>
        <a:spcBef>
          <a:spcPts val="500"/>
        </a:spcBef>
        <a:buClr>
          <a:srgbClr val="FF0000"/>
        </a:buClr>
        <a:buFont typeface="Wingdings" panose="05000000000000000000" pitchFamily="2" charset="2"/>
        <a:buChar char="u"/>
        <a:defRPr sz="1800" kern="1200">
          <a:solidFill>
            <a:schemeClr val="tx1"/>
          </a:solidFill>
          <a:latin typeface="Times New Roman" panose="02020603050405020304" pitchFamily="18" charset="0"/>
          <a:ea typeface="標楷體" panose="03000509000000000000" pitchFamily="65" charset="-120"/>
          <a:cs typeface="+mn-cs"/>
        </a:defRPr>
      </a:lvl4pPr>
      <a:lvl5pPr marL="2057400" indent="-228600" algn="l" defTabSz="914400" rtl="0" eaLnBrk="1" latinLnBrk="0" hangingPunct="1">
        <a:lnSpc>
          <a:spcPct val="90000"/>
        </a:lnSpc>
        <a:spcBef>
          <a:spcPts val="500"/>
        </a:spcBef>
        <a:buClr>
          <a:srgbClr val="FF0000"/>
        </a:buClr>
        <a:buFont typeface="Wingdings" panose="05000000000000000000" pitchFamily="2" charset="2"/>
        <a:buChar char="u"/>
        <a:defRPr sz="1800" kern="1200">
          <a:solidFill>
            <a:schemeClr val="tx1"/>
          </a:solidFill>
          <a:latin typeface="Times New Roman" panose="02020603050405020304" pitchFamily="18" charset="0"/>
          <a:ea typeface="標楷體" panose="03000509000000000000" pitchFamily="65"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s://zh.wikipedia.org/wiki/%E7%A3%81%E5%8C%96" TargetMode="External"/><Relationship Id="rId3" Type="http://schemas.openxmlformats.org/officeDocument/2006/relationships/hyperlink" Target="https://zh.wikipedia.org/wiki/%E5%B0%8E%E9%AB%94" TargetMode="External"/><Relationship Id="rId7" Type="http://schemas.openxmlformats.org/officeDocument/2006/relationships/hyperlink" Target="https://zh.wikipedia.org/wiki/%E7%A3%81%E6%80%A7%E7%89%A9%E8%B3%AA" TargetMode="External"/><Relationship Id="rId2" Type="http://schemas.openxmlformats.org/officeDocument/2006/relationships/hyperlink" Target="https://zh.wikipedia.org/wiki/%E7%9B%B4%E6%B5%81%E9%9B%BB" TargetMode="External"/><Relationship Id="rId1" Type="http://schemas.openxmlformats.org/officeDocument/2006/relationships/slideLayout" Target="../slideLayouts/slideLayout12.xml"/><Relationship Id="rId6" Type="http://schemas.openxmlformats.org/officeDocument/2006/relationships/hyperlink" Target="https://zh.wikipedia.org/wiki/%E7%A3%81%E9%90%B5" TargetMode="External"/><Relationship Id="rId11" Type="http://schemas.openxmlformats.org/officeDocument/2006/relationships/image" Target="../media/image20.jpg"/><Relationship Id="rId5" Type="http://schemas.openxmlformats.org/officeDocument/2006/relationships/hyperlink" Target="https://zh.wikipedia.org/wiki/%E8%9E%BA%E7%B7%9A%E7%AE%A1" TargetMode="External"/><Relationship Id="rId10" Type="http://schemas.openxmlformats.org/officeDocument/2006/relationships/hyperlink" Target="https://zh.wikipedia.org/wiki/%E8%B6%85%E5%AF%BC%E4%BD%93" TargetMode="External"/><Relationship Id="rId4" Type="http://schemas.openxmlformats.org/officeDocument/2006/relationships/hyperlink" Target="https://zh.wikipedia.org/wiki/%E7%A3%81%E5%A0%B4" TargetMode="External"/><Relationship Id="rId9" Type="http://schemas.openxmlformats.org/officeDocument/2006/relationships/hyperlink" Target="https://zh.wikipedia.org/wiki/%E9%9B%BB%E9%98%BB"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5.xml"/><Relationship Id="rId18" Type="http://schemas.openxmlformats.org/officeDocument/2006/relationships/slide" Target="slide30.xml"/><Relationship Id="rId26" Type="http://schemas.openxmlformats.org/officeDocument/2006/relationships/slide" Target="slide21.xml"/><Relationship Id="rId3" Type="http://schemas.openxmlformats.org/officeDocument/2006/relationships/slide" Target="slide4.xml"/><Relationship Id="rId21" Type="http://schemas.openxmlformats.org/officeDocument/2006/relationships/slide" Target="slide16.xml"/><Relationship Id="rId7" Type="http://schemas.openxmlformats.org/officeDocument/2006/relationships/slide" Target="slide8.xml"/><Relationship Id="rId12" Type="http://schemas.openxmlformats.org/officeDocument/2006/relationships/slide" Target="slide24.xml"/><Relationship Id="rId17" Type="http://schemas.openxmlformats.org/officeDocument/2006/relationships/slide" Target="slide29.xml"/><Relationship Id="rId25" Type="http://schemas.openxmlformats.org/officeDocument/2006/relationships/slide" Target="slide20.xml"/><Relationship Id="rId2" Type="http://schemas.openxmlformats.org/officeDocument/2006/relationships/slide" Target="slide3.xml"/><Relationship Id="rId16" Type="http://schemas.openxmlformats.org/officeDocument/2006/relationships/slide" Target="slide28.xml"/><Relationship Id="rId20" Type="http://schemas.openxmlformats.org/officeDocument/2006/relationships/slide" Target="slide33.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3.xml"/><Relationship Id="rId24" Type="http://schemas.openxmlformats.org/officeDocument/2006/relationships/slide" Target="slide19.xml"/><Relationship Id="rId5" Type="http://schemas.openxmlformats.org/officeDocument/2006/relationships/slide" Target="slide6.xml"/><Relationship Id="rId15" Type="http://schemas.openxmlformats.org/officeDocument/2006/relationships/slide" Target="slide27.xml"/><Relationship Id="rId23" Type="http://schemas.openxmlformats.org/officeDocument/2006/relationships/slide" Target="slide18.xml"/><Relationship Id="rId10" Type="http://schemas.openxmlformats.org/officeDocument/2006/relationships/slide" Target="slide12.xml"/><Relationship Id="rId19" Type="http://schemas.openxmlformats.org/officeDocument/2006/relationships/slide" Target="slide32.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slide" Target="slide26.xml"/><Relationship Id="rId22" Type="http://schemas.openxmlformats.org/officeDocument/2006/relationships/slide" Target="slide1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zh.wikipedia.org/wiki/%E8%AB%BE%E8%B2%9D%E7%88%BE%E7%89%A9%E7%90%86%E5%AD%B8%E7%8D%8E" TargetMode="External"/><Relationship Id="rId2" Type="http://schemas.openxmlformats.org/officeDocument/2006/relationships/hyperlink" Target="https://zh.wikipedia.org/wiki/%E9%AB%98%E9%8C%95"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9.xml"/><Relationship Id="rId6" Type="http://schemas.openxmlformats.org/officeDocument/2006/relationships/image" Target="../media/image3.jp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3.xml"/><Relationship Id="rId4" Type="http://schemas.openxmlformats.org/officeDocument/2006/relationships/image" Target="../media/image3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0.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smtClean="0"/>
              <a:t>普物實驗室</a:t>
            </a:r>
            <a:r>
              <a:rPr lang="en-US" altLang="zh-TW" smtClean="0"/>
              <a:t>-</a:t>
            </a:r>
            <a:r>
              <a:rPr lang="zh-TW" altLang="en-US" smtClean="0"/>
              <a:t>物理教具</a:t>
            </a:r>
            <a:endParaRPr lang="zh-TW" altLang="en-US" dirty="0"/>
          </a:p>
        </p:txBody>
      </p:sp>
      <p:sp>
        <p:nvSpPr>
          <p:cNvPr id="5" name="副標題 4"/>
          <p:cNvSpPr>
            <a:spLocks noGrp="1"/>
          </p:cNvSpPr>
          <p:nvPr>
            <p:ph type="subTitle" idx="1"/>
          </p:nvPr>
        </p:nvSpPr>
        <p:spPr>
          <a:xfrm>
            <a:off x="1524000" y="4352544"/>
            <a:ext cx="9144000" cy="905256"/>
          </a:xfrm>
        </p:spPr>
        <p:txBody>
          <a:bodyPr/>
          <a:lstStyle/>
          <a:p>
            <a:fld id="{C57C6A62-2BC2-4148-8645-A7E9DCADBB1B}" type="datetime1">
              <a:rPr lang="zh-TW" altLang="en-US" smtClean="0"/>
              <a:t>2016/10/5</a:t>
            </a:fld>
            <a:r>
              <a:rPr lang="zh-TW" altLang="en-US" dirty="0" smtClean="0"/>
              <a:t> </a:t>
            </a:r>
            <a:r>
              <a:rPr lang="zh-TW" altLang="en-US" dirty="0" smtClean="0"/>
              <a:t>更新</a:t>
            </a:r>
            <a:endParaRPr lang="en-US" altLang="zh-TW" dirty="0" smtClean="0"/>
          </a:p>
          <a:p>
            <a:r>
              <a:rPr lang="zh-TW" altLang="en-US" smtClean="0"/>
              <a:t>蘇芷萱</a:t>
            </a:r>
            <a:endParaRPr lang="zh-TW" altLang="en-US" dirty="0"/>
          </a:p>
        </p:txBody>
      </p:sp>
    </p:spTree>
    <p:extLst>
      <p:ext uri="{BB962C8B-B14F-4D97-AF65-F5344CB8AC3E}">
        <p14:creationId xmlns:p14="http://schemas.microsoft.com/office/powerpoint/2010/main" val="328586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韋氏感應起電機</a:t>
            </a:r>
          </a:p>
        </p:txBody>
      </p:sp>
      <p:sp>
        <p:nvSpPr>
          <p:cNvPr id="5" name="文字版面配置區 4"/>
          <p:cNvSpPr>
            <a:spLocks noGrp="1"/>
          </p:cNvSpPr>
          <p:nvPr>
            <p:ph sz="half" idx="1"/>
          </p:nvPr>
        </p:nvSpPr>
        <p:spPr/>
        <p:txBody>
          <a:bodyPr/>
          <a:lstStyle/>
          <a:p>
            <a:r>
              <a:rPr lang="zh-TW" altLang="en-US" dirty="0" smtClean="0"/>
              <a:t>構造：</a:t>
            </a:r>
            <a:r>
              <a:rPr lang="en-US" altLang="zh-TW" b="1" dirty="0" smtClean="0"/>
              <a:t>1882</a:t>
            </a:r>
            <a:r>
              <a:rPr lang="zh-TW" altLang="en-US" dirty="0"/>
              <a:t>年，英國韋姆胡斯</a:t>
            </a:r>
            <a:r>
              <a:rPr lang="en-US" altLang="zh-TW" b="1" dirty="0"/>
              <a:t>(</a:t>
            </a:r>
            <a:r>
              <a:rPr lang="en-US" altLang="zh-TW" b="1" dirty="0" err="1"/>
              <a:t>Wimshurst</a:t>
            </a:r>
            <a:r>
              <a:rPr lang="en-US" altLang="zh-TW" b="1" dirty="0"/>
              <a:t>) </a:t>
            </a:r>
            <a:r>
              <a:rPr lang="zh-TW" altLang="en-US" dirty="0"/>
              <a:t>首創出來，由一套安裝在基架上的兩同軸透明起電盤</a:t>
            </a:r>
            <a:r>
              <a:rPr lang="en-US" altLang="zh-TW" b="1" dirty="0"/>
              <a:t>(</a:t>
            </a:r>
            <a:r>
              <a:rPr lang="zh-TW" altLang="en-US" dirty="0"/>
              <a:t>上有金屬片</a:t>
            </a:r>
            <a:r>
              <a:rPr lang="en-US" altLang="zh-TW" b="1" dirty="0"/>
              <a:t>)</a:t>
            </a:r>
            <a:r>
              <a:rPr lang="zh-TW" altLang="en-US" dirty="0"/>
              <a:t>和萊頓瓶</a:t>
            </a:r>
            <a:r>
              <a:rPr lang="en-US" altLang="zh-TW" b="1" dirty="0"/>
              <a:t>(Leyden </a:t>
            </a:r>
            <a:r>
              <a:rPr lang="en-US" altLang="zh-TW" b="1" dirty="0" smtClean="0"/>
              <a:t>jar</a:t>
            </a:r>
            <a:r>
              <a:rPr lang="zh-TW" altLang="en-US" b="1" dirty="0" smtClean="0"/>
              <a:t> </a:t>
            </a:r>
            <a:r>
              <a:rPr lang="zh-TW" altLang="en-US" dirty="0" smtClean="0"/>
              <a:t>就是電容器</a:t>
            </a:r>
            <a:r>
              <a:rPr lang="en-US" altLang="zh-TW" b="1" dirty="0"/>
              <a:t>)</a:t>
            </a:r>
            <a:r>
              <a:rPr lang="zh-TW" altLang="en-US" dirty="0"/>
              <a:t>所組成</a:t>
            </a:r>
            <a:r>
              <a:rPr lang="zh-TW" altLang="en-US" dirty="0" smtClean="0"/>
              <a:t>。</a:t>
            </a:r>
            <a:endParaRPr lang="en-US" altLang="zh-TW" dirty="0" smtClean="0"/>
          </a:p>
          <a:p>
            <a:r>
              <a:rPr lang="zh-TW" altLang="en-US" dirty="0" smtClean="0"/>
              <a:t>起電原理：利用</a:t>
            </a:r>
            <a:r>
              <a:rPr lang="zh-TW" altLang="en-US" dirty="0"/>
              <a:t>感應起電，當兩個起電盤快速旋轉時，會使玻璃板的一半帶正電一半帶負電，間接使得裝有絕緣手柄的放電球頂部，分別聚集大量不同電性的電荷，不需接觸，即可大量</a:t>
            </a:r>
            <a:r>
              <a:rPr lang="zh-TW" altLang="en-US" dirty="0" smtClean="0"/>
              <a:t>放電</a:t>
            </a:r>
            <a:endParaRPr lang="zh-TW" altLang="en-US" dirty="0"/>
          </a:p>
        </p:txBody>
      </p:sp>
      <p:pic>
        <p:nvPicPr>
          <p:cNvPr id="7" name="內容版面配置區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31200" y="2869234"/>
            <a:ext cx="3022600" cy="2264119"/>
          </a:xfrm>
        </p:spPr>
      </p:pic>
    </p:spTree>
    <p:extLst>
      <p:ext uri="{BB962C8B-B14F-4D97-AF65-F5344CB8AC3E}">
        <p14:creationId xmlns:p14="http://schemas.microsoft.com/office/powerpoint/2010/main" val="713226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漂浮地球儀</a:t>
            </a:r>
          </a:p>
        </p:txBody>
      </p:sp>
      <p:sp>
        <p:nvSpPr>
          <p:cNvPr id="6" name="內容版面配置區 5"/>
          <p:cNvSpPr>
            <a:spLocks noGrp="1"/>
          </p:cNvSpPr>
          <p:nvPr>
            <p:ph sz="half" idx="1"/>
          </p:nvPr>
        </p:nvSpPr>
        <p:spPr>
          <a:xfrm>
            <a:off x="838200" y="1988457"/>
            <a:ext cx="7315200" cy="4188506"/>
          </a:xfrm>
        </p:spPr>
        <p:txBody>
          <a:bodyPr/>
          <a:lstStyle/>
          <a:p>
            <a:r>
              <a:rPr lang="zh-TW" altLang="en-US" dirty="0" smtClean="0"/>
              <a:t>地球儀底</a:t>
            </a:r>
            <a:r>
              <a:rPr lang="zh-TW" altLang="en-US" dirty="0"/>
              <a:t>部</a:t>
            </a:r>
            <a:r>
              <a:rPr lang="zh-TW" altLang="en-US" dirty="0" smtClean="0"/>
              <a:t>有</a:t>
            </a:r>
            <a:r>
              <a:rPr lang="zh-TW" altLang="en-US" dirty="0"/>
              <a:t>一個磁鐵。圓環形塑膠框內部頂端有一個金屬線圈。金屬線圈通過電流就會成為電磁鐵。電磁鐵與</a:t>
            </a:r>
            <a:r>
              <a:rPr lang="zh-TW" altLang="en-US" dirty="0" smtClean="0"/>
              <a:t>地球儀</a:t>
            </a:r>
            <a:r>
              <a:rPr lang="zh-TW" altLang="en-US" dirty="0"/>
              <a:t>底部</a:t>
            </a:r>
            <a:r>
              <a:rPr lang="zh-TW" altLang="en-US" dirty="0" smtClean="0"/>
              <a:t>磁鐵</a:t>
            </a:r>
            <a:r>
              <a:rPr lang="zh-TW" altLang="en-US" dirty="0"/>
              <a:t>間的吸力可抵消地球儀所受重力。</a:t>
            </a:r>
          </a:p>
        </p:txBody>
      </p:sp>
      <p:pic>
        <p:nvPicPr>
          <p:cNvPr id="8" name="內容版面配置區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31200" y="2489994"/>
            <a:ext cx="3022600" cy="3022600"/>
          </a:xfrm>
        </p:spPr>
      </p:pic>
    </p:spTree>
    <p:extLst>
      <p:ext uri="{BB962C8B-B14F-4D97-AF65-F5344CB8AC3E}">
        <p14:creationId xmlns:p14="http://schemas.microsoft.com/office/powerpoint/2010/main" val="1448258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人體電流感應</a:t>
            </a:r>
          </a:p>
        </p:txBody>
      </p:sp>
      <p:sp>
        <p:nvSpPr>
          <p:cNvPr id="5" name="文字版面配置區 4"/>
          <p:cNvSpPr>
            <a:spLocks noGrp="1"/>
          </p:cNvSpPr>
          <p:nvPr>
            <p:ph sz="half" idx="1"/>
          </p:nvPr>
        </p:nvSpPr>
        <p:spPr>
          <a:xfrm>
            <a:off x="838200" y="1998617"/>
            <a:ext cx="10515600" cy="1987008"/>
          </a:xfrm>
        </p:spPr>
        <p:txBody>
          <a:bodyPr/>
          <a:lstStyle/>
          <a:p>
            <a:r>
              <a:rPr lang="zh-TW" altLang="en-US" dirty="0"/>
              <a:t>只要將雙手分別碰觸感應棒的上下兩端，就能建立一個封閉的電路迴圈</a:t>
            </a:r>
            <a:r>
              <a:rPr lang="zh-TW" altLang="en-US" dirty="0" smtClean="0"/>
              <a:t>，此時</a:t>
            </a:r>
            <a:r>
              <a:rPr lang="zh-TW" altLang="en-US" dirty="0"/>
              <a:t>電流會從你的手通過感應棒管柱，讓裡面的</a:t>
            </a:r>
            <a:r>
              <a:rPr lang="en-US" altLang="zh-TW" dirty="0"/>
              <a:t>LED</a:t>
            </a:r>
            <a:r>
              <a:rPr lang="zh-TW" altLang="en-US" dirty="0"/>
              <a:t>燈開始閃爍且發出鳴叫聲</a:t>
            </a:r>
            <a:r>
              <a:rPr lang="zh-TW" altLang="en-US" dirty="0" smtClean="0"/>
              <a:t>；如果</a:t>
            </a:r>
            <a:r>
              <a:rPr lang="zh-TW" altLang="en-US" dirty="0"/>
              <a:t>移開了其中一隻手，電路將會被切斷。</a:t>
            </a:r>
          </a:p>
          <a:p>
            <a:endParaRPr lang="zh-TW" altLang="en-US" dirty="0"/>
          </a:p>
        </p:txBody>
      </p:sp>
      <p:pic>
        <p:nvPicPr>
          <p:cNvPr id="4" name="內容版面配置區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182179" y="3618411"/>
            <a:ext cx="4878627" cy="2682377"/>
          </a:xfrm>
        </p:spPr>
      </p:pic>
    </p:spTree>
    <p:extLst>
      <p:ext uri="{BB962C8B-B14F-4D97-AF65-F5344CB8AC3E}">
        <p14:creationId xmlns:p14="http://schemas.microsoft.com/office/powerpoint/2010/main" val="3400739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Feel Flux</a:t>
            </a:r>
            <a:r>
              <a:rPr lang="zh-TW" altLang="en-US" dirty="0" smtClean="0"/>
              <a:t>慢速掉落磁球</a:t>
            </a:r>
            <a:r>
              <a:rPr lang="en-US" altLang="zh-TW" dirty="0" smtClean="0"/>
              <a:t>-</a:t>
            </a:r>
            <a:r>
              <a:rPr lang="zh-TW" altLang="en-US" dirty="0" smtClean="0"/>
              <a:t>雙鋁杯</a:t>
            </a:r>
          </a:p>
        </p:txBody>
      </p:sp>
      <p:sp>
        <p:nvSpPr>
          <p:cNvPr id="3" name="內容版面配置區 2"/>
          <p:cNvSpPr>
            <a:spLocks noGrp="1"/>
          </p:cNvSpPr>
          <p:nvPr>
            <p:ph sz="half" idx="1"/>
          </p:nvPr>
        </p:nvSpPr>
        <p:spPr>
          <a:xfrm>
            <a:off x="838200" y="1825625"/>
            <a:ext cx="5954486" cy="4351338"/>
          </a:xfrm>
        </p:spPr>
        <p:txBody>
          <a:bodyPr/>
          <a:lstStyle/>
          <a:p>
            <a:r>
              <a:rPr lang="en-US" altLang="zh-TW" dirty="0"/>
              <a:t>Feel Flux</a:t>
            </a:r>
            <a:r>
              <a:rPr lang="zh-TW" altLang="en-US" dirty="0"/>
              <a:t>慢速掉落磁球是運用楞次定律設計出的精品玩具，能展示超慢速的球體運動，同時也製造了強烈的反重力錯覺效果。</a:t>
            </a:r>
          </a:p>
        </p:txBody>
      </p:sp>
      <p:pic>
        <p:nvPicPr>
          <p:cNvPr id="8" name="內容版面配置區 7"/>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3726" t="17184" r="8522" b="13469"/>
          <a:stretch/>
        </p:blipFill>
        <p:spPr>
          <a:xfrm>
            <a:off x="6923709" y="2325188"/>
            <a:ext cx="3983777" cy="3553098"/>
          </a:xfrm>
        </p:spPr>
      </p:pic>
      <p:pic>
        <p:nvPicPr>
          <p:cNvPr id="9" name="圖片 8"/>
          <p:cNvPicPr>
            <a:picLocks noChangeAspect="1"/>
          </p:cNvPicPr>
          <p:nvPr/>
        </p:nvPicPr>
        <p:blipFill rotWithShape="1">
          <a:blip r:embed="rId3">
            <a:extLst>
              <a:ext uri="{28A0092B-C50C-407E-A947-70E740481C1C}">
                <a14:useLocalDpi xmlns:a14="http://schemas.microsoft.com/office/drawing/2010/main" val="0"/>
              </a:ext>
            </a:extLst>
          </a:blip>
          <a:srcRect t="11372" r="8095"/>
          <a:stretch/>
        </p:blipFill>
        <p:spPr>
          <a:xfrm>
            <a:off x="1357448" y="4140925"/>
            <a:ext cx="5252358" cy="2036037"/>
          </a:xfrm>
          <a:prstGeom prst="rect">
            <a:avLst/>
          </a:prstGeom>
        </p:spPr>
      </p:pic>
    </p:spTree>
    <p:extLst>
      <p:ext uri="{BB962C8B-B14F-4D97-AF65-F5344CB8AC3E}">
        <p14:creationId xmlns:p14="http://schemas.microsoft.com/office/powerpoint/2010/main" val="924743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Feel Flux</a:t>
            </a:r>
            <a:r>
              <a:rPr lang="zh-TW" altLang="en-US" dirty="0"/>
              <a:t>慢速掉落磁球</a:t>
            </a:r>
            <a:r>
              <a:rPr lang="en-US" altLang="zh-TW" dirty="0"/>
              <a:t>-</a:t>
            </a:r>
            <a:r>
              <a:rPr lang="zh-TW" altLang="en-US" dirty="0"/>
              <a:t>雙鋁杯</a:t>
            </a:r>
          </a:p>
        </p:txBody>
      </p:sp>
      <p:sp>
        <p:nvSpPr>
          <p:cNvPr id="3" name="內容版面配置區 2"/>
          <p:cNvSpPr>
            <a:spLocks noGrp="1"/>
          </p:cNvSpPr>
          <p:nvPr>
            <p:ph sz="half" idx="1"/>
          </p:nvPr>
        </p:nvSpPr>
        <p:spPr/>
        <p:txBody>
          <a:bodyPr/>
          <a:lstStyle/>
          <a:p>
            <a:r>
              <a:rPr lang="zh-TW" altLang="en-US" dirty="0"/>
              <a:t>楞次</a:t>
            </a:r>
            <a:r>
              <a:rPr lang="zh-TW" altLang="en-US" dirty="0" smtClean="0"/>
              <a:t>定律：由於</a:t>
            </a:r>
            <a:r>
              <a:rPr lang="zh-TW" altLang="en-US" dirty="0"/>
              <a:t>磁通量的改變而產生的感應電流，其方向為抵抗磁通量改變的</a:t>
            </a:r>
            <a:r>
              <a:rPr lang="zh-TW" altLang="en-US" dirty="0" smtClean="0"/>
              <a:t>方向</a:t>
            </a:r>
            <a:r>
              <a:rPr lang="zh-TW" altLang="en-US" dirty="0"/>
              <a:t>。</a:t>
            </a:r>
          </a:p>
        </p:txBody>
      </p:sp>
      <p:pic>
        <p:nvPicPr>
          <p:cNvPr id="5" name="內容版面配置區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00950" y="2139156"/>
            <a:ext cx="2324100" cy="3724275"/>
          </a:xfrm>
        </p:spPr>
      </p:pic>
    </p:spTree>
    <p:extLst>
      <p:ext uri="{BB962C8B-B14F-4D97-AF65-F5344CB8AC3E}">
        <p14:creationId xmlns:p14="http://schemas.microsoft.com/office/powerpoint/2010/main" val="909725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電與磁魔力</a:t>
            </a:r>
          </a:p>
        </p:txBody>
      </p:sp>
      <p:sp>
        <p:nvSpPr>
          <p:cNvPr id="5" name="文字版面配置區 4"/>
          <p:cNvSpPr>
            <a:spLocks noGrp="1"/>
          </p:cNvSpPr>
          <p:nvPr>
            <p:ph type="body" idx="1"/>
          </p:nvPr>
        </p:nvSpPr>
        <p:spPr>
          <a:xfrm>
            <a:off x="838200" y="1825625"/>
            <a:ext cx="8815251" cy="4351338"/>
          </a:xfrm>
        </p:spPr>
        <p:txBody>
          <a:bodyPr>
            <a:normAutofit fontScale="92500" lnSpcReduction="10000"/>
          </a:bodyPr>
          <a:lstStyle/>
          <a:p>
            <a:r>
              <a:rPr lang="zh-TW" altLang="en-US" dirty="0"/>
              <a:t>電磁鐵是可以以通電流來產生磁力的裝置，在電力普及的社會中是一項不可缺少的工具，屬非永久磁鐵，與永久磁鐵同為磁鐵的</a:t>
            </a:r>
            <a:r>
              <a:rPr lang="zh-TW" altLang="en-US" dirty="0" smtClean="0"/>
              <a:t>一種。</a:t>
            </a:r>
            <a:endParaRPr lang="en-US" altLang="zh-TW" dirty="0" smtClean="0"/>
          </a:p>
          <a:p>
            <a:r>
              <a:rPr lang="zh-TW" altLang="zh-TW" dirty="0"/>
              <a:t>當</a:t>
            </a:r>
            <a:r>
              <a:rPr lang="zh-TW" altLang="zh-TW" dirty="0">
                <a:hlinkClick r:id="rId2" tooltip="直流電"/>
              </a:rPr>
              <a:t>直流電</a:t>
            </a:r>
            <a:r>
              <a:rPr lang="zh-TW" altLang="zh-TW" dirty="0"/>
              <a:t>通過</a:t>
            </a:r>
            <a:r>
              <a:rPr lang="zh-TW" altLang="zh-TW" dirty="0">
                <a:hlinkClick r:id="rId3" tooltip="導體"/>
              </a:rPr>
              <a:t>導體</a:t>
            </a:r>
            <a:r>
              <a:rPr lang="zh-TW" altLang="zh-TW" dirty="0"/>
              <a:t>時會產生</a:t>
            </a:r>
            <a:r>
              <a:rPr lang="zh-TW" altLang="zh-TW" dirty="0">
                <a:hlinkClick r:id="rId4" tooltip="磁場"/>
              </a:rPr>
              <a:t>磁場</a:t>
            </a:r>
            <a:r>
              <a:rPr lang="zh-TW" altLang="zh-TW" dirty="0"/>
              <a:t>，而通過作成</a:t>
            </a:r>
            <a:r>
              <a:rPr lang="zh-TW" altLang="zh-TW" dirty="0">
                <a:hlinkClick r:id="rId5" tooltip="螺線管"/>
              </a:rPr>
              <a:t>螺線管</a:t>
            </a:r>
            <a:r>
              <a:rPr lang="zh-TW" altLang="zh-TW" dirty="0"/>
              <a:t>的導體時則會產生類似棒狀</a:t>
            </a:r>
            <a:r>
              <a:rPr lang="zh-TW" altLang="zh-TW" dirty="0">
                <a:hlinkClick r:id="rId6" tooltip="磁鐵"/>
              </a:rPr>
              <a:t>磁鐵</a:t>
            </a:r>
            <a:r>
              <a:rPr lang="zh-TW" altLang="zh-TW" dirty="0"/>
              <a:t>的磁場。在螺線管的中心加入一</a:t>
            </a:r>
            <a:r>
              <a:rPr lang="zh-TW" altLang="zh-TW" dirty="0">
                <a:hlinkClick r:id="rId7" tooltip="磁性物質"/>
              </a:rPr>
              <a:t>磁性物質</a:t>
            </a:r>
            <a:r>
              <a:rPr lang="zh-TW" altLang="zh-TW" dirty="0"/>
              <a:t>則此磁性物質會被</a:t>
            </a:r>
            <a:r>
              <a:rPr lang="zh-TW" altLang="zh-TW" dirty="0">
                <a:hlinkClick r:id="rId8" tooltip="磁化"/>
              </a:rPr>
              <a:t>磁化</a:t>
            </a:r>
            <a:r>
              <a:rPr lang="zh-TW" altLang="zh-TW" dirty="0"/>
              <a:t>而達到加強磁場的效果。</a:t>
            </a:r>
          </a:p>
          <a:p>
            <a:r>
              <a:rPr lang="zh-TW" altLang="zh-TW" dirty="0"/>
              <a:t>一般而言，電磁鐵所產生的磁場強度與直流電大小、線圈圈數及中心的導磁物質有關，在設計電磁鐵時會注重線圈的分布和導鐵物質的選擇，並利用直流電的大小來控制磁場強度。然而線圈的材料具有</a:t>
            </a:r>
            <a:r>
              <a:rPr lang="zh-TW" altLang="zh-TW" dirty="0">
                <a:hlinkClick r:id="rId9" tooltip="電阻"/>
              </a:rPr>
              <a:t>電阻</a:t>
            </a:r>
            <a:r>
              <a:rPr lang="zh-TW" altLang="zh-TW" dirty="0"/>
              <a:t>而限制了電磁鐵所能產生的磁場大小，但隨著</a:t>
            </a:r>
            <a:r>
              <a:rPr lang="zh-TW" altLang="zh-TW" dirty="0">
                <a:hlinkClick r:id="rId10" tooltip="超導體"/>
              </a:rPr>
              <a:t>超導體</a:t>
            </a:r>
            <a:r>
              <a:rPr lang="zh-TW" altLang="zh-TW" dirty="0"/>
              <a:t>的發現與應用將有機會突破現有的限制</a:t>
            </a:r>
            <a:r>
              <a:rPr lang="zh-TW" altLang="zh-TW" dirty="0" smtClean="0"/>
              <a:t>。</a:t>
            </a:r>
            <a:endParaRPr lang="zh-TW" altLang="zh-TW" dirty="0"/>
          </a:p>
        </p:txBody>
      </p:sp>
      <p:pic>
        <p:nvPicPr>
          <p:cNvPr id="6" name="圖片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80815" y="2351313"/>
            <a:ext cx="1681381" cy="2970439"/>
          </a:xfrm>
          <a:prstGeom prst="rect">
            <a:avLst/>
          </a:prstGeom>
        </p:spPr>
      </p:pic>
    </p:spTree>
    <p:extLst>
      <p:ext uri="{BB962C8B-B14F-4D97-AF65-F5344CB8AC3E}">
        <p14:creationId xmlns:p14="http://schemas.microsoft.com/office/powerpoint/2010/main" val="233680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p:cNvSpPr>
            <a:spLocks noGrp="1"/>
          </p:cNvSpPr>
          <p:nvPr>
            <p:ph sz="half" idx="1"/>
          </p:nvPr>
        </p:nvSpPr>
        <p:spPr>
          <a:xfrm>
            <a:off x="838199" y="1959429"/>
            <a:ext cx="6288315" cy="4217534"/>
          </a:xfrm>
        </p:spPr>
        <p:txBody>
          <a:bodyPr>
            <a:normAutofit fontScale="92500" lnSpcReduction="10000"/>
          </a:bodyPr>
          <a:lstStyle/>
          <a:p>
            <a:r>
              <a:rPr lang="zh-TW" altLang="en-US" dirty="0"/>
              <a:t>藉由喇叭振動驅使管內的空氣振動，當喇叭振動頻率等於空氣柱駐波頻率時，即產生共振。共振發生時該振動模式之振幅大增，位於駐波節處的保麗龍不會被驅動，而位於駐波波腹的保麗龍會被驅動。</a:t>
            </a:r>
          </a:p>
          <a:p>
            <a:r>
              <a:rPr lang="zh-TW" altLang="en-US" dirty="0"/>
              <a:t>日常生活中許多樂器都是利用空氣柱原理，利用吹奏方式，使管內空氣柱 形成駐波振動而發音之樂器，稱為管樂器，例如喇叭、洞簫、笛、笙等。若空氣柱的振動長度愈短，則所發出的聲音就愈高。因此短笛發出的聲音，比長笛高</a:t>
            </a:r>
            <a:r>
              <a:rPr lang="zh-TW" altLang="en-US" dirty="0" smtClean="0"/>
              <a:t>。</a:t>
            </a:r>
            <a:endParaRPr lang="zh-TW" altLang="en-US" dirty="0"/>
          </a:p>
        </p:txBody>
      </p:sp>
      <p:pic>
        <p:nvPicPr>
          <p:cNvPr id="11" name="內容版面配置區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62135" y="1825625"/>
            <a:ext cx="3701617" cy="4351338"/>
          </a:xfrm>
        </p:spPr>
      </p:pic>
      <p:pic>
        <p:nvPicPr>
          <p:cNvPr id="13" name="圖片 12"/>
          <p:cNvPicPr>
            <a:picLocks noChangeAspect="1"/>
          </p:cNvPicPr>
          <p:nvPr/>
        </p:nvPicPr>
        <p:blipFill rotWithShape="1">
          <a:blip r:embed="rId3">
            <a:extLst>
              <a:ext uri="{28A0092B-C50C-407E-A947-70E740481C1C}">
                <a14:useLocalDpi xmlns:a14="http://schemas.microsoft.com/office/drawing/2010/main" val="0"/>
              </a:ext>
            </a:extLst>
          </a:blip>
          <a:srcRect l="9081" t="12485" b="8331"/>
          <a:stretch/>
        </p:blipFill>
        <p:spPr>
          <a:xfrm flipH="1">
            <a:off x="7958838" y="365125"/>
            <a:ext cx="3521961" cy="1221581"/>
          </a:xfrm>
          <a:prstGeom prst="rect">
            <a:avLst/>
          </a:prstGeom>
        </p:spPr>
      </p:pic>
      <p:sp>
        <p:nvSpPr>
          <p:cNvPr id="2" name="標題 1"/>
          <p:cNvSpPr>
            <a:spLocks noGrp="1"/>
          </p:cNvSpPr>
          <p:nvPr>
            <p:ph type="title"/>
          </p:nvPr>
        </p:nvSpPr>
        <p:spPr>
          <a:xfrm>
            <a:off x="838200" y="365125"/>
            <a:ext cx="9568543" cy="1325563"/>
          </a:xfrm>
        </p:spPr>
        <p:txBody>
          <a:bodyPr/>
          <a:lstStyle/>
          <a:p>
            <a:r>
              <a:rPr lang="zh-TW" altLang="en-US" dirty="0" smtClean="0"/>
              <a:t>空氣共振柱演示儀</a:t>
            </a:r>
          </a:p>
        </p:txBody>
      </p:sp>
    </p:spTree>
    <p:extLst>
      <p:ext uri="{BB962C8B-B14F-4D97-AF65-F5344CB8AC3E}">
        <p14:creationId xmlns:p14="http://schemas.microsoft.com/office/powerpoint/2010/main" val="1180450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神龍沐浴</a:t>
            </a:r>
            <a:r>
              <a:rPr lang="en-US" altLang="zh-TW" dirty="0" smtClean="0"/>
              <a:t>-</a:t>
            </a:r>
            <a:r>
              <a:rPr lang="zh-TW" altLang="en-US" dirty="0" smtClean="0"/>
              <a:t>神奇的共振現象</a:t>
            </a:r>
          </a:p>
        </p:txBody>
      </p:sp>
      <p:sp>
        <p:nvSpPr>
          <p:cNvPr id="5" name="文字版面配置區 4"/>
          <p:cNvSpPr>
            <a:spLocks noGrp="1"/>
          </p:cNvSpPr>
          <p:nvPr>
            <p:ph sz="half" idx="1"/>
          </p:nvPr>
        </p:nvSpPr>
        <p:spPr/>
        <p:txBody>
          <a:bodyPr>
            <a:normAutofit/>
          </a:bodyPr>
          <a:lstStyle/>
          <a:p>
            <a:r>
              <a:rPr lang="zh-TW" altLang="zh-TW" dirty="0"/>
              <a:t>神奇的龍洗 </a:t>
            </a:r>
            <a:r>
              <a:rPr lang="en-US" altLang="zh-TW" b="1" dirty="0"/>
              <a:t>- </a:t>
            </a:r>
            <a:r>
              <a:rPr lang="zh-TW" altLang="zh-TW" dirty="0"/>
              <a:t>將雙手放在龍洗的兩個把手上來回摩擦，逐漸增加摩擦的頻率。當雙手來回摩擦的頻率等於龍洗的</a:t>
            </a:r>
            <a:r>
              <a:rPr lang="zh-TW" altLang="zh-TW" dirty="0" smtClean="0"/>
              <a:t>自然</a:t>
            </a:r>
            <a:r>
              <a:rPr lang="zh-TW" altLang="zh-TW" dirty="0"/>
              <a:t>頻率時，龍洗會發出嗡嗡聲並使水花四濺，彷彿是龍在沐浴</a:t>
            </a:r>
            <a:r>
              <a:rPr lang="zh-TW" altLang="zh-TW" dirty="0" smtClean="0"/>
              <a:t>。</a:t>
            </a:r>
            <a:endParaRPr lang="zh-TW" altLang="zh-TW" dirty="0"/>
          </a:p>
        </p:txBody>
      </p:sp>
      <p:pic>
        <p:nvPicPr>
          <p:cNvPr id="8" name="內容版面配置區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0991" y="3419475"/>
            <a:ext cx="2170956" cy="1439863"/>
          </a:xfrm>
        </p:spPr>
      </p:pic>
      <p:sp>
        <p:nvSpPr>
          <p:cNvPr id="7" name="內容版面配置區 6"/>
          <p:cNvSpPr>
            <a:spLocks noGrp="1"/>
          </p:cNvSpPr>
          <p:nvPr>
            <p:ph sz="half" idx="13"/>
          </p:nvPr>
        </p:nvSpPr>
        <p:spPr/>
        <p:txBody>
          <a:bodyPr>
            <a:normAutofit/>
          </a:bodyPr>
          <a:lstStyle/>
          <a:p>
            <a:r>
              <a:rPr lang="zh-TW" altLang="en-US" dirty="0"/>
              <a:t>共振：</a:t>
            </a:r>
            <a:r>
              <a:rPr lang="zh-TW" altLang="zh-TW" dirty="0"/>
              <a:t>在阻尼</a:t>
            </a:r>
            <a:r>
              <a:rPr lang="en-US" altLang="zh-TW" dirty="0"/>
              <a:t>(</a:t>
            </a:r>
            <a:r>
              <a:rPr lang="zh-TW" altLang="zh-TW" dirty="0"/>
              <a:t>損耗</a:t>
            </a:r>
            <a:r>
              <a:rPr lang="en-US" altLang="zh-TW" dirty="0"/>
              <a:t>)</a:t>
            </a:r>
            <a:r>
              <a:rPr lang="zh-TW" altLang="zh-TW" dirty="0"/>
              <a:t>很小的情況下，當外驅動源的頻率等 於系統的自然頻率時，系統能夠很有效率地從驅動源得到 能量，即使很微弱的驅動力，也能使系統以相當大的振幅振動</a:t>
            </a:r>
            <a:r>
              <a:rPr lang="zh-TW" altLang="zh-TW" dirty="0" smtClean="0"/>
              <a:t>。</a:t>
            </a:r>
            <a:endParaRPr lang="zh-TW" altLang="en-US" dirty="0"/>
          </a:p>
        </p:txBody>
      </p:sp>
    </p:spTree>
    <p:extLst>
      <p:ext uri="{BB962C8B-B14F-4D97-AF65-F5344CB8AC3E}">
        <p14:creationId xmlns:p14="http://schemas.microsoft.com/office/powerpoint/2010/main" val="2750923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空氣砲</a:t>
            </a:r>
          </a:p>
        </p:txBody>
      </p:sp>
      <p:sp>
        <p:nvSpPr>
          <p:cNvPr id="5" name="文字版面配置區 4"/>
          <p:cNvSpPr>
            <a:spLocks noGrp="1"/>
          </p:cNvSpPr>
          <p:nvPr>
            <p:ph sz="half" idx="1"/>
          </p:nvPr>
        </p:nvSpPr>
        <p:spPr>
          <a:xfrm>
            <a:off x="838200" y="2217511"/>
            <a:ext cx="5181600" cy="3556272"/>
          </a:xfrm>
        </p:spPr>
        <p:txBody>
          <a:bodyPr/>
          <a:lstStyle/>
          <a:p>
            <a:r>
              <a:rPr lang="zh-TW" altLang="en-US" dirty="0"/>
              <a:t>空氣砲藉由密封桶子，保留空氣，然後對桶子施加壓力，空氣受到擠壓，就會從開口宣洩而出，一般來說桶子越大，效果越好。</a:t>
            </a:r>
          </a:p>
        </p:txBody>
      </p:sp>
      <p:pic>
        <p:nvPicPr>
          <p:cNvPr id="4" name="內容版面配置區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569426"/>
            <a:ext cx="5181600" cy="2863736"/>
          </a:xfrm>
        </p:spPr>
      </p:pic>
    </p:spTree>
    <p:extLst>
      <p:ext uri="{BB962C8B-B14F-4D97-AF65-F5344CB8AC3E}">
        <p14:creationId xmlns:p14="http://schemas.microsoft.com/office/powerpoint/2010/main" val="3512013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看得到摸不到</a:t>
            </a:r>
            <a:r>
              <a:rPr lang="en-US" altLang="zh-TW" dirty="0"/>
              <a:t>/</a:t>
            </a:r>
            <a:r>
              <a:rPr lang="zh-TW" altLang="en-US" dirty="0"/>
              <a:t>神奇的雙凹面鏡組</a:t>
            </a:r>
          </a:p>
        </p:txBody>
      </p:sp>
      <p:sp>
        <p:nvSpPr>
          <p:cNvPr id="4" name="內容版面配置區 3"/>
          <p:cNvSpPr>
            <a:spLocks noGrp="1"/>
          </p:cNvSpPr>
          <p:nvPr>
            <p:ph sz="half" idx="1"/>
          </p:nvPr>
        </p:nvSpPr>
        <p:spPr/>
        <p:txBody>
          <a:bodyPr/>
          <a:lstStyle/>
          <a:p>
            <a:r>
              <a:rPr lang="zh-TW" altLang="en-US" dirty="0" smtClean="0"/>
              <a:t>在</a:t>
            </a:r>
            <a:r>
              <a:rPr lang="zh-TW" altLang="en-US" dirty="0"/>
              <a:t>兩個凹面鏡的組合下，帶我們進入若真若假的境界。將物體放在一個凹面鏡的焦點上，所射出的光經過兩次反射後會聚集在上方焦點， 讓我們看見摸不著的實像。</a:t>
            </a:r>
          </a:p>
        </p:txBody>
      </p:sp>
      <p:pic>
        <p:nvPicPr>
          <p:cNvPr id="9" name="內容版面配置區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31200" y="2873825"/>
            <a:ext cx="3022600" cy="1847141"/>
          </a:xfrm>
        </p:spPr>
      </p:pic>
      <p:pic>
        <p:nvPicPr>
          <p:cNvPr id="8" name="內容版面配置區 7"/>
          <p:cNvPicPr>
            <a:picLocks noGrp="1" noChangeAspect="1"/>
          </p:cNvPicPr>
          <p:nvPr>
            <p:ph sz="half" idx="13"/>
          </p:nvPr>
        </p:nvPicPr>
        <p:blipFill>
          <a:blip r:embed="rId3">
            <a:extLst>
              <a:ext uri="{28A0092B-C50C-407E-A947-70E740481C1C}">
                <a14:useLocalDpi xmlns:a14="http://schemas.microsoft.com/office/drawing/2010/main" val="0"/>
              </a:ext>
            </a:extLst>
          </a:blip>
          <a:stretch>
            <a:fillRect/>
          </a:stretch>
        </p:blipFill>
        <p:spPr>
          <a:xfrm>
            <a:off x="2367784" y="4121150"/>
            <a:ext cx="4256032" cy="1870075"/>
          </a:xfrm>
        </p:spPr>
      </p:pic>
    </p:spTree>
    <p:extLst>
      <p:ext uri="{BB962C8B-B14F-4D97-AF65-F5344CB8AC3E}">
        <p14:creationId xmlns:p14="http://schemas.microsoft.com/office/powerpoint/2010/main" val="2417630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物理教具</a:t>
            </a:r>
            <a:r>
              <a:rPr lang="en-US" altLang="zh-TW" dirty="0"/>
              <a:t>-</a:t>
            </a:r>
            <a:r>
              <a:rPr lang="zh-TW" altLang="en-US" dirty="0"/>
              <a:t>分類清單</a:t>
            </a:r>
          </a:p>
        </p:txBody>
      </p:sp>
      <p:sp>
        <p:nvSpPr>
          <p:cNvPr id="5" name="內容版面配置區 4"/>
          <p:cNvSpPr>
            <a:spLocks noGrp="1"/>
          </p:cNvSpPr>
          <p:nvPr>
            <p:ph sz="quarter" idx="13"/>
          </p:nvPr>
        </p:nvSpPr>
        <p:spPr/>
        <p:txBody>
          <a:bodyPr numCol="3">
            <a:normAutofit fontScale="70000" lnSpcReduction="20000"/>
          </a:bodyPr>
          <a:lstStyle/>
          <a:p>
            <a:pPr lvl="0"/>
            <a:r>
              <a:rPr lang="zh-TW" altLang="zh-TW" b="1" dirty="0"/>
              <a:t>力學</a:t>
            </a:r>
            <a:endParaRPr lang="zh-TW" altLang="zh-TW" sz="2400" dirty="0"/>
          </a:p>
          <a:p>
            <a:pPr lvl="1"/>
            <a:r>
              <a:rPr lang="zh-TW" altLang="zh-TW" dirty="0">
                <a:hlinkClick r:id="rId2" action="ppaction://hlinksldjump"/>
              </a:rPr>
              <a:t>雙珠競走</a:t>
            </a:r>
            <a:endParaRPr lang="zh-TW" altLang="zh-TW" dirty="0"/>
          </a:p>
          <a:p>
            <a:pPr lvl="1"/>
            <a:r>
              <a:rPr lang="zh-TW" altLang="zh-TW" dirty="0">
                <a:hlinkClick r:id="rId3" action="ppaction://hlinksldjump"/>
              </a:rPr>
              <a:t>神奇的旋轉椅</a:t>
            </a:r>
            <a:r>
              <a:rPr lang="en-US" altLang="zh-TW" dirty="0">
                <a:hlinkClick r:id="rId3" action="ppaction://hlinksldjump"/>
              </a:rPr>
              <a:t>-</a:t>
            </a:r>
            <a:r>
              <a:rPr lang="zh-TW" altLang="zh-TW" dirty="0">
                <a:hlinkClick r:id="rId3" action="ppaction://hlinksldjump"/>
              </a:rPr>
              <a:t>角動量守恆的有趣現象</a:t>
            </a:r>
            <a:endParaRPr lang="zh-TW" altLang="zh-TW" dirty="0"/>
          </a:p>
          <a:p>
            <a:pPr lvl="1"/>
            <a:r>
              <a:rPr lang="zh-TW" altLang="zh-TW" dirty="0">
                <a:hlinkClick r:id="rId4" action="ppaction://hlinksldjump"/>
              </a:rPr>
              <a:t>會倒退嚕的神奇牛奶罐</a:t>
            </a:r>
            <a:endParaRPr lang="zh-TW" altLang="zh-TW" dirty="0"/>
          </a:p>
          <a:p>
            <a:pPr lvl="1"/>
            <a:r>
              <a:rPr lang="zh-TW" altLang="zh-TW" dirty="0">
                <a:hlinkClick r:id="rId5" action="ppaction://hlinksldjump"/>
              </a:rPr>
              <a:t>龍捲風製造機</a:t>
            </a:r>
            <a:endParaRPr lang="zh-TW" altLang="zh-TW" dirty="0"/>
          </a:p>
          <a:p>
            <a:pPr lvl="1"/>
            <a:r>
              <a:rPr lang="zh-TW" altLang="zh-TW" dirty="0">
                <a:hlinkClick r:id="rId6" action="ppaction://hlinksldjump"/>
              </a:rPr>
              <a:t>泡泡膜與表面張力</a:t>
            </a:r>
            <a:endParaRPr lang="zh-TW" altLang="zh-TW" dirty="0"/>
          </a:p>
          <a:p>
            <a:pPr lvl="1"/>
            <a:r>
              <a:rPr lang="zh-TW" altLang="zh-TW" dirty="0">
                <a:hlinkClick r:id="rId7" action="ppaction://hlinksldjump"/>
              </a:rPr>
              <a:t>紅酒禮儀杯</a:t>
            </a:r>
            <a:r>
              <a:rPr lang="en-US" altLang="zh-TW" dirty="0">
                <a:hlinkClick r:id="rId7" action="ppaction://hlinksldjump"/>
              </a:rPr>
              <a:t> Civilized Wine </a:t>
            </a:r>
            <a:r>
              <a:rPr lang="en-US" altLang="zh-TW" dirty="0" smtClean="0">
                <a:hlinkClick r:id="rId7" action="ppaction://hlinksldjump"/>
              </a:rPr>
              <a:t>Glass</a:t>
            </a:r>
            <a:endParaRPr lang="zh-TW" altLang="zh-TW" sz="2400" dirty="0"/>
          </a:p>
          <a:p>
            <a:pPr lvl="0"/>
            <a:r>
              <a:rPr lang="zh-TW" altLang="zh-TW" b="1" dirty="0"/>
              <a:t>電磁</a:t>
            </a:r>
            <a:endParaRPr lang="zh-TW" altLang="zh-TW" sz="2400" dirty="0"/>
          </a:p>
          <a:p>
            <a:pPr lvl="1"/>
            <a:r>
              <a:rPr lang="zh-TW" altLang="zh-TW" dirty="0">
                <a:hlinkClick r:id="rId8" action="ppaction://hlinksldjump"/>
              </a:rPr>
              <a:t>韋氏感應起電機</a:t>
            </a:r>
            <a:endParaRPr lang="zh-TW" altLang="zh-TW" dirty="0"/>
          </a:p>
          <a:p>
            <a:pPr lvl="1"/>
            <a:r>
              <a:rPr lang="zh-TW" altLang="zh-TW" dirty="0">
                <a:hlinkClick r:id="rId9" action="ppaction://hlinksldjump"/>
              </a:rPr>
              <a:t>漂浮地球儀</a:t>
            </a:r>
            <a:endParaRPr lang="zh-TW" altLang="zh-TW" dirty="0"/>
          </a:p>
          <a:p>
            <a:pPr lvl="1"/>
            <a:r>
              <a:rPr lang="zh-TW" altLang="zh-TW" dirty="0">
                <a:hlinkClick r:id="rId10" action="ppaction://hlinksldjump"/>
              </a:rPr>
              <a:t>人體電流感應</a:t>
            </a:r>
            <a:endParaRPr lang="zh-TW" altLang="zh-TW" dirty="0"/>
          </a:p>
          <a:p>
            <a:pPr lvl="1"/>
            <a:r>
              <a:rPr lang="en-US" altLang="zh-TW" dirty="0">
                <a:hlinkClick r:id="rId11" action="ppaction://hlinksldjump"/>
              </a:rPr>
              <a:t>Feel Flux</a:t>
            </a:r>
            <a:r>
              <a:rPr lang="zh-TW" altLang="zh-TW" dirty="0">
                <a:hlinkClick r:id="rId11" action="ppaction://hlinksldjump"/>
              </a:rPr>
              <a:t>慢速掉落磁球</a:t>
            </a:r>
            <a:r>
              <a:rPr lang="en-US" altLang="zh-TW" dirty="0">
                <a:hlinkClick r:id="rId11" action="ppaction://hlinksldjump"/>
              </a:rPr>
              <a:t>-</a:t>
            </a:r>
            <a:r>
              <a:rPr lang="zh-TW" altLang="zh-TW" dirty="0">
                <a:hlinkClick r:id="rId11" action="ppaction://hlinksldjump"/>
              </a:rPr>
              <a:t>雙鋁</a:t>
            </a:r>
            <a:r>
              <a:rPr lang="zh-TW" altLang="zh-TW" dirty="0" smtClean="0">
                <a:hlinkClick r:id="rId11" action="ppaction://hlinksldjump"/>
              </a:rPr>
              <a:t>杯</a:t>
            </a:r>
            <a:endParaRPr lang="en-US" altLang="zh-TW" dirty="0" smtClean="0"/>
          </a:p>
          <a:p>
            <a:pPr marL="457200" lvl="1" indent="0">
              <a:buNone/>
            </a:pPr>
            <a:endParaRPr lang="zh-TW" altLang="zh-TW" sz="2400" dirty="0"/>
          </a:p>
          <a:p>
            <a:pPr lvl="0"/>
            <a:r>
              <a:rPr lang="zh-TW" altLang="zh-TW" b="1" dirty="0" smtClean="0"/>
              <a:t>熱能</a:t>
            </a:r>
            <a:endParaRPr lang="zh-TW" altLang="zh-TW" sz="2400" dirty="0"/>
          </a:p>
          <a:p>
            <a:pPr lvl="1"/>
            <a:r>
              <a:rPr lang="zh-TW" altLang="zh-TW" dirty="0">
                <a:hlinkClick r:id="rId12" action="ppaction://hlinksldjump"/>
              </a:rPr>
              <a:t>史特林引擎</a:t>
            </a:r>
            <a:endParaRPr lang="zh-TW" altLang="zh-TW" dirty="0"/>
          </a:p>
          <a:p>
            <a:pPr lvl="1"/>
            <a:r>
              <a:rPr lang="zh-TW" altLang="zh-TW" dirty="0">
                <a:hlinkClick r:id="rId12" action="ppaction://hlinksldjump"/>
              </a:rPr>
              <a:t>賽貝克效應</a:t>
            </a:r>
            <a:r>
              <a:rPr lang="en-US" altLang="zh-TW" dirty="0">
                <a:hlinkClick r:id="rId12" action="ppaction://hlinksldjump"/>
              </a:rPr>
              <a:t>(</a:t>
            </a:r>
            <a:r>
              <a:rPr lang="en-US" altLang="zh-TW" dirty="0" err="1">
                <a:hlinkClick r:id="rId12" action="ppaction://hlinksldjump"/>
              </a:rPr>
              <a:t>Seebeck</a:t>
            </a:r>
            <a:r>
              <a:rPr lang="en-US" altLang="zh-TW" dirty="0">
                <a:hlinkClick r:id="rId12" action="ppaction://hlinksldjump"/>
              </a:rPr>
              <a:t> effect)</a:t>
            </a:r>
            <a:endParaRPr lang="zh-TW" altLang="zh-TW" dirty="0"/>
          </a:p>
          <a:p>
            <a:pPr lvl="1"/>
            <a:r>
              <a:rPr lang="zh-TW" altLang="zh-TW" dirty="0">
                <a:hlinkClick r:id="rId13" action="ppaction://hlinksldjump"/>
              </a:rPr>
              <a:t>永動機存在嗎</a:t>
            </a:r>
            <a:r>
              <a:rPr lang="en-US" altLang="zh-TW" dirty="0">
                <a:hlinkClick r:id="rId13" action="ppaction://hlinksldjump"/>
              </a:rPr>
              <a:t>-</a:t>
            </a:r>
            <a:r>
              <a:rPr lang="zh-TW" altLang="zh-TW" dirty="0">
                <a:hlinkClick r:id="rId13" action="ppaction://hlinksldjump"/>
              </a:rPr>
              <a:t>神奇的喝水鳥</a:t>
            </a:r>
            <a:endParaRPr lang="zh-TW" altLang="zh-TW" dirty="0"/>
          </a:p>
          <a:p>
            <a:pPr lvl="1"/>
            <a:r>
              <a:rPr lang="zh-TW" altLang="zh-TW" dirty="0">
                <a:hlinkClick r:id="rId14" action="ppaction://hlinksldjump"/>
              </a:rPr>
              <a:t>隔空點火</a:t>
            </a:r>
            <a:endParaRPr lang="zh-TW" altLang="zh-TW" dirty="0"/>
          </a:p>
          <a:p>
            <a:pPr lvl="1"/>
            <a:r>
              <a:rPr lang="zh-TW" altLang="zh-TW" dirty="0">
                <a:hlinkClick r:id="rId15" action="ppaction://hlinksldjump"/>
              </a:rPr>
              <a:t>記憶合金風車</a:t>
            </a:r>
            <a:endParaRPr lang="zh-TW" altLang="zh-TW" dirty="0"/>
          </a:p>
          <a:p>
            <a:pPr lvl="0"/>
            <a:r>
              <a:rPr lang="zh-TW" altLang="zh-TW" b="1" dirty="0"/>
              <a:t>近代</a:t>
            </a:r>
            <a:endParaRPr lang="zh-TW" altLang="zh-TW" sz="2400" dirty="0"/>
          </a:p>
          <a:p>
            <a:pPr lvl="1"/>
            <a:r>
              <a:rPr lang="zh-TW" altLang="zh-TW" dirty="0">
                <a:hlinkClick r:id="rId16" action="ppaction://hlinksldjump"/>
              </a:rPr>
              <a:t>螢光黨來了</a:t>
            </a:r>
            <a:r>
              <a:rPr lang="en-US" altLang="zh-TW" dirty="0">
                <a:hlinkClick r:id="rId16" action="ppaction://hlinksldjump"/>
              </a:rPr>
              <a:t>-</a:t>
            </a:r>
            <a:r>
              <a:rPr lang="zh-TW" altLang="zh-TW" dirty="0">
                <a:hlinkClick r:id="rId16" action="ppaction://hlinksldjump"/>
              </a:rPr>
              <a:t>石頭變珠寶</a:t>
            </a:r>
            <a:endParaRPr lang="zh-TW" altLang="zh-TW" dirty="0"/>
          </a:p>
          <a:p>
            <a:pPr lvl="0"/>
            <a:r>
              <a:rPr lang="zh-TW" altLang="zh-TW" b="1" dirty="0" smtClean="0"/>
              <a:t>能源</a:t>
            </a:r>
            <a:endParaRPr lang="zh-TW" altLang="zh-TW" sz="2400" dirty="0"/>
          </a:p>
          <a:p>
            <a:pPr lvl="1"/>
            <a:r>
              <a:rPr lang="zh-TW" altLang="zh-TW" dirty="0">
                <a:hlinkClick r:id="rId17" action="ppaction://hlinksldjump"/>
              </a:rPr>
              <a:t>簡易氫氧燃料電池</a:t>
            </a:r>
            <a:endParaRPr lang="zh-TW" altLang="zh-TW" dirty="0"/>
          </a:p>
          <a:p>
            <a:pPr lvl="1"/>
            <a:r>
              <a:rPr lang="zh-TW" altLang="zh-TW" dirty="0">
                <a:hlinkClick r:id="rId18" action="ppaction://hlinksldjump"/>
              </a:rPr>
              <a:t>太陽能發電</a:t>
            </a:r>
            <a:endParaRPr lang="zh-TW" altLang="zh-TW" dirty="0"/>
          </a:p>
          <a:p>
            <a:pPr lvl="1"/>
            <a:r>
              <a:rPr lang="zh-TW" altLang="zh-TW" dirty="0">
                <a:hlinkClick r:id="rId19" action="ppaction://hlinksldjump"/>
              </a:rPr>
              <a:t>風力發電</a:t>
            </a:r>
            <a:endParaRPr lang="zh-TW" altLang="zh-TW" dirty="0"/>
          </a:p>
          <a:p>
            <a:pPr lvl="1"/>
            <a:r>
              <a:rPr lang="zh-TW" altLang="zh-TW" dirty="0" smtClean="0">
                <a:hlinkClick r:id="rId20" action="ppaction://hlinksldjump"/>
              </a:rPr>
              <a:t>水力發電</a:t>
            </a:r>
            <a:endParaRPr lang="en-US" altLang="zh-TW" dirty="0" smtClean="0"/>
          </a:p>
          <a:p>
            <a:pPr marL="457200" lvl="1" indent="0">
              <a:buNone/>
            </a:pPr>
            <a:endParaRPr lang="en-US" altLang="zh-TW" dirty="0"/>
          </a:p>
          <a:p>
            <a:pPr marL="457200" lvl="1" indent="0">
              <a:buNone/>
            </a:pPr>
            <a:endParaRPr lang="en-US" altLang="zh-TW" dirty="0"/>
          </a:p>
          <a:p>
            <a:pPr lvl="0"/>
            <a:r>
              <a:rPr lang="zh-TW" altLang="zh-TW" b="1" dirty="0"/>
              <a:t>波</a:t>
            </a:r>
            <a:endParaRPr lang="zh-TW" altLang="zh-TW" sz="2400" dirty="0"/>
          </a:p>
          <a:p>
            <a:pPr lvl="1"/>
            <a:r>
              <a:rPr lang="zh-TW" altLang="zh-TW" dirty="0">
                <a:hlinkClick r:id="rId21" action="ppaction://hlinksldjump"/>
              </a:rPr>
              <a:t>空氣共振柱演示儀</a:t>
            </a:r>
            <a:endParaRPr lang="zh-TW" altLang="zh-TW" dirty="0"/>
          </a:p>
          <a:p>
            <a:pPr lvl="1"/>
            <a:r>
              <a:rPr lang="zh-TW" altLang="zh-TW" dirty="0">
                <a:hlinkClick r:id="rId22" action="ppaction://hlinksldjump"/>
              </a:rPr>
              <a:t>神龍沐浴</a:t>
            </a:r>
            <a:r>
              <a:rPr lang="en-US" altLang="zh-TW" dirty="0">
                <a:hlinkClick r:id="rId22" action="ppaction://hlinksldjump"/>
              </a:rPr>
              <a:t>-</a:t>
            </a:r>
            <a:r>
              <a:rPr lang="zh-TW" altLang="zh-TW" dirty="0">
                <a:hlinkClick r:id="rId22" action="ppaction://hlinksldjump"/>
              </a:rPr>
              <a:t>神奇的共振現象</a:t>
            </a:r>
            <a:endParaRPr lang="zh-TW" altLang="zh-TW" dirty="0"/>
          </a:p>
          <a:p>
            <a:pPr lvl="1"/>
            <a:r>
              <a:rPr lang="zh-TW" altLang="zh-TW" dirty="0">
                <a:hlinkClick r:id="rId23" action="ppaction://hlinksldjump"/>
              </a:rPr>
              <a:t>空氣砲</a:t>
            </a:r>
            <a:r>
              <a:rPr lang="en-US" altLang="zh-TW" dirty="0">
                <a:hlinkClick r:id="rId23" action="ppaction://hlinksldjump"/>
              </a:rPr>
              <a:t>(</a:t>
            </a:r>
            <a:r>
              <a:rPr lang="zh-TW" altLang="zh-TW" dirty="0">
                <a:hlinkClick r:id="rId23" action="ppaction://hlinksldjump"/>
              </a:rPr>
              <a:t>加乾冰</a:t>
            </a:r>
            <a:r>
              <a:rPr lang="en-US" altLang="zh-TW" dirty="0">
                <a:hlinkClick r:id="rId23" action="ppaction://hlinksldjump"/>
              </a:rPr>
              <a:t>)</a:t>
            </a:r>
            <a:endParaRPr lang="en-US" altLang="zh-TW" b="1" dirty="0"/>
          </a:p>
          <a:p>
            <a:pPr lvl="0"/>
            <a:r>
              <a:rPr lang="zh-TW" altLang="zh-TW" b="1" dirty="0"/>
              <a:t>光學</a:t>
            </a:r>
            <a:endParaRPr lang="zh-TW" altLang="zh-TW" sz="2400" dirty="0"/>
          </a:p>
          <a:p>
            <a:pPr lvl="1"/>
            <a:r>
              <a:rPr lang="zh-TW" altLang="zh-TW" dirty="0">
                <a:hlinkClick r:id="rId24" action="ppaction://hlinksldjump"/>
              </a:rPr>
              <a:t>看得到摸不到</a:t>
            </a:r>
            <a:r>
              <a:rPr lang="en-US" altLang="zh-TW" dirty="0">
                <a:hlinkClick r:id="rId24" action="ppaction://hlinksldjump"/>
              </a:rPr>
              <a:t>/</a:t>
            </a:r>
            <a:r>
              <a:rPr lang="zh-TW" altLang="zh-TW" dirty="0">
                <a:hlinkClick r:id="rId24" action="ppaction://hlinksldjump"/>
              </a:rPr>
              <a:t>神奇的雙凹面鏡組</a:t>
            </a:r>
            <a:endParaRPr lang="zh-TW" altLang="zh-TW" dirty="0"/>
          </a:p>
          <a:p>
            <a:pPr lvl="1"/>
            <a:r>
              <a:rPr lang="zh-TW" altLang="zh-TW" dirty="0">
                <a:hlinkClick r:id="rId25" action="ppaction://hlinksldjump"/>
              </a:rPr>
              <a:t>玄機杯</a:t>
            </a:r>
            <a:endParaRPr lang="zh-TW" altLang="zh-TW" dirty="0"/>
          </a:p>
          <a:p>
            <a:pPr lvl="1"/>
            <a:r>
              <a:rPr lang="zh-TW" altLang="en-US" dirty="0" smtClean="0">
                <a:hlinkClick r:id="rId26" action="ppaction://hlinksldjump"/>
              </a:rPr>
              <a:t>被關起來的光</a:t>
            </a:r>
            <a:endParaRPr lang="en-US" altLang="zh-TW" b="1" dirty="0"/>
          </a:p>
          <a:p>
            <a:endParaRPr lang="zh-TW" altLang="zh-TW" dirty="0"/>
          </a:p>
          <a:p>
            <a:pPr marL="0" indent="0">
              <a:buNone/>
            </a:pPr>
            <a:endParaRPr lang="zh-TW" altLang="zh-TW" sz="2400" dirty="0"/>
          </a:p>
          <a:p>
            <a:endParaRPr lang="zh-TW" altLang="en-US" dirty="0"/>
          </a:p>
        </p:txBody>
      </p:sp>
    </p:spTree>
    <p:extLst>
      <p:ext uri="{BB962C8B-B14F-4D97-AF65-F5344CB8AC3E}">
        <p14:creationId xmlns:p14="http://schemas.microsoft.com/office/powerpoint/2010/main" val="4042042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玄機杯</a:t>
            </a:r>
          </a:p>
        </p:txBody>
      </p:sp>
      <p:sp>
        <p:nvSpPr>
          <p:cNvPr id="9" name="內容版面配置區 8"/>
          <p:cNvSpPr>
            <a:spLocks noGrp="1"/>
          </p:cNvSpPr>
          <p:nvPr>
            <p:ph sz="half" idx="1"/>
          </p:nvPr>
        </p:nvSpPr>
        <p:spPr/>
        <p:txBody>
          <a:bodyPr/>
          <a:lstStyle/>
          <a:p>
            <a:r>
              <a:rPr lang="zh-TW" altLang="en-US" dirty="0"/>
              <a:t>當你由上方觀看未加水的杯子時，看到的只是模糊的圖案，這是因為圖案放置於半球形透明珠</a:t>
            </a:r>
            <a:r>
              <a:rPr lang="en-US" altLang="zh-TW" dirty="0"/>
              <a:t>(</a:t>
            </a:r>
            <a:r>
              <a:rPr lang="zh-TW" altLang="en-US" dirty="0"/>
              <a:t>可視為凸透鏡</a:t>
            </a:r>
            <a:r>
              <a:rPr lang="en-US" altLang="zh-TW" dirty="0"/>
              <a:t>)</a:t>
            </a:r>
            <a:r>
              <a:rPr lang="zh-TW" altLang="en-US" dirty="0"/>
              <a:t>的焦距內，所以圖案被放大而無法一覽全貌。逐漸加水進去時，使得水面逐 漸高過半球形透明珠頂端，壓克力曲面不再造成光的折射，抵銷掉放大鏡的效果，最後形成類似平板玻璃的樣態，加上水與壓克力的光折射率接近，所以光線能直進，幾乎不偏折而能看到清晰的圖案。</a:t>
            </a:r>
          </a:p>
        </p:txBody>
      </p:sp>
      <p:pic>
        <p:nvPicPr>
          <p:cNvPr id="11" name="內容版面配置區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29407" y="1990603"/>
            <a:ext cx="3424393" cy="4076368"/>
          </a:xfrm>
        </p:spPr>
      </p:pic>
    </p:spTree>
    <p:extLst>
      <p:ext uri="{BB962C8B-B14F-4D97-AF65-F5344CB8AC3E}">
        <p14:creationId xmlns:p14="http://schemas.microsoft.com/office/powerpoint/2010/main" val="912350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被</a:t>
            </a:r>
            <a:r>
              <a:rPr lang="zh-TW" altLang="en-US" dirty="0"/>
              <a:t>關起來的</a:t>
            </a:r>
            <a:r>
              <a:rPr lang="zh-TW" altLang="en-US" dirty="0" smtClean="0"/>
              <a:t>光</a:t>
            </a:r>
            <a:endParaRPr lang="zh-TW" altLang="en-US" dirty="0" smtClean="0"/>
          </a:p>
        </p:txBody>
      </p:sp>
      <p:sp>
        <p:nvSpPr>
          <p:cNvPr id="5" name="文字版面配置區 4"/>
          <p:cNvSpPr>
            <a:spLocks noGrp="1"/>
          </p:cNvSpPr>
          <p:nvPr>
            <p:ph sz="half" idx="1"/>
          </p:nvPr>
        </p:nvSpPr>
        <p:spPr/>
        <p:txBody>
          <a:bodyPr>
            <a:normAutofit/>
          </a:bodyPr>
          <a:lstStyle/>
          <a:p>
            <a:r>
              <a:rPr lang="zh-TW" altLang="en-US" dirty="0" smtClean="0"/>
              <a:t>當光由折射率較高的「光密」介質</a:t>
            </a:r>
            <a:r>
              <a:rPr lang="zh-TW" altLang="en-US" dirty="0"/>
              <a:t>射向折射率</a:t>
            </a:r>
            <a:r>
              <a:rPr lang="zh-TW" altLang="en-US" dirty="0" smtClean="0"/>
              <a:t>較低的</a:t>
            </a:r>
            <a:r>
              <a:rPr lang="zh-TW" altLang="en-US" dirty="0"/>
              <a:t>「</a:t>
            </a:r>
            <a:r>
              <a:rPr lang="zh-TW" altLang="en-US" dirty="0" smtClean="0"/>
              <a:t>光疏」介質時，其折射角會比入射角大，當入射角增加到某個角度時，折射角會等於</a:t>
            </a:r>
            <a:r>
              <a:rPr lang="en-US" altLang="zh-TW" dirty="0" smtClean="0"/>
              <a:t>90</a:t>
            </a:r>
            <a:r>
              <a:rPr lang="zh-TW" altLang="en-US" dirty="0" smtClean="0"/>
              <a:t>度，這個角度稱為「臨</a:t>
            </a:r>
            <a:r>
              <a:rPr lang="zh-TW" altLang="en-US" dirty="0"/>
              <a:t>界</a:t>
            </a:r>
            <a:r>
              <a:rPr lang="zh-TW" altLang="en-US" dirty="0" smtClean="0"/>
              <a:t>角」。</a:t>
            </a:r>
            <a:endParaRPr lang="en-US" altLang="zh-TW" dirty="0" smtClean="0"/>
          </a:p>
          <a:p>
            <a:r>
              <a:rPr lang="zh-TW" altLang="en-US" dirty="0" smtClean="0"/>
              <a:t>入射角大於</a:t>
            </a:r>
            <a:r>
              <a:rPr lang="zh-TW" altLang="en-US" dirty="0"/>
              <a:t>臨界</a:t>
            </a:r>
            <a:r>
              <a:rPr lang="zh-TW" altLang="en-US" dirty="0" smtClean="0"/>
              <a:t>角時，光會全部被反射回光密介質，這種現象就叫做「全</a:t>
            </a:r>
            <a:r>
              <a:rPr lang="zh-TW" altLang="en-US" dirty="0"/>
              <a:t>反射</a:t>
            </a:r>
            <a:r>
              <a:rPr lang="zh-TW" altLang="en-US" dirty="0" smtClean="0"/>
              <a:t>」。運用全反射原理，</a:t>
            </a:r>
            <a:r>
              <a:rPr lang="zh-TW" altLang="en-US" dirty="0"/>
              <a:t> </a:t>
            </a:r>
            <a:r>
              <a:rPr lang="zh-TW" altLang="en-US" dirty="0" smtClean="0"/>
              <a:t>「光</a:t>
            </a:r>
            <a:r>
              <a:rPr lang="zh-TW" altLang="en-US" dirty="0"/>
              <a:t>纖</a:t>
            </a:r>
            <a:r>
              <a:rPr lang="zh-TW" altLang="en-US" dirty="0" smtClean="0"/>
              <a:t>」便能使光在內部不斷前進而不會散失到外面去。</a:t>
            </a:r>
            <a:endParaRPr lang="zh-TW" altLang="en-US" dirty="0"/>
          </a:p>
        </p:txBody>
      </p:sp>
      <p:pic>
        <p:nvPicPr>
          <p:cNvPr id="7" name="內容版面配置區 6"/>
          <p:cNvPicPr>
            <a:picLocks noGrp="1" noChangeAspect="1"/>
          </p:cNvPicPr>
          <p:nvPr>
            <p:ph sz="half" idx="13"/>
          </p:nvPr>
        </p:nvPicPr>
        <p:blipFill>
          <a:blip r:embed="rId2" cstate="print">
            <a:extLst>
              <a:ext uri="{28A0092B-C50C-407E-A947-70E740481C1C}">
                <a14:useLocalDpi xmlns:a14="http://schemas.microsoft.com/office/drawing/2010/main" val="0"/>
              </a:ext>
            </a:extLst>
          </a:blip>
          <a:stretch>
            <a:fillRect/>
          </a:stretch>
        </p:blipFill>
        <p:spPr>
          <a:xfrm>
            <a:off x="8071104" y="3801205"/>
            <a:ext cx="3282696" cy="2159000"/>
          </a:xfrm>
        </p:spPr>
      </p:pic>
      <p:pic>
        <p:nvPicPr>
          <p:cNvPr id="8" name="內容版面配置區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11738" y="2145792"/>
            <a:ext cx="3442062" cy="1438656"/>
          </a:xfrm>
        </p:spPr>
      </p:pic>
    </p:spTree>
    <p:extLst>
      <p:ext uri="{BB962C8B-B14F-4D97-AF65-F5344CB8AC3E}">
        <p14:creationId xmlns:p14="http://schemas.microsoft.com/office/powerpoint/2010/main" val="765177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被關起來的</a:t>
            </a:r>
            <a:r>
              <a:rPr lang="zh-TW" altLang="en-US" dirty="0" smtClean="0"/>
              <a:t>光</a:t>
            </a:r>
            <a:r>
              <a:rPr lang="en-US" altLang="zh-TW" dirty="0" smtClean="0"/>
              <a:t>(</a:t>
            </a:r>
            <a:r>
              <a:rPr lang="zh-TW" altLang="en-US" dirty="0" smtClean="0"/>
              <a:t>光纖</a:t>
            </a:r>
            <a:r>
              <a:rPr lang="zh-TW" altLang="en-US" dirty="0" smtClean="0"/>
              <a:t>原理展示</a:t>
            </a:r>
            <a:r>
              <a:rPr lang="zh-TW" altLang="en-US" dirty="0" smtClean="0"/>
              <a:t>器</a:t>
            </a:r>
            <a:r>
              <a:rPr lang="en-US" altLang="zh-TW" dirty="0" smtClean="0"/>
              <a:t>)</a:t>
            </a:r>
            <a:endParaRPr lang="zh-TW" altLang="en-US" dirty="0" smtClean="0"/>
          </a:p>
        </p:txBody>
      </p:sp>
      <p:sp>
        <p:nvSpPr>
          <p:cNvPr id="5" name="文字版面配置區 4"/>
          <p:cNvSpPr>
            <a:spLocks noGrp="1"/>
          </p:cNvSpPr>
          <p:nvPr>
            <p:ph type="body" idx="1"/>
          </p:nvPr>
        </p:nvSpPr>
        <p:spPr>
          <a:xfrm>
            <a:off x="838200" y="1825625"/>
            <a:ext cx="10369731" cy="4351338"/>
          </a:xfrm>
        </p:spPr>
        <p:txBody>
          <a:bodyPr>
            <a:normAutofit fontScale="85000" lnSpcReduction="20000"/>
          </a:bodyPr>
          <a:lstStyle/>
          <a:p>
            <a:r>
              <a:rPr lang="zh-TW" altLang="en-US" dirty="0"/>
              <a:t>「光纖」就是能輸送光線的纖維。它與能輸送自來水的水管以及能輸送瓦斯的瓦斯管</a:t>
            </a:r>
            <a:r>
              <a:rPr lang="zh-TW" altLang="en-US" dirty="0" smtClean="0"/>
              <a:t>一樣</a:t>
            </a:r>
            <a:r>
              <a:rPr lang="zh-TW" altLang="en-US" dirty="0"/>
              <a:t>，只是管子的粗細小了許多，管徑的大小大約只有萬分之一公尺，只比頭髮稍粗。「</a:t>
            </a:r>
            <a:r>
              <a:rPr lang="zh-TW" altLang="en-US" dirty="0" smtClean="0"/>
              <a:t>光纖</a:t>
            </a:r>
            <a:r>
              <a:rPr lang="zh-TW" altLang="en-US" dirty="0"/>
              <a:t>」的主要功用就是傳輸「光波」，因為「光波」在空氣中傳送都是沿直線進行，很</a:t>
            </a:r>
            <a:r>
              <a:rPr lang="zh-TW" altLang="en-US" dirty="0" smtClean="0"/>
              <a:t>容易</a:t>
            </a:r>
            <a:r>
              <a:rPr lang="zh-TW" altLang="en-US" dirty="0"/>
              <a:t>被障礙物阻擋，所以需要「光纖」來幫忙輪送。它的作用，與水管輸送自來水和</a:t>
            </a:r>
            <a:r>
              <a:rPr lang="zh-TW" altLang="en-US" dirty="0" smtClean="0"/>
              <a:t>瓦斯管</a:t>
            </a:r>
            <a:r>
              <a:rPr lang="zh-TW" altLang="en-US" dirty="0"/>
              <a:t>輪送瓦斯的功能並無不同，只是「光纖」是根據「全反射」的原理來傳輸「光波」</a:t>
            </a:r>
            <a:r>
              <a:rPr lang="zh-TW" altLang="en-US" dirty="0" smtClean="0"/>
              <a:t>，而</a:t>
            </a:r>
            <a:r>
              <a:rPr lang="zh-TW" altLang="en-US" dirty="0"/>
              <a:t>在「全反射」的狀況下，整條「光纖」就像一條周圍都是鏡子的管線，一旦光線</a:t>
            </a:r>
            <a:r>
              <a:rPr lang="zh-TW" altLang="en-US" dirty="0" smtClean="0"/>
              <a:t>進入這</a:t>
            </a:r>
            <a:r>
              <a:rPr lang="zh-TW" altLang="en-US" dirty="0"/>
              <a:t>條管子，它再也跑不出來，只有乖乖地從進口的這一端乖乖地跑到出口的那一端，</a:t>
            </a:r>
            <a:r>
              <a:rPr lang="zh-TW" altLang="en-US" dirty="0" smtClean="0"/>
              <a:t>就完成</a:t>
            </a:r>
            <a:r>
              <a:rPr lang="zh-TW" altLang="en-US" dirty="0"/>
              <a:t>了「光波」的傳輸</a:t>
            </a:r>
            <a:r>
              <a:rPr lang="zh-TW" altLang="en-US" dirty="0" smtClean="0"/>
              <a:t>。</a:t>
            </a:r>
            <a:endParaRPr lang="en-US" altLang="zh-TW" dirty="0" smtClean="0"/>
          </a:p>
          <a:p>
            <a:r>
              <a:rPr lang="zh-TW" altLang="en-US" dirty="0"/>
              <a:t>應用：光纖可以應用於很多領域，包括光纖通訊、電話工業、短距離的資料傳輸系統、海底電纜系統、視訊與影像系統、醫療用之內視鏡、音響之訊號線等等。目前用於通信中的光纖主要是玻璃纖維，其外徑約為</a:t>
            </a:r>
            <a:r>
              <a:rPr lang="en-US" altLang="zh-TW" dirty="0"/>
              <a:t>250</a:t>
            </a:r>
            <a:r>
              <a:rPr lang="zh-TW" altLang="en-US" dirty="0"/>
              <a:t>微米，中心通光部分直徑為</a:t>
            </a:r>
            <a:r>
              <a:rPr lang="en-US" altLang="zh-TW" dirty="0"/>
              <a:t>10~60</a:t>
            </a:r>
            <a:r>
              <a:rPr lang="zh-TW" altLang="en-US" dirty="0"/>
              <a:t>微米。</a:t>
            </a:r>
            <a:endParaRPr lang="en-US" altLang="zh-TW" dirty="0"/>
          </a:p>
          <a:p>
            <a:r>
              <a:rPr lang="zh-TW" altLang="zh-TW" dirty="0">
                <a:hlinkClick r:id="rId2" tooltip="高錕"/>
              </a:rPr>
              <a:t>高錕</a:t>
            </a:r>
            <a:r>
              <a:rPr lang="zh-TW" altLang="zh-TW" dirty="0"/>
              <a:t>因提出光纖可作長距離通信而獲頒2009年的</a:t>
            </a:r>
            <a:r>
              <a:rPr lang="zh-TW" altLang="zh-TW" dirty="0">
                <a:hlinkClick r:id="rId3" tooltip="諾貝爾物理學獎"/>
              </a:rPr>
              <a:t>諾貝爾物理學獎</a:t>
            </a:r>
            <a:r>
              <a:rPr lang="zh-TW" altLang="zh-TW" dirty="0" smtClean="0"/>
              <a:t>。</a:t>
            </a:r>
            <a:endParaRPr lang="zh-TW" altLang="en-US" dirty="0"/>
          </a:p>
        </p:txBody>
      </p:sp>
    </p:spTree>
    <p:extLst>
      <p:ext uri="{BB962C8B-B14F-4D97-AF65-F5344CB8AC3E}">
        <p14:creationId xmlns:p14="http://schemas.microsoft.com/office/powerpoint/2010/main" val="1713117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史特林引擎</a:t>
            </a:r>
          </a:p>
        </p:txBody>
      </p:sp>
      <p:sp>
        <p:nvSpPr>
          <p:cNvPr id="8" name="內容版面配置區 7"/>
          <p:cNvSpPr>
            <a:spLocks noGrp="1"/>
          </p:cNvSpPr>
          <p:nvPr>
            <p:ph sz="quarter" idx="13"/>
          </p:nvPr>
        </p:nvSpPr>
        <p:spPr/>
        <p:txBody>
          <a:bodyPr>
            <a:normAutofit fontScale="92500" lnSpcReduction="10000"/>
          </a:bodyPr>
          <a:lstStyle/>
          <a:p>
            <a:r>
              <a:rPr lang="en-US" altLang="zh-TW" dirty="0"/>
              <a:t>1816</a:t>
            </a:r>
            <a:r>
              <a:rPr lang="zh-TW" altLang="en-US" dirty="0"/>
              <a:t>年，由蘇格蘭的</a:t>
            </a:r>
            <a:r>
              <a:rPr lang="en-US" altLang="zh-TW" dirty="0"/>
              <a:t>Robert </a:t>
            </a:r>
            <a:r>
              <a:rPr lang="en-US" altLang="zh-TW" dirty="0" err="1"/>
              <a:t>Stirling</a:t>
            </a:r>
            <a:r>
              <a:rPr lang="zh-TW" altLang="en-US" dirty="0"/>
              <a:t>發明，為一種可將熱能轉變為機械能的裝置。史特林引擎屬於外燃機，任何形式的外部熱源皆可應用作為熱功轉換。近年來隨者石油逐漸竭盡、地球暖化等因素，史特林引擎逐漸被重視，因為它有使用永續綠色能源</a:t>
            </a:r>
            <a:r>
              <a:rPr lang="en-US" altLang="zh-TW" dirty="0"/>
              <a:t>(</a:t>
            </a:r>
            <a:r>
              <a:rPr lang="zh-TW" altLang="en-US" dirty="0"/>
              <a:t>如太陽能</a:t>
            </a:r>
            <a:r>
              <a:rPr lang="en-US" altLang="zh-TW" dirty="0"/>
              <a:t>)</a:t>
            </a:r>
            <a:r>
              <a:rPr lang="zh-TW" altLang="en-US" dirty="0"/>
              <a:t>的優勢。</a:t>
            </a:r>
          </a:p>
          <a:p>
            <a:r>
              <a:rPr lang="zh-TW" altLang="en-US" dirty="0"/>
              <a:t>空氣受熱會膨脹，膨脹之後遇到冷空氣後又收縮，此時如果我們在一個容器中加入一個可自由活動的活塞，放進去之後我們在此容器的下端加熱並且在上端冷卻，其實只要上下兩端有溫差就可以了，接著空氣或因下方加熱而膨脹上升推動活塞，當空氣膨脹後碰到上端的冷空氣又遇冷收縮，這樣就形成一個簡單的循環。</a:t>
            </a:r>
          </a:p>
          <a:p>
            <a:r>
              <a:rPr lang="zh-TW" altLang="en-US" dirty="0"/>
              <a:t>循環分為四個階段</a:t>
            </a:r>
            <a:r>
              <a:rPr lang="en-US" altLang="zh-TW" dirty="0"/>
              <a:t>:</a:t>
            </a:r>
            <a:r>
              <a:rPr lang="zh-TW" altLang="en-US" dirty="0"/>
              <a:t>系統等體積吸熱、氣體等溫膨脹推動活塞</a:t>
            </a:r>
            <a:r>
              <a:rPr lang="en-US" altLang="zh-TW" dirty="0"/>
              <a:t>(</a:t>
            </a:r>
            <a:r>
              <a:rPr lang="zh-TW" altLang="en-US" dirty="0"/>
              <a:t>熱能轉化為機械能</a:t>
            </a:r>
            <a:r>
              <a:rPr lang="en-US" altLang="zh-TW" dirty="0"/>
              <a:t>)</a:t>
            </a:r>
            <a:r>
              <a:rPr lang="zh-TW" altLang="en-US" dirty="0"/>
              <a:t>、系統等體積放熱、氣體等溫壓縮</a:t>
            </a:r>
            <a:r>
              <a:rPr lang="zh-TW" altLang="en-US" dirty="0" smtClean="0"/>
              <a:t>。</a:t>
            </a:r>
            <a:endParaRPr lang="zh-TW" altLang="en-US" dirty="0"/>
          </a:p>
        </p:txBody>
      </p:sp>
      <p:pic>
        <p:nvPicPr>
          <p:cNvPr id="10" name="內容版面配置區 9"/>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8756569" y="483195"/>
            <a:ext cx="2349661" cy="1145894"/>
          </a:xfrm>
        </p:spPr>
      </p:pic>
    </p:spTree>
    <p:extLst>
      <p:ext uri="{BB962C8B-B14F-4D97-AF65-F5344CB8AC3E}">
        <p14:creationId xmlns:p14="http://schemas.microsoft.com/office/powerpoint/2010/main" val="2878064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賽貝克效應</a:t>
            </a:r>
            <a:r>
              <a:rPr lang="en-US" altLang="zh-TW" dirty="0" smtClean="0"/>
              <a:t>(</a:t>
            </a:r>
            <a:r>
              <a:rPr lang="en-US" altLang="zh-TW" dirty="0" err="1" smtClean="0"/>
              <a:t>Seebeck</a:t>
            </a:r>
            <a:r>
              <a:rPr lang="en-US" altLang="zh-TW" dirty="0" smtClean="0"/>
              <a:t> effect)</a:t>
            </a:r>
            <a:endParaRPr lang="zh-TW" altLang="en-US" dirty="0" smtClean="0"/>
          </a:p>
        </p:txBody>
      </p:sp>
      <p:sp>
        <p:nvSpPr>
          <p:cNvPr id="6" name="內容版面配置區 5"/>
          <p:cNvSpPr>
            <a:spLocks noGrp="1"/>
          </p:cNvSpPr>
          <p:nvPr>
            <p:ph sz="half" idx="1"/>
          </p:nvPr>
        </p:nvSpPr>
        <p:spPr/>
        <p:txBody>
          <a:bodyPr>
            <a:normAutofit fontScale="92500" lnSpcReduction="10000"/>
          </a:bodyPr>
          <a:lstStyle/>
          <a:p>
            <a:r>
              <a:rPr lang="zh-TW" altLang="en-US" dirty="0"/>
              <a:t>塞貝克效應於</a:t>
            </a:r>
            <a:r>
              <a:rPr lang="en-US" altLang="zh-TW" dirty="0"/>
              <a:t>1821 </a:t>
            </a:r>
            <a:r>
              <a:rPr lang="zh-TW" altLang="en-US" dirty="0"/>
              <a:t>年由德國科學家席</a:t>
            </a:r>
            <a:r>
              <a:rPr lang="en-US" altLang="zh-TW" dirty="0"/>
              <a:t>Thomas  J.  </a:t>
            </a:r>
            <a:r>
              <a:rPr lang="en-US" altLang="zh-TW" dirty="0" err="1"/>
              <a:t>Seebeck</a:t>
            </a:r>
            <a:r>
              <a:rPr lang="zh-TW" altLang="en-US" dirty="0"/>
              <a:t>發現，其現象是當兩種不同性質的金屬導線之端點連接形成封閉迴路時，若兩接點間有溫差，即其中一接點之溫度高於另一接點者，則兩接點間會 產生一微小的熱電電動勢。</a:t>
            </a:r>
          </a:p>
          <a:p>
            <a:r>
              <a:rPr lang="zh-TW" altLang="en-US" dirty="0"/>
              <a:t>不同的金屬導體（或半導體）具有不同的自由電子密度 </a:t>
            </a:r>
            <a:r>
              <a:rPr lang="en-US" altLang="zh-TW" dirty="0"/>
              <a:t>(</a:t>
            </a:r>
            <a:r>
              <a:rPr lang="zh-TW" altLang="en-US" dirty="0"/>
              <a:t>費米能級的位置不同</a:t>
            </a:r>
            <a:r>
              <a:rPr lang="en-US" altLang="zh-TW" dirty="0"/>
              <a:t>)</a:t>
            </a:r>
            <a:r>
              <a:rPr lang="zh-TW" altLang="en-US" dirty="0"/>
              <a:t>，當兩種不同的金屬導體相互接觸時，在接觸面上的電子就會擴散以消除電子密度的差 異。而電子的擴散速率與接觸區的溫度成正比，只要維持兩金屬間的溫差，就能使電子持續擴散，產生熱電動勢</a:t>
            </a:r>
            <a:r>
              <a:rPr lang="zh-TW" altLang="en-US" dirty="0" smtClean="0"/>
              <a:t>。</a:t>
            </a:r>
            <a:endParaRPr lang="zh-TW" altLang="en-US" dirty="0"/>
          </a:p>
        </p:txBody>
      </p:sp>
      <p:pic>
        <p:nvPicPr>
          <p:cNvPr id="8" name="內容版面配置區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47087" y="2096294"/>
            <a:ext cx="2790825" cy="3810000"/>
          </a:xfrm>
        </p:spPr>
      </p:pic>
    </p:spTree>
    <p:extLst>
      <p:ext uri="{BB962C8B-B14F-4D97-AF65-F5344CB8AC3E}">
        <p14:creationId xmlns:p14="http://schemas.microsoft.com/office/powerpoint/2010/main" val="2704186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永動機存在嗎</a:t>
            </a:r>
            <a:r>
              <a:rPr lang="en-US" altLang="zh-TW" smtClean="0"/>
              <a:t>-</a:t>
            </a:r>
            <a:r>
              <a:rPr lang="zh-TW" altLang="en-US" smtClean="0"/>
              <a:t>神奇的喝水鳥</a:t>
            </a:r>
          </a:p>
        </p:txBody>
      </p:sp>
      <p:sp>
        <p:nvSpPr>
          <p:cNvPr id="5" name="文字版面配置區 4"/>
          <p:cNvSpPr>
            <a:spLocks noGrp="1"/>
          </p:cNvSpPr>
          <p:nvPr>
            <p:ph sz="half" idx="1"/>
          </p:nvPr>
        </p:nvSpPr>
        <p:spPr>
          <a:xfrm>
            <a:off x="838199" y="1825625"/>
            <a:ext cx="7551057" cy="4351338"/>
          </a:xfrm>
        </p:spPr>
        <p:txBody>
          <a:bodyPr>
            <a:normAutofit/>
          </a:bodyPr>
          <a:lstStyle/>
          <a:p>
            <a:r>
              <a:rPr lang="zh-TW" altLang="zh-TW" dirty="0"/>
              <a:t>當水在鳥頭的布料上蒸發時，會帶走一 部分的熱量。頭部裏的氣體，因為能</a:t>
            </a:r>
            <a:r>
              <a:rPr lang="zh-TW" altLang="zh-TW" dirty="0" smtClean="0"/>
              <a:t>量散失</a:t>
            </a:r>
            <a:r>
              <a:rPr lang="zh-TW" altLang="zh-TW" dirty="0"/>
              <a:t>而溫度降低，因此部分氣體會凝結 而變成液態分子。根據氣體動力論 </a:t>
            </a:r>
            <a:r>
              <a:rPr lang="en-US" altLang="zh-TW" b="1" i="1" dirty="0"/>
              <a:t>PV=</a:t>
            </a:r>
            <a:r>
              <a:rPr lang="en-US" altLang="zh-TW" b="1" i="1" dirty="0" err="1"/>
              <a:t>nRT</a:t>
            </a:r>
            <a:r>
              <a:rPr lang="zh-TW" altLang="zh-TW" dirty="0"/>
              <a:t>，溫度降低及氣體的莫耳數</a:t>
            </a:r>
            <a:r>
              <a:rPr lang="zh-TW" altLang="zh-TW" dirty="0" smtClean="0"/>
              <a:t>減少</a:t>
            </a:r>
            <a:r>
              <a:rPr lang="zh-TW" altLang="zh-TW" dirty="0"/>
              <a:t>造成容器上半部的氣壓隨著</a:t>
            </a:r>
            <a:r>
              <a:rPr lang="zh-TW" altLang="zh-TW" dirty="0" smtClean="0"/>
              <a:t>減小</a:t>
            </a:r>
            <a:r>
              <a:rPr lang="zh-TW" altLang="zh-TW" dirty="0"/>
              <a:t>。 喝水鳥站立時，容器上下兩半</a:t>
            </a:r>
            <a:r>
              <a:rPr lang="zh-TW" altLang="zh-TW" dirty="0" smtClean="0"/>
              <a:t>部的</a:t>
            </a:r>
            <a:r>
              <a:rPr lang="zh-TW" altLang="zh-TW" dirty="0"/>
              <a:t>氣體不相通，上下半部的氣壓差使液 體被向上推擠，重心也因而上升。若重 心高於支點，重力形成的力矩便會使</a:t>
            </a:r>
            <a:r>
              <a:rPr lang="zh-TW" altLang="zh-TW" dirty="0" smtClean="0"/>
              <a:t>喝水鳥</a:t>
            </a:r>
            <a:r>
              <a:rPr lang="zh-TW" altLang="zh-TW" dirty="0"/>
              <a:t>向前傾倒喝水。身體平直後，</a:t>
            </a:r>
            <a:r>
              <a:rPr lang="zh-TW" altLang="zh-TW" dirty="0" smtClean="0"/>
              <a:t>容器內部</a:t>
            </a:r>
            <a:r>
              <a:rPr lang="zh-TW" altLang="zh-TW" dirty="0"/>
              <a:t>的蒸氣相通，氣壓上的差異消失</a:t>
            </a:r>
            <a:r>
              <a:rPr lang="zh-TW" altLang="zh-TW" dirty="0" smtClean="0"/>
              <a:t>，液體</a:t>
            </a:r>
            <a:r>
              <a:rPr lang="zh-TW" altLang="zh-TW" dirty="0"/>
              <a:t>又可流回下半部，使得喝水鳥回</a:t>
            </a:r>
            <a:r>
              <a:rPr lang="zh-TW" altLang="zh-TW" dirty="0" smtClean="0"/>
              <a:t>復站</a:t>
            </a:r>
            <a:r>
              <a:rPr lang="zh-TW" altLang="zh-TW" dirty="0"/>
              <a:t>姿</a:t>
            </a:r>
            <a:r>
              <a:rPr lang="zh-TW" altLang="zh-TW" dirty="0" smtClean="0"/>
              <a:t>。</a:t>
            </a:r>
            <a:endParaRPr lang="zh-TW" altLang="zh-TW" dirty="0"/>
          </a:p>
        </p:txBody>
      </p:sp>
      <p:pic>
        <p:nvPicPr>
          <p:cNvPr id="10" name="內容版面配置區 9"/>
          <p:cNvPicPr>
            <a:picLocks noGrp="1" noChangeAspect="1"/>
          </p:cNvPicPr>
          <p:nvPr>
            <p:ph sz="half" idx="13"/>
          </p:nvPr>
        </p:nvPicPr>
        <p:blipFill>
          <a:blip r:embed="rId2" cstate="print">
            <a:extLst>
              <a:ext uri="{28A0092B-C50C-407E-A947-70E740481C1C}">
                <a14:useLocalDpi xmlns:a14="http://schemas.microsoft.com/office/drawing/2010/main" val="0"/>
              </a:ext>
            </a:extLst>
          </a:blip>
          <a:stretch>
            <a:fillRect/>
          </a:stretch>
        </p:blipFill>
        <p:spPr>
          <a:xfrm>
            <a:off x="8675805" y="3840068"/>
            <a:ext cx="2155589" cy="2327145"/>
          </a:xfrm>
        </p:spPr>
      </p:pic>
      <p:pic>
        <p:nvPicPr>
          <p:cNvPr id="11" name="內容版面配置區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048750" y="1899446"/>
            <a:ext cx="1409700" cy="1809750"/>
          </a:xfrm>
        </p:spPr>
      </p:pic>
    </p:spTree>
    <p:extLst>
      <p:ext uri="{BB962C8B-B14F-4D97-AF65-F5344CB8AC3E}">
        <p14:creationId xmlns:p14="http://schemas.microsoft.com/office/powerpoint/2010/main" val="701945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隔空點火</a:t>
            </a:r>
          </a:p>
        </p:txBody>
      </p:sp>
      <mc:AlternateContent xmlns:mc="http://schemas.openxmlformats.org/markup-compatibility/2006" xmlns:a14="http://schemas.microsoft.com/office/drawing/2010/main">
        <mc:Choice Requires="a14">
          <p:sp>
            <p:nvSpPr>
              <p:cNvPr id="5" name="文字版面配置區 4"/>
              <p:cNvSpPr>
                <a:spLocks noGrp="1"/>
              </p:cNvSpPr>
              <p:nvPr>
                <p:ph sz="half" idx="1"/>
              </p:nvPr>
            </p:nvSpPr>
            <p:spPr/>
            <p:txBody>
              <a:bodyPr>
                <a:normAutofit/>
              </a:bodyPr>
              <a:lstStyle/>
              <a:p>
                <a:r>
                  <a:rPr lang="zh-TW" altLang="zh-TW" dirty="0" smtClean="0"/>
                  <a:t>熱力學第一定律：</a:t>
                </a:r>
                <a14:m>
                  <m:oMath xmlns:m="http://schemas.openxmlformats.org/officeDocument/2006/math">
                    <m:r>
                      <a:rPr lang="zh-TW" altLang="en-US" i="1" smtClean="0">
                        <a:latin typeface="Cambria Math" panose="02040503050406030204" pitchFamily="18" charset="0"/>
                      </a:rPr>
                      <m:t>∆</m:t>
                    </m:r>
                    <m:r>
                      <a:rPr lang="en-US" altLang="zh-TW" b="0" i="1" smtClean="0">
                        <a:latin typeface="Cambria Math" panose="02040503050406030204" pitchFamily="18" charset="0"/>
                      </a:rPr>
                      <m:t>𝑈</m:t>
                    </m:r>
                    <m:r>
                      <a:rPr lang="en-US" altLang="zh-TW" b="0" i="1" smtClean="0">
                        <a:latin typeface="Cambria Math" panose="02040503050406030204" pitchFamily="18" charset="0"/>
                      </a:rPr>
                      <m:t>=</m:t>
                    </m:r>
                    <m:r>
                      <a:rPr lang="en-US" altLang="zh-TW" b="0" i="1" smtClean="0">
                        <a:latin typeface="Cambria Math" panose="02040503050406030204" pitchFamily="18" charset="0"/>
                      </a:rPr>
                      <m:t>𝑄</m:t>
                    </m:r>
                    <m:r>
                      <a:rPr lang="en-US" altLang="zh-TW" b="0" i="1" smtClean="0">
                        <a:latin typeface="Cambria Math" panose="02040503050406030204" pitchFamily="18" charset="0"/>
                      </a:rPr>
                      <m:t>+</m:t>
                    </m:r>
                    <m:r>
                      <a:rPr lang="en-US" altLang="zh-TW" b="0" i="1" smtClean="0">
                        <a:latin typeface="Cambria Math" panose="02040503050406030204" pitchFamily="18" charset="0"/>
                      </a:rPr>
                      <m:t>𝑊</m:t>
                    </m:r>
                  </m:oMath>
                </a14:m>
                <a:endParaRPr lang="en-US" altLang="zh-TW" b="0" dirty="0" smtClean="0"/>
              </a:p>
              <a:p>
                <a:pPr marL="0" indent="0">
                  <a:buNone/>
                </a:pPr>
                <a:endParaRPr lang="en-US" altLang="zh-TW" b="0" dirty="0" smtClean="0"/>
              </a:p>
              <a:p>
                <a:pPr marL="0" indent="0">
                  <a:buNone/>
                </a:pPr>
                <a:r>
                  <a:rPr lang="en-US" altLang="zh-TW" sz="2200" dirty="0" smtClean="0"/>
                  <a:t>    </a:t>
                </a:r>
                <a:r>
                  <a:rPr lang="zh-TW" altLang="zh-TW" sz="2200" dirty="0" smtClean="0"/>
                  <a:t>管</a:t>
                </a:r>
                <a:r>
                  <a:rPr lang="zh-TW" altLang="zh-TW" sz="2200" dirty="0"/>
                  <a:t>內空氣增加的內能</a:t>
                </a:r>
                <a:r>
                  <a:rPr lang="en-US" altLang="zh-TW" sz="2200" b="1" dirty="0"/>
                  <a:t>= </a:t>
                </a:r>
                <a:r>
                  <a:rPr lang="zh-TW" altLang="zh-TW" sz="2200" dirty="0"/>
                  <a:t>管內空氣從外界吸收的熱</a:t>
                </a:r>
                <a:r>
                  <a:rPr lang="en-US" altLang="zh-TW" sz="2200" b="1" dirty="0"/>
                  <a:t>+ </a:t>
                </a:r>
                <a:r>
                  <a:rPr lang="zh-TW" altLang="zh-TW" sz="2200" dirty="0"/>
                  <a:t>外界對管內空氣所做的功</a:t>
                </a:r>
              </a:p>
              <a:p>
                <a:pPr marL="0" indent="0">
                  <a:buNone/>
                </a:pPr>
                <a:endParaRPr lang="en-US" altLang="zh-TW" dirty="0" smtClean="0"/>
              </a:p>
            </p:txBody>
          </p:sp>
        </mc:Choice>
        <mc:Fallback xmlns="">
          <p:sp>
            <p:nvSpPr>
              <p:cNvPr id="5" name="文字版面配置區 4"/>
              <p:cNvSpPr>
                <a:spLocks noGrp="1" noRot="1" noChangeAspect="1" noMove="1" noResize="1" noEditPoints="1" noAdjustHandles="1" noChangeArrowheads="1" noChangeShapeType="1" noTextEdit="1"/>
              </p:cNvSpPr>
              <p:nvPr>
                <p:ph sz="half" idx="1"/>
              </p:nvPr>
            </p:nvSpPr>
            <p:spPr>
              <a:blipFill rotWithShape="0">
                <a:blip r:embed="rId2"/>
                <a:stretch>
                  <a:fillRect l="-1056" t="-7203" b="-7203"/>
                </a:stretch>
              </a:blipFill>
            </p:spPr>
            <p:txBody>
              <a:bodyPr/>
              <a:lstStyle/>
              <a:p>
                <a:r>
                  <a:rPr lang="zh-TW" altLang="en-US">
                    <a:noFill/>
                  </a:rPr>
                  <a:t> </a:t>
                </a:r>
              </a:p>
            </p:txBody>
          </p:sp>
        </mc:Fallback>
      </mc:AlternateContent>
      <p:sp>
        <p:nvSpPr>
          <p:cNvPr id="12" name="內容版面配置區 11"/>
          <p:cNvSpPr>
            <a:spLocks noGrp="1"/>
          </p:cNvSpPr>
          <p:nvPr>
            <p:ph sz="half" idx="2"/>
          </p:nvPr>
        </p:nvSpPr>
        <p:spPr>
          <a:xfrm>
            <a:off x="838799" y="3420000"/>
            <a:ext cx="10395257" cy="1152000"/>
          </a:xfrm>
        </p:spPr>
        <p:txBody>
          <a:bodyPr>
            <a:normAutofit/>
          </a:bodyPr>
          <a:lstStyle/>
          <a:p>
            <a:pPr lvl="0"/>
            <a:r>
              <a:rPr lang="zh-TW" altLang="zh-TW" dirty="0" smtClean="0"/>
              <a:t>當</a:t>
            </a:r>
            <a:r>
              <a:rPr lang="zh-TW" altLang="zh-TW" dirty="0"/>
              <a:t>外界</a:t>
            </a:r>
            <a:r>
              <a:rPr lang="en-US" altLang="zh-TW" b="1" dirty="0"/>
              <a:t>(</a:t>
            </a:r>
            <a:r>
              <a:rPr lang="zh-TW" altLang="zh-TW" dirty="0"/>
              <a:t>活塞</a:t>
            </a:r>
            <a:r>
              <a:rPr lang="en-US" altLang="zh-TW" b="1" dirty="0"/>
              <a:t>)</a:t>
            </a:r>
            <a:r>
              <a:rPr lang="zh-TW" altLang="zh-TW" dirty="0"/>
              <a:t>快速壓縮管內空氣，管內空氣在極短時間內來不及與外界交換能量，此種過程稱為絕熱過程</a:t>
            </a:r>
            <a:r>
              <a:rPr lang="en-US" altLang="zh-TW" b="1" dirty="0"/>
              <a:t>(</a:t>
            </a:r>
            <a:r>
              <a:rPr lang="en-US" altLang="zh-TW" b="1" i="1" dirty="0"/>
              <a:t>Q </a:t>
            </a:r>
            <a:r>
              <a:rPr lang="en-US" altLang="zh-TW" b="1" dirty="0"/>
              <a:t>= 0)</a:t>
            </a:r>
            <a:r>
              <a:rPr lang="zh-TW" altLang="zh-TW" dirty="0" smtClean="0"/>
              <a:t>。</a:t>
            </a:r>
            <a:endParaRPr lang="zh-TW" altLang="en-US" dirty="0"/>
          </a:p>
        </p:txBody>
      </p:sp>
      <p:sp>
        <p:nvSpPr>
          <p:cNvPr id="13" name="內容版面配置區 12"/>
          <p:cNvSpPr>
            <a:spLocks noGrp="1"/>
          </p:cNvSpPr>
          <p:nvPr>
            <p:ph sz="half" idx="13"/>
          </p:nvPr>
        </p:nvSpPr>
        <p:spPr>
          <a:xfrm>
            <a:off x="1436918" y="4441372"/>
            <a:ext cx="9724567" cy="963307"/>
          </a:xfrm>
        </p:spPr>
        <p:txBody>
          <a:bodyPr>
            <a:normAutofit/>
          </a:bodyPr>
          <a:lstStyle/>
          <a:p>
            <a:pPr marL="0" indent="0">
              <a:buNone/>
            </a:pPr>
            <a:r>
              <a:rPr lang="en-US" altLang="zh-TW" dirty="0"/>
              <a:t> </a:t>
            </a:r>
            <a:r>
              <a:rPr lang="zh-TW" altLang="zh-TW" dirty="0"/>
              <a:t>絕熱過程中，管內空氣增加的內能 </a:t>
            </a:r>
            <a:r>
              <a:rPr lang="en-US" altLang="zh-TW" b="1" dirty="0"/>
              <a:t>= </a:t>
            </a:r>
            <a:r>
              <a:rPr lang="en-US" altLang="zh-TW" dirty="0"/>
              <a:t> </a:t>
            </a:r>
            <a:r>
              <a:rPr lang="zh-TW" altLang="zh-TW" dirty="0"/>
              <a:t>外界（活塞）對管內空氣所做的</a:t>
            </a:r>
            <a:r>
              <a:rPr lang="zh-TW" altLang="zh-TW" dirty="0" smtClean="0"/>
              <a:t>功</a:t>
            </a:r>
            <a:endParaRPr lang="zh-TW" altLang="zh-TW" dirty="0"/>
          </a:p>
        </p:txBody>
      </p:sp>
      <p:sp>
        <p:nvSpPr>
          <p:cNvPr id="10" name="向下箭號 9"/>
          <p:cNvSpPr/>
          <p:nvPr/>
        </p:nvSpPr>
        <p:spPr>
          <a:xfrm>
            <a:off x="4688114" y="2235200"/>
            <a:ext cx="290286" cy="377371"/>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11" name="向右箭號 10"/>
          <p:cNvSpPr/>
          <p:nvPr/>
        </p:nvSpPr>
        <p:spPr>
          <a:xfrm>
            <a:off x="957946" y="4499436"/>
            <a:ext cx="551543" cy="261257"/>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16" name="內容版面配置區 12"/>
          <p:cNvSpPr txBox="1">
            <a:spLocks/>
          </p:cNvSpPr>
          <p:nvPr/>
        </p:nvSpPr>
        <p:spPr>
          <a:xfrm>
            <a:off x="1023261" y="5361144"/>
            <a:ext cx="10138224" cy="878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0000"/>
              </a:buClr>
              <a:buFont typeface="Wingdings" panose="05000000000000000000" pitchFamily="2" charset="2"/>
              <a:buChar char="u"/>
              <a:defRPr sz="2800" kern="1200">
                <a:solidFill>
                  <a:srgbClr val="0000FF"/>
                </a:solidFill>
                <a:latin typeface="Times New Roman" panose="02020603050405020304" pitchFamily="18" charset="0"/>
                <a:ea typeface="標楷體" panose="03000509000000000000" pitchFamily="65" charset="-120"/>
                <a:cs typeface="+mn-cs"/>
              </a:defRPr>
            </a:lvl1pPr>
            <a:lvl2pPr marL="685800" indent="-228600" algn="l" defTabSz="914400" rtl="0" eaLnBrk="1" latinLnBrk="0" hangingPunct="1">
              <a:lnSpc>
                <a:spcPct val="90000"/>
              </a:lnSpc>
              <a:spcBef>
                <a:spcPts val="500"/>
              </a:spcBef>
              <a:buClr>
                <a:srgbClr val="FF0000"/>
              </a:buClr>
              <a:buFont typeface="Wingdings" panose="05000000000000000000" pitchFamily="2" charset="2"/>
              <a:buChar char="u"/>
              <a:defRPr sz="2400" kern="1200">
                <a:solidFill>
                  <a:srgbClr val="7030A0"/>
                </a:solidFill>
                <a:latin typeface="Times New Roman" panose="02020603050405020304" pitchFamily="18" charset="0"/>
                <a:ea typeface="標楷體" panose="03000509000000000000" pitchFamily="65" charset="-120"/>
                <a:cs typeface="+mn-cs"/>
              </a:defRPr>
            </a:lvl2pPr>
            <a:lvl3pPr marL="1143000" indent="-228600" algn="l" defTabSz="914400" rtl="0" eaLnBrk="1" latinLnBrk="0" hangingPunct="1">
              <a:lnSpc>
                <a:spcPct val="90000"/>
              </a:lnSpc>
              <a:spcBef>
                <a:spcPts val="500"/>
              </a:spcBef>
              <a:buClr>
                <a:srgbClr val="FF0000"/>
              </a:buClr>
              <a:buFont typeface="Wingdings" panose="05000000000000000000" pitchFamily="2" charset="2"/>
              <a:buChar char="u"/>
              <a:defRPr sz="2000" kern="1200">
                <a:solidFill>
                  <a:schemeClr val="tx1"/>
                </a:solidFill>
                <a:latin typeface="Times New Roman" panose="02020603050405020304" pitchFamily="18" charset="0"/>
                <a:ea typeface="標楷體" panose="03000509000000000000" pitchFamily="65" charset="-120"/>
                <a:cs typeface="+mn-cs"/>
              </a:defRPr>
            </a:lvl3pPr>
            <a:lvl4pPr marL="1600200" indent="-228600" algn="l" defTabSz="914400" rtl="0" eaLnBrk="1" latinLnBrk="0" hangingPunct="1">
              <a:lnSpc>
                <a:spcPct val="90000"/>
              </a:lnSpc>
              <a:spcBef>
                <a:spcPts val="500"/>
              </a:spcBef>
              <a:buClr>
                <a:srgbClr val="FF0000"/>
              </a:buClr>
              <a:buFont typeface="Wingdings" panose="05000000000000000000" pitchFamily="2" charset="2"/>
              <a:buChar char="u"/>
              <a:defRPr sz="1800" kern="1200">
                <a:solidFill>
                  <a:schemeClr val="tx1"/>
                </a:solidFill>
                <a:latin typeface="Times New Roman" panose="02020603050405020304" pitchFamily="18" charset="0"/>
                <a:ea typeface="標楷體" panose="03000509000000000000" pitchFamily="65" charset="-120"/>
                <a:cs typeface="+mn-cs"/>
              </a:defRPr>
            </a:lvl4pPr>
            <a:lvl5pPr marL="2057400" indent="-228600" algn="l" defTabSz="914400" rtl="0" eaLnBrk="1" latinLnBrk="0" hangingPunct="1">
              <a:lnSpc>
                <a:spcPct val="90000"/>
              </a:lnSpc>
              <a:spcBef>
                <a:spcPts val="500"/>
              </a:spcBef>
              <a:buClr>
                <a:srgbClr val="FF0000"/>
              </a:buClr>
              <a:buFont typeface="Wingdings" panose="05000000000000000000" pitchFamily="2" charset="2"/>
              <a:buChar char="u"/>
              <a:defRPr sz="1800" kern="1200">
                <a:solidFill>
                  <a:schemeClr val="tx1"/>
                </a:solidFill>
                <a:latin typeface="Times New Roman" panose="02020603050405020304" pitchFamily="18" charset="0"/>
                <a:ea typeface="標楷體" panose="03000509000000000000" pitchFamily="65"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zh-TW" altLang="zh-TW" dirty="0" smtClean="0"/>
              <a:t>當活塞絕熱壓縮管內空氣時，對其做正功。因此，管內空 氣內能增加，於是溫度上升進而將紙點燃。</a:t>
            </a:r>
            <a:endParaRPr lang="zh-TW" altLang="en-US" dirty="0"/>
          </a:p>
        </p:txBody>
      </p:sp>
    </p:spTree>
    <p:extLst>
      <p:ext uri="{BB962C8B-B14F-4D97-AF65-F5344CB8AC3E}">
        <p14:creationId xmlns:p14="http://schemas.microsoft.com/office/powerpoint/2010/main" val="3534870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記憶合金風車</a:t>
            </a:r>
          </a:p>
        </p:txBody>
      </p:sp>
      <p:sp>
        <p:nvSpPr>
          <p:cNvPr id="6" name="內容版面配置區 5"/>
          <p:cNvSpPr>
            <a:spLocks noGrp="1"/>
          </p:cNvSpPr>
          <p:nvPr>
            <p:ph sz="half" idx="1"/>
          </p:nvPr>
        </p:nvSpPr>
        <p:spPr/>
        <p:txBody>
          <a:bodyPr/>
          <a:lstStyle/>
          <a:p>
            <a:r>
              <a:rPr lang="zh-TW" altLang="zh-TW" dirty="0"/>
              <a:t>風車的心臟竟然只是一個細細的金屬線圈</a:t>
            </a:r>
            <a:r>
              <a:rPr lang="en-US" altLang="zh-TW" dirty="0"/>
              <a:t>?</a:t>
            </a:r>
            <a:br>
              <a:rPr lang="en-US" altLang="zh-TW" dirty="0"/>
            </a:br>
            <a:r>
              <a:rPr lang="zh-TW" altLang="zh-TW" dirty="0"/>
              <a:t>只需要碰到熱水便會開始</a:t>
            </a:r>
            <a:r>
              <a:rPr lang="zh-TW" altLang="zh-TW" dirty="0" smtClean="0"/>
              <a:t>轉動</a:t>
            </a:r>
            <a:endParaRPr lang="en-US" altLang="zh-TW" dirty="0" smtClean="0"/>
          </a:p>
          <a:p>
            <a:r>
              <a:rPr lang="zh-TW" altLang="zh-TW" dirty="0"/>
              <a:t>記憶合金熱動風車是由一個封閉的形狀記憶合金</a:t>
            </a:r>
            <a:r>
              <a:rPr lang="en-US" altLang="zh-TW" dirty="0"/>
              <a:t>(</a:t>
            </a:r>
            <a:r>
              <a:rPr lang="zh-TW" altLang="zh-TW" dirty="0"/>
              <a:t>鎳鈦諾</a:t>
            </a:r>
            <a:r>
              <a:rPr lang="en-US" altLang="zh-TW" dirty="0"/>
              <a:t>)</a:t>
            </a:r>
            <a:r>
              <a:rPr lang="zh-TW" altLang="zh-TW" dirty="0"/>
              <a:t>金屬環，通過熱水與空氣冷卻驅動兩個輪子週期性的順暢運轉。</a:t>
            </a:r>
            <a:endParaRPr lang="zh-TW" altLang="en-US" dirty="0"/>
          </a:p>
        </p:txBody>
      </p:sp>
      <p:pic>
        <p:nvPicPr>
          <p:cNvPr id="8" name="內容版面配置區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31200" y="1998590"/>
            <a:ext cx="3022600" cy="4005408"/>
          </a:xfrm>
        </p:spPr>
      </p:pic>
    </p:spTree>
    <p:extLst>
      <p:ext uri="{BB962C8B-B14F-4D97-AF65-F5344CB8AC3E}">
        <p14:creationId xmlns:p14="http://schemas.microsoft.com/office/powerpoint/2010/main" val="575670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螢光黨來了</a:t>
            </a:r>
            <a:r>
              <a:rPr lang="en-US" altLang="zh-TW" smtClean="0"/>
              <a:t>-</a:t>
            </a:r>
            <a:r>
              <a:rPr lang="zh-TW" altLang="en-US" smtClean="0"/>
              <a:t>石頭變珠寶</a:t>
            </a:r>
          </a:p>
        </p:txBody>
      </p:sp>
      <p:sp>
        <p:nvSpPr>
          <p:cNvPr id="7" name="內容版面配置區 6"/>
          <p:cNvSpPr>
            <a:spLocks noGrp="1"/>
          </p:cNvSpPr>
          <p:nvPr>
            <p:ph sz="half" idx="1"/>
          </p:nvPr>
        </p:nvSpPr>
        <p:spPr/>
        <p:txBody>
          <a:bodyPr/>
          <a:lstStyle/>
          <a:p>
            <a:r>
              <a:rPr lang="zh-TW" altLang="en-US" dirty="0"/>
              <a:t>基態的原子吸收特定能量的電磁波</a:t>
            </a:r>
            <a:r>
              <a:rPr lang="en-US" altLang="zh-TW" dirty="0"/>
              <a:t>(</a:t>
            </a:r>
            <a:r>
              <a:rPr lang="zh-TW" altLang="en-US" dirty="0"/>
              <a:t>光子</a:t>
            </a:r>
            <a:r>
              <a:rPr lang="en-US" altLang="zh-TW" dirty="0"/>
              <a:t>)</a:t>
            </a:r>
            <a:r>
              <a:rPr lang="zh-TW" altLang="en-US" dirty="0"/>
              <a:t>會躍遷到較高的能階（激發態），但原子在高能階無法久留，過了一段時間後就會回到低能階。原子從高能階回到低能階會放出波長較長的電磁波</a:t>
            </a:r>
            <a:r>
              <a:rPr lang="en-US" altLang="zh-TW" dirty="0"/>
              <a:t>(</a:t>
            </a:r>
            <a:r>
              <a:rPr lang="zh-TW" altLang="en-US" dirty="0"/>
              <a:t>相較於照射電磁波</a:t>
            </a:r>
            <a:r>
              <a:rPr lang="en-US" altLang="zh-TW" dirty="0"/>
              <a:t>)</a:t>
            </a:r>
            <a:r>
              <a:rPr lang="zh-TW" altLang="en-US" dirty="0"/>
              <a:t>，稱為螢光。</a:t>
            </a:r>
          </a:p>
        </p:txBody>
      </p:sp>
      <p:pic>
        <p:nvPicPr>
          <p:cNvPr id="9" name="內容版面配置區 8"/>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5610" b="6685"/>
          <a:stretch/>
        </p:blipFill>
        <p:spPr>
          <a:xfrm>
            <a:off x="2574293" y="3526972"/>
            <a:ext cx="7237364" cy="2743200"/>
          </a:xfrm>
        </p:spPr>
      </p:pic>
    </p:spTree>
    <p:extLst>
      <p:ext uri="{BB962C8B-B14F-4D97-AF65-F5344CB8AC3E}">
        <p14:creationId xmlns:p14="http://schemas.microsoft.com/office/powerpoint/2010/main" val="1192809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簡易氫氧燃料電池</a:t>
            </a:r>
          </a:p>
        </p:txBody>
      </p:sp>
      <p:sp>
        <p:nvSpPr>
          <p:cNvPr id="6" name="內容版面配置區 5"/>
          <p:cNvSpPr>
            <a:spLocks noGrp="1"/>
          </p:cNvSpPr>
          <p:nvPr>
            <p:ph sz="half" idx="1"/>
          </p:nvPr>
        </p:nvSpPr>
        <p:spPr/>
        <p:txBody>
          <a:bodyPr>
            <a:normAutofit fontScale="92500" lnSpcReduction="20000"/>
          </a:bodyPr>
          <a:lstStyle/>
          <a:p>
            <a:r>
              <a:rPr lang="zh-TW" altLang="en-US" dirty="0" smtClean="0"/>
              <a:t>利用電解水得到氫氣及氧氣</a:t>
            </a:r>
            <a:r>
              <a:rPr lang="zh-TW" altLang="en-US" dirty="0"/>
              <a:t>（</a:t>
            </a:r>
            <a:r>
              <a:rPr lang="zh-TW" altLang="en-US" dirty="0" smtClean="0"/>
              <a:t>化學能轉成</a:t>
            </a:r>
            <a:r>
              <a:rPr lang="zh-TW" altLang="en-US" dirty="0"/>
              <a:t>電能）；再由氫氣與氧氣產生水（電能 釋放），可形成無汙染之氫氧燃料電池。氫氧燃料電池的燃料（氫氣）在陽極</a:t>
            </a:r>
            <a:r>
              <a:rPr lang="zh-TW" altLang="en-US" dirty="0" smtClean="0"/>
              <a:t>產生</a:t>
            </a:r>
            <a:r>
              <a:rPr lang="zh-TW" altLang="en-US" dirty="0"/>
              <a:t>氧化反應，陰極則是氧氣進行還原反應，只要燃料源源不絕，氫氧燃料電池就 可以持續放電。由於它具有無噪音、低污染、高效率及燃料可來自再生資源等優 點，且最終副產品只有熱能與純水，不會對環境造成任何威脅並可應用於發電、 汽車到個人電子產品等領域，現已成為國際間競相發展之能源技術。</a:t>
            </a:r>
          </a:p>
        </p:txBody>
      </p:sp>
      <p:pic>
        <p:nvPicPr>
          <p:cNvPr id="8" name="內容版面配置區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08792" y="3875313"/>
            <a:ext cx="9212465" cy="2409371"/>
          </a:xfrm>
        </p:spPr>
      </p:pic>
    </p:spTree>
    <p:extLst>
      <p:ext uri="{BB962C8B-B14F-4D97-AF65-F5344CB8AC3E}">
        <p14:creationId xmlns:p14="http://schemas.microsoft.com/office/powerpoint/2010/main" val="373403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雙珠競走</a:t>
            </a:r>
          </a:p>
        </p:txBody>
      </p:sp>
      <p:sp>
        <p:nvSpPr>
          <p:cNvPr id="5" name="文字版面配置區 4"/>
          <p:cNvSpPr>
            <a:spLocks noGrp="1"/>
          </p:cNvSpPr>
          <p:nvPr>
            <p:ph sz="half" idx="1"/>
          </p:nvPr>
        </p:nvSpPr>
        <p:spPr/>
        <p:txBody>
          <a:bodyPr>
            <a:noAutofit/>
          </a:bodyPr>
          <a:lstStyle/>
          <a:p>
            <a:r>
              <a:rPr lang="en-US" altLang="zh-TW" sz="2000" b="1" dirty="0" smtClean="0"/>
              <a:t>[</a:t>
            </a:r>
            <a:r>
              <a:rPr lang="zh-TW" altLang="zh-TW" sz="2000" dirty="0"/>
              <a:t>法一</a:t>
            </a:r>
            <a:r>
              <a:rPr lang="en-US" altLang="zh-TW" sz="2000" b="1" dirty="0"/>
              <a:t>]: </a:t>
            </a:r>
            <a:r>
              <a:rPr lang="zh-TW" altLang="zh-TW" sz="2000" dirty="0"/>
              <a:t>因為只考慮水平方向運動，直接加諸球上的重力加速度為垂直方向可不考慮。在</a:t>
            </a:r>
            <a:r>
              <a:rPr lang="zh-TW" altLang="zh-TW" sz="2000" dirty="0" smtClean="0"/>
              <a:t>斜面</a:t>
            </a:r>
            <a:r>
              <a:rPr lang="zh-TW" altLang="zh-TW" sz="2000" dirty="0"/>
              <a:t>上的球另外受到垂直於軌道的正向力，此正向力的水平分量提供球水平方向的加速度，</a:t>
            </a:r>
            <a:r>
              <a:rPr lang="zh-TW" altLang="zh-TW" sz="2000" dirty="0" smtClean="0"/>
              <a:t>下坡時</a:t>
            </a:r>
            <a:r>
              <a:rPr lang="zh-TW" altLang="zh-TW" sz="2000" dirty="0"/>
              <a:t>於水平方向作加速運動。上坡時雖為減速運動，但速度仍大於原水平速度，故兩球以同樣</a:t>
            </a:r>
            <a:r>
              <a:rPr lang="zh-TW" altLang="zh-TW" sz="2000" dirty="0" smtClean="0"/>
              <a:t>水平</a:t>
            </a:r>
            <a:r>
              <a:rPr lang="zh-TW" altLang="zh-TW" sz="2000" dirty="0"/>
              <a:t>距離考慮時，有下降的球所需時間較短</a:t>
            </a:r>
            <a:r>
              <a:rPr lang="zh-TW" altLang="zh-TW" sz="2000" dirty="0" smtClean="0"/>
              <a:t>。</a:t>
            </a:r>
            <a:endParaRPr lang="zh-TW" altLang="zh-TW" sz="2000" dirty="0"/>
          </a:p>
        </p:txBody>
      </p:sp>
      <p:pic>
        <p:nvPicPr>
          <p:cNvPr id="16" name="內容版面配置區 15"/>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9910767" y="1871663"/>
            <a:ext cx="1074729" cy="1439862"/>
          </a:xfrm>
        </p:spPr>
      </p:pic>
      <p:pic>
        <p:nvPicPr>
          <p:cNvPr id="17" name="內容版面配置區 16"/>
          <p:cNvPicPr>
            <a:picLocks noGrp="1" noChangeAspect="1"/>
          </p:cNvPicPr>
          <p:nvPr>
            <p:ph sz="half" idx="15"/>
          </p:nvPr>
        </p:nvPicPr>
        <p:blipFill>
          <a:blip r:embed="rId3">
            <a:extLst>
              <a:ext uri="{28A0092B-C50C-407E-A947-70E740481C1C}">
                <a14:useLocalDpi xmlns:a14="http://schemas.microsoft.com/office/drawing/2010/main" val="0"/>
              </a:ext>
            </a:extLst>
          </a:blip>
          <a:stretch>
            <a:fillRect/>
          </a:stretch>
        </p:blipFill>
        <p:spPr>
          <a:xfrm>
            <a:off x="9513888" y="3628087"/>
            <a:ext cx="1852612" cy="2467263"/>
          </a:xfrm>
        </p:spPr>
      </p:pic>
      <mc:AlternateContent xmlns:mc="http://schemas.openxmlformats.org/markup-compatibility/2006" xmlns:a14="http://schemas.microsoft.com/office/drawing/2010/main">
        <mc:Choice Requires="a14">
          <p:sp>
            <p:nvSpPr>
              <p:cNvPr id="15" name="內容版面配置區 14"/>
              <p:cNvSpPr>
                <a:spLocks noGrp="1"/>
              </p:cNvSpPr>
              <p:nvPr>
                <p:ph sz="half" idx="2"/>
              </p:nvPr>
            </p:nvSpPr>
            <p:spPr/>
            <p:txBody>
              <a:bodyPr>
                <a:normAutofit fontScale="70000" lnSpcReduction="20000"/>
              </a:bodyPr>
              <a:lstStyle/>
              <a:p>
                <a:r>
                  <a:rPr lang="en-US" altLang="zh-TW" b="1" dirty="0"/>
                  <a:t>[</a:t>
                </a:r>
                <a:r>
                  <a:rPr lang="zh-TW" altLang="zh-TW" dirty="0"/>
                  <a:t>法二</a:t>
                </a:r>
                <a:r>
                  <a:rPr lang="en-US" altLang="zh-TW" b="1" dirty="0"/>
                  <a:t>]:</a:t>
                </a:r>
                <a:r>
                  <a:rPr lang="zh-TW" altLang="zh-TW" dirty="0"/>
                  <a:t>若以</a:t>
                </a:r>
                <a:r>
                  <a:rPr lang="en-US" altLang="zh-TW" i="1" dirty="0"/>
                  <a:t>v-t </a:t>
                </a:r>
                <a:r>
                  <a:rPr lang="zh-TW" altLang="zh-TW" dirty="0"/>
                  <a:t>圖來討論，也許更容易瞭解。走水平直線的軌道時，球的速度都一樣，假設初速</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0</m:t>
                        </m:r>
                      </m:sub>
                    </m:sSub>
                  </m:oMath>
                </a14:m>
                <a:r>
                  <a:rPr lang="zh-TW" altLang="zh-TW" dirty="0"/>
                  <a:t>，其</a:t>
                </a:r>
                <a:r>
                  <a:rPr lang="en-US" altLang="zh-TW" i="1" dirty="0"/>
                  <a:t>v-t</a:t>
                </a:r>
                <a:r>
                  <a:rPr lang="zh-TW" altLang="zh-TW" dirty="0"/>
                  <a:t>圖如</a:t>
                </a:r>
                <a:r>
                  <a:rPr lang="en-US" altLang="zh-TW" dirty="0"/>
                  <a:t>Fig.1</a:t>
                </a:r>
                <a:r>
                  <a:rPr lang="zh-TW" altLang="zh-TW" dirty="0"/>
                  <a:t>所示。走下凹的軌道時，假設初速也是</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0</m:t>
                        </m:r>
                      </m:sub>
                    </m:sSub>
                  </m:oMath>
                </a14:m>
                <a:r>
                  <a:rPr lang="en-US" altLang="zh-TW" dirty="0"/>
                  <a:t> </a:t>
                </a:r>
                <a:r>
                  <a:rPr lang="zh-TW" altLang="zh-TW" dirty="0"/>
                  <a:t>，其</a:t>
                </a:r>
                <a:r>
                  <a:rPr lang="en-US" altLang="zh-TW" i="1" dirty="0"/>
                  <a:t>v-t</a:t>
                </a:r>
                <a:r>
                  <a:rPr lang="zh-TW" altLang="zh-TW" dirty="0"/>
                  <a:t>圖如</a:t>
                </a:r>
                <a:r>
                  <a:rPr lang="en-US" altLang="zh-TW" dirty="0"/>
                  <a:t> Fig.2 </a:t>
                </a:r>
                <a:r>
                  <a:rPr lang="zh-TW" altLang="zh-TW" dirty="0"/>
                  <a:t>所示。在</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𝑡</m:t>
                        </m:r>
                      </m:e>
                      <m:sub>
                        <m:r>
                          <a:rPr lang="en-US" altLang="zh-TW" i="1">
                            <a:latin typeface="Cambria Math" panose="02040503050406030204" pitchFamily="18" charset="0"/>
                          </a:rPr>
                          <m:t>1</m:t>
                        </m:r>
                      </m:sub>
                    </m:sSub>
                  </m:oMath>
                </a14:m>
                <a:r>
                  <a:rPr lang="zh-TW" altLang="zh-TW" dirty="0"/>
                  <a:t>期間軌道的正向力提供了水平的加速度，使得球由斜面滑下時，水平的速度增加了，變成了</a:t>
                </a:r>
                <a14:m>
                  <m:oMath xmlns:m="http://schemas.openxmlformats.org/officeDocument/2006/math">
                    <m:r>
                      <a:rPr lang="en-US" altLang="zh-TW" i="1">
                        <a:latin typeface="Cambria Math" panose="02040503050406030204" pitchFamily="18" charset="0"/>
                      </a:rPr>
                      <m:t>𝑣</m:t>
                    </m:r>
                  </m:oMath>
                </a14:m>
                <a:r>
                  <a:rPr lang="en-US" altLang="zh-TW" dirty="0"/>
                  <a:t>(</a:t>
                </a:r>
                <a14:m>
                  <m:oMath xmlns:m="http://schemas.openxmlformats.org/officeDocument/2006/math">
                    <m:r>
                      <a:rPr lang="en-US" altLang="zh-TW" i="1">
                        <a:latin typeface="Cambria Math" panose="02040503050406030204" pitchFamily="18" charset="0"/>
                      </a:rPr>
                      <m:t>𝑣</m:t>
                    </m:r>
                  </m:oMath>
                </a14:m>
                <a:r>
                  <a:rPr lang="en-US" altLang="zh-TW" i="1" dirty="0"/>
                  <a:t> </a:t>
                </a:r>
                <a:r>
                  <a:rPr lang="en-US" altLang="zh-TW" dirty="0"/>
                  <a:t>&gt;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0</m:t>
                        </m:r>
                      </m:sub>
                    </m:sSub>
                  </m:oMath>
                </a14:m>
                <a:r>
                  <a:rPr lang="en-US" altLang="zh-TW" dirty="0"/>
                  <a:t> )</a:t>
                </a:r>
                <a:r>
                  <a:rPr lang="zh-TW" altLang="zh-TW" dirty="0"/>
                  <a:t>。接著在</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𝑡</m:t>
                        </m:r>
                      </m:e>
                      <m:sub>
                        <m:r>
                          <a:rPr lang="en-US" altLang="zh-TW" i="1">
                            <a:latin typeface="Cambria Math" panose="02040503050406030204" pitchFamily="18" charset="0"/>
                            <a:ea typeface="Cambria Math" panose="02040503050406030204" pitchFamily="18" charset="0"/>
                          </a:rPr>
                          <m:t>3</m:t>
                        </m:r>
                      </m:sub>
                    </m:sSub>
                  </m:oMath>
                </a14:m>
                <a:r>
                  <a:rPr lang="zh-TW" altLang="zh-TW" dirty="0"/>
                  <a:t>期間以</a:t>
                </a:r>
                <a14:m>
                  <m:oMath xmlns:m="http://schemas.openxmlformats.org/officeDocument/2006/math">
                    <m:r>
                      <a:rPr lang="en-US" altLang="zh-TW" i="1">
                        <a:latin typeface="Cambria Math" panose="02040503050406030204" pitchFamily="18" charset="0"/>
                      </a:rPr>
                      <m:t>𝑣</m:t>
                    </m:r>
                  </m:oMath>
                </a14:m>
                <a:r>
                  <a:rPr lang="zh-TW" altLang="zh-TW" dirty="0"/>
                  <a:t>的速度行進，雖然在</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𝑡</m:t>
                        </m:r>
                      </m:e>
                      <m:sub>
                        <m:r>
                          <a:rPr lang="en-US" altLang="zh-TW" i="1">
                            <a:latin typeface="Cambria Math" panose="02040503050406030204" pitchFamily="18" charset="0"/>
                            <a:ea typeface="Cambria Math" panose="02040503050406030204" pitchFamily="18" charset="0"/>
                          </a:rPr>
                          <m:t>2</m:t>
                        </m:r>
                      </m:sub>
                    </m:sSub>
                  </m:oMath>
                </a14:m>
                <a:r>
                  <a:rPr lang="en-US" altLang="zh-TW" dirty="0"/>
                  <a:t>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𝑡</m:t>
                        </m:r>
                      </m:e>
                      <m:sub>
                        <m:r>
                          <a:rPr lang="en-US" altLang="zh-TW" i="1">
                            <a:latin typeface="Cambria Math" panose="02040503050406030204" pitchFamily="18" charset="0"/>
                            <a:ea typeface="Cambria Math" panose="02040503050406030204" pitchFamily="18" charset="0"/>
                          </a:rPr>
                          <m:t>2</m:t>
                        </m:r>
                      </m:sub>
                    </m:sSub>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𝑡</m:t>
                        </m:r>
                      </m:e>
                      <m:sub>
                        <m:r>
                          <a:rPr lang="en-US" altLang="zh-TW" i="1">
                            <a:latin typeface="Cambria Math" panose="02040503050406030204" pitchFamily="18" charset="0"/>
                            <a:ea typeface="Cambria Math" panose="02040503050406030204" pitchFamily="18" charset="0"/>
                          </a:rPr>
                          <m:t>1</m:t>
                        </m:r>
                      </m:sub>
                    </m:sSub>
                  </m:oMath>
                </a14:m>
                <a:r>
                  <a:rPr lang="en-US" altLang="zh-TW" dirty="0"/>
                  <a:t>) </a:t>
                </a:r>
                <a:r>
                  <a:rPr lang="zh-TW" altLang="zh-TW" dirty="0"/>
                  <a:t>期間減速回原本的初速</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0</m:t>
                        </m:r>
                      </m:sub>
                    </m:sSub>
                  </m:oMath>
                </a14:m>
                <a:r>
                  <a:rPr lang="zh-TW" altLang="zh-TW" dirty="0"/>
                  <a:t>，但已經超越了在水平軌道運動的球了。</a:t>
                </a:r>
                <a:endParaRPr lang="en-US" altLang="zh-TW" dirty="0"/>
              </a:p>
              <a:p>
                <a:endParaRPr lang="zh-TW" altLang="en-US" dirty="0"/>
              </a:p>
            </p:txBody>
          </p:sp>
        </mc:Choice>
        <mc:Fallback xmlns="">
          <p:sp>
            <p:nvSpPr>
              <p:cNvPr id="15" name="內容版面配置區 14"/>
              <p:cNvSpPr>
                <a:spLocks noGrp="1" noRot="1" noChangeAspect="1" noMove="1" noResize="1" noEditPoints="1" noAdjustHandles="1" noChangeArrowheads="1" noChangeShapeType="1" noTextEdit="1"/>
              </p:cNvSpPr>
              <p:nvPr>
                <p:ph sz="half" idx="2"/>
              </p:nvPr>
            </p:nvSpPr>
            <p:spPr>
              <a:blipFill rotWithShape="0">
                <a:blip r:embed="rId4"/>
                <a:stretch>
                  <a:fillRect l="-641" t="-8051" r="-3630" b="-33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內容版面配置區 17"/>
              <p:cNvSpPr>
                <a:spLocks noGrp="1"/>
              </p:cNvSpPr>
              <p:nvPr>
                <p:ph sz="half" idx="13"/>
              </p:nvPr>
            </p:nvSpPr>
            <p:spPr/>
            <p:txBody>
              <a:bodyPr>
                <a:normAutofit/>
              </a:bodyPr>
              <a:lstStyle/>
              <a:p>
                <a:r>
                  <a:rPr lang="zh-TW" altLang="zh-TW" sz="2000" dirty="0"/>
                  <a:t>圖中</a:t>
                </a:r>
                <a:r>
                  <a:rPr lang="en-US" altLang="zh-TW" sz="2000" i="1" dirty="0"/>
                  <a:t>v</a:t>
                </a:r>
                <a:r>
                  <a:rPr lang="zh-TW" altLang="zh-TW" sz="2000" dirty="0"/>
                  <a:t>是「速度水平分量」，由於</a:t>
                </a:r>
                <a:r>
                  <a:rPr lang="en-US" altLang="zh-TW" sz="2000" i="1" dirty="0"/>
                  <a:t>v-t </a:t>
                </a:r>
                <a:r>
                  <a:rPr lang="zh-TW" altLang="zh-TW" sz="2000" dirty="0"/>
                  <a:t>圖下的面積代表位移大小，在我們的實驗裡，兩個軌道的位移是一樣的（雖然路徑長不一樣）。由</a:t>
                </a:r>
                <a:r>
                  <a:rPr lang="en-US" altLang="zh-TW" sz="2000" dirty="0"/>
                  <a:t>Fig.1 </a:t>
                </a:r>
                <a:r>
                  <a:rPr lang="zh-TW" altLang="zh-TW" sz="2000" dirty="0"/>
                  <a:t>和</a:t>
                </a:r>
                <a:r>
                  <a:rPr lang="en-US" altLang="zh-TW" sz="2000" dirty="0"/>
                  <a:t>Fig.2</a:t>
                </a:r>
                <a:r>
                  <a:rPr lang="zh-TW" altLang="zh-TW" sz="2000" dirty="0"/>
                  <a:t>的比較可知，若面積</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𝐴</m:t>
                        </m:r>
                      </m:e>
                      <m:sub>
                        <m:r>
                          <a:rPr lang="en-US" altLang="zh-TW" sz="2000" i="1">
                            <a:latin typeface="Cambria Math" panose="02040503050406030204" pitchFamily="18" charset="0"/>
                          </a:rPr>
                          <m:t>1</m:t>
                        </m:r>
                      </m:sub>
                    </m:sSub>
                  </m:oMath>
                </a14:m>
                <a:r>
                  <a:rPr lang="zh-TW" altLang="zh-TW" sz="2000" dirty="0"/>
                  <a:t>等於</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𝐴</m:t>
                        </m:r>
                      </m:e>
                      <m:sub>
                        <m:r>
                          <a:rPr lang="en-US" altLang="zh-TW" sz="2000" i="1">
                            <a:latin typeface="Cambria Math" panose="02040503050406030204" pitchFamily="18" charset="0"/>
                          </a:rPr>
                          <m:t>2</m:t>
                        </m:r>
                      </m:sub>
                    </m:sSub>
                  </m:oMath>
                </a14:m>
                <a:r>
                  <a:rPr lang="zh-TW" altLang="zh-TW" sz="2000" dirty="0"/>
                  <a:t>（位移一樣），那麼</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𝑡</m:t>
                        </m:r>
                      </m:e>
                      <m:sub>
                        <m:r>
                          <a:rPr lang="en-US" altLang="zh-TW" sz="2000" i="1">
                            <a:latin typeface="Cambria Math" panose="02040503050406030204" pitchFamily="18" charset="0"/>
                          </a:rPr>
                          <m:t>2</m:t>
                        </m:r>
                      </m:sub>
                    </m:sSub>
                  </m:oMath>
                </a14:m>
                <a:r>
                  <a:rPr lang="zh-TW" altLang="zh-TW" sz="2000" dirty="0"/>
                  <a:t>一定小於</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𝑡</m:t>
                        </m:r>
                      </m:e>
                      <m:sub>
                        <m:r>
                          <a:rPr lang="en-US" altLang="zh-TW" sz="2000" i="1">
                            <a:latin typeface="Cambria Math" panose="02040503050406030204" pitchFamily="18" charset="0"/>
                          </a:rPr>
                          <m:t>1</m:t>
                        </m:r>
                      </m:sub>
                    </m:sSub>
                  </m:oMath>
                </a14:m>
                <a:r>
                  <a:rPr lang="zh-TW" altLang="zh-TW" sz="2000" dirty="0"/>
                  <a:t>。也就是說，可以花較少的時間卻有相同的位移，即比較快到達的意思</a:t>
                </a:r>
                <a:r>
                  <a:rPr lang="zh-TW" altLang="zh-TW" sz="2000" dirty="0" smtClean="0"/>
                  <a:t>。</a:t>
                </a:r>
                <a:endParaRPr lang="zh-TW" altLang="en-US" sz="2000" dirty="0"/>
              </a:p>
              <a:p>
                <a:endParaRPr lang="zh-TW" altLang="en-US" sz="2000" dirty="0"/>
              </a:p>
            </p:txBody>
          </p:sp>
        </mc:Choice>
        <mc:Fallback xmlns="">
          <p:sp>
            <p:nvSpPr>
              <p:cNvPr id="18" name="內容版面配置區 17"/>
              <p:cNvSpPr>
                <a:spLocks noGrp="1" noRot="1" noChangeAspect="1" noMove="1" noResize="1" noEditPoints="1" noAdjustHandles="1" noChangeArrowheads="1" noChangeShapeType="1" noTextEdit="1"/>
              </p:cNvSpPr>
              <p:nvPr>
                <p:ph sz="half" idx="13"/>
              </p:nvPr>
            </p:nvSpPr>
            <p:spPr>
              <a:blipFill rotWithShape="0">
                <a:blip r:embed="rId5"/>
                <a:stretch>
                  <a:fillRect l="-641" t="-4661" r="-427"/>
                </a:stretch>
              </a:blipFill>
            </p:spPr>
            <p:txBody>
              <a:bodyPr/>
              <a:lstStyle/>
              <a:p>
                <a:r>
                  <a:rPr lang="zh-TW" altLang="en-US">
                    <a:noFill/>
                  </a:rPr>
                  <a:t> </a:t>
                </a:r>
              </a:p>
            </p:txBody>
          </p:sp>
        </mc:Fallback>
      </mc:AlternateContent>
      <p:pic>
        <p:nvPicPr>
          <p:cNvPr id="19" name="圖片 18"/>
          <p:cNvPicPr>
            <a:picLocks noChangeAspect="1"/>
          </p:cNvPicPr>
          <p:nvPr/>
        </p:nvPicPr>
        <p:blipFill rotWithShape="1">
          <a:blip r:embed="rId6">
            <a:extLst>
              <a:ext uri="{28A0092B-C50C-407E-A947-70E740481C1C}">
                <a14:useLocalDpi xmlns:a14="http://schemas.microsoft.com/office/drawing/2010/main" val="0"/>
              </a:ext>
            </a:extLst>
          </a:blip>
          <a:srcRect l="871" t="29048" r="-871" b="17836"/>
          <a:stretch/>
        </p:blipFill>
        <p:spPr>
          <a:xfrm>
            <a:off x="7433582" y="261137"/>
            <a:ext cx="3943350" cy="1293964"/>
          </a:xfrm>
          <a:prstGeom prst="rect">
            <a:avLst/>
          </a:prstGeom>
        </p:spPr>
      </p:pic>
    </p:spTree>
    <p:extLst>
      <p:ext uri="{BB962C8B-B14F-4D97-AF65-F5344CB8AC3E}">
        <p14:creationId xmlns:p14="http://schemas.microsoft.com/office/powerpoint/2010/main" val="4186698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太陽能發電</a:t>
            </a:r>
            <a:endParaRPr lang="zh-TW" altLang="en-US" dirty="0" smtClean="0"/>
          </a:p>
        </p:txBody>
      </p:sp>
      <p:sp>
        <p:nvSpPr>
          <p:cNvPr id="5" name="文字版面配置區 4"/>
          <p:cNvSpPr>
            <a:spLocks noGrp="1"/>
          </p:cNvSpPr>
          <p:nvPr>
            <p:ph sz="half" idx="1"/>
          </p:nvPr>
        </p:nvSpPr>
        <p:spPr/>
        <p:txBody>
          <a:bodyPr>
            <a:normAutofit/>
          </a:bodyPr>
          <a:lstStyle/>
          <a:p>
            <a:r>
              <a:rPr lang="zh-TW" altLang="en-US" smtClean="0"/>
              <a:t>太陽除了提供光和熱之外，其實它也可以用來發電，而這就是所謂的太陽能發電，它的原理其實還蠻簡單的，就是利用太陽的光能熱能去產生電能，太陽能發電可以分為光電轉換和光熱轉換兩種模式。</a:t>
            </a:r>
            <a:endParaRPr lang="en-US" altLang="zh-TW" dirty="0" smtClean="0"/>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7820" y="2873670"/>
            <a:ext cx="2255248" cy="2255248"/>
          </a:xfrm>
          <a:prstGeom prst="rect">
            <a:avLst/>
          </a:prstGeom>
        </p:spPr>
      </p:pic>
      <p:pic>
        <p:nvPicPr>
          <p:cNvPr id="4" name="內容版面配置區 3"/>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9978" b="6822"/>
          <a:stretch/>
        </p:blipFill>
        <p:spPr>
          <a:xfrm>
            <a:off x="6195060" y="1933301"/>
            <a:ext cx="2857500" cy="2377440"/>
          </a:xfrm>
          <a:prstGeom prst="round2DiagRect">
            <a:avLst/>
          </a:prstGeom>
        </p:spPr>
      </p:pic>
      <p:pic>
        <p:nvPicPr>
          <p:cNvPr id="6" name="圖片 5"/>
          <p:cNvPicPr>
            <a:picLocks noChangeAspect="1"/>
          </p:cNvPicPr>
          <p:nvPr/>
        </p:nvPicPr>
        <p:blipFill rotWithShape="1">
          <a:blip r:embed="rId4">
            <a:extLst>
              <a:ext uri="{28A0092B-C50C-407E-A947-70E740481C1C}">
                <a14:useLocalDpi xmlns:a14="http://schemas.microsoft.com/office/drawing/2010/main" val="0"/>
              </a:ext>
            </a:extLst>
          </a:blip>
          <a:srcRect t="13929" b="4166"/>
          <a:stretch/>
        </p:blipFill>
        <p:spPr>
          <a:xfrm>
            <a:off x="6491967" y="4338398"/>
            <a:ext cx="2670538" cy="1973502"/>
          </a:xfrm>
          <a:prstGeom prst="rect">
            <a:avLst/>
          </a:prstGeom>
        </p:spPr>
      </p:pic>
    </p:spTree>
    <p:extLst>
      <p:ext uri="{BB962C8B-B14F-4D97-AF65-F5344CB8AC3E}">
        <p14:creationId xmlns:p14="http://schemas.microsoft.com/office/powerpoint/2010/main" val="1706555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太陽能發電</a:t>
            </a:r>
          </a:p>
        </p:txBody>
      </p:sp>
      <p:sp>
        <p:nvSpPr>
          <p:cNvPr id="5" name="文字版面配置區 4"/>
          <p:cNvSpPr>
            <a:spLocks noGrp="1"/>
          </p:cNvSpPr>
          <p:nvPr>
            <p:ph type="body" idx="1"/>
          </p:nvPr>
        </p:nvSpPr>
        <p:spPr/>
        <p:txBody>
          <a:bodyPr/>
          <a:lstStyle/>
          <a:p>
            <a:r>
              <a:rPr lang="zh-TW" altLang="en-US" smtClean="0"/>
              <a:t>光電轉換又可以稱作太陽能光電，它是利用太陽能板吸收太陽光然後產生直流電的一種發電裝置系統，太陽能板的構造主要是以半導體為原料所製作出來的太陽能電池所組成的，像我們平常所看到的太陽能計算機就是光電轉換的太陽能發電。</a:t>
            </a:r>
            <a:endParaRPr lang="en-US" altLang="zh-TW" smtClean="0"/>
          </a:p>
          <a:p>
            <a:r>
              <a:rPr lang="zh-TW" altLang="en-US" smtClean="0"/>
              <a:t>光熱轉換是利用鏡子反射太陽光使其聚焦於玻璃管，而玻璃管內則是可以加熱的液體，像是油之類的液體，當太陽光集中照射玻璃管，管內的油會因為溫度上升而產生蒸氣，而這些蒸氣則可以用來推動渦輪機，使發電機可以產生電能。</a:t>
            </a:r>
            <a:endParaRPr lang="zh-TW" altLang="en-US" dirty="0"/>
          </a:p>
        </p:txBody>
      </p:sp>
    </p:spTree>
    <p:extLst>
      <p:ext uri="{BB962C8B-B14F-4D97-AF65-F5344CB8AC3E}">
        <p14:creationId xmlns:p14="http://schemas.microsoft.com/office/powerpoint/2010/main" val="3935369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風力發電</a:t>
            </a:r>
          </a:p>
        </p:txBody>
      </p:sp>
      <p:sp>
        <p:nvSpPr>
          <p:cNvPr id="5" name="文字版面配置區 4"/>
          <p:cNvSpPr>
            <a:spLocks noGrp="1"/>
          </p:cNvSpPr>
          <p:nvPr>
            <p:ph sz="half" idx="1"/>
          </p:nvPr>
        </p:nvSpPr>
        <p:spPr/>
        <p:txBody>
          <a:bodyPr>
            <a:normAutofit fontScale="92500" lnSpcReduction="20000"/>
          </a:bodyPr>
          <a:lstStyle/>
          <a:p>
            <a:r>
              <a:rPr lang="zh-TW" altLang="en-US" dirty="0"/>
              <a:t>風力發電就是利用風去轉動風車，使發電機產生電能，風力發電開始發電的時機完全取決於風的力量，當風速達到啟動風速，風車自然會開始轉動，發電機也會開始發電，當風速過於強大甚至已達到關閉風速，風車將會自動停止發電，以保護整個風力發電系統和風車</a:t>
            </a:r>
            <a:r>
              <a:rPr lang="zh-TW" altLang="en-US" dirty="0" smtClean="0"/>
              <a:t>。</a:t>
            </a:r>
            <a:endParaRPr lang="en-US" altLang="zh-TW" dirty="0" smtClean="0"/>
          </a:p>
          <a:p>
            <a:r>
              <a:rPr lang="zh-TW" altLang="en-US" dirty="0"/>
              <a:t>風是如何產生</a:t>
            </a:r>
            <a:r>
              <a:rPr lang="zh-TW" altLang="en-US" dirty="0" smtClean="0"/>
              <a:t>的？</a:t>
            </a:r>
            <a:endParaRPr lang="en-US" altLang="zh-TW" dirty="0" smtClean="0"/>
          </a:p>
          <a:p>
            <a:pPr marL="0" indent="0">
              <a:buNone/>
            </a:pPr>
            <a:r>
              <a:rPr lang="zh-TW" altLang="en-US" dirty="0" smtClean="0"/>
              <a:t>    風</a:t>
            </a:r>
            <a:r>
              <a:rPr lang="zh-TW" altLang="en-US" dirty="0"/>
              <a:t>其實來自於太陽，因為太陽照射地球的赤道和極地，其溫度是不均勻的，因為溫度差的關係而產生空氣對流，風就是這樣形成的。</a:t>
            </a:r>
          </a:p>
        </p:txBody>
      </p:sp>
      <p:pic>
        <p:nvPicPr>
          <p:cNvPr id="4" name="內容版面配置區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147253"/>
            <a:ext cx="5181600" cy="3708082"/>
          </a:xfrm>
        </p:spPr>
      </p:pic>
    </p:spTree>
    <p:extLst>
      <p:ext uri="{BB962C8B-B14F-4D97-AF65-F5344CB8AC3E}">
        <p14:creationId xmlns:p14="http://schemas.microsoft.com/office/powerpoint/2010/main" val="4022056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水力發電</a:t>
            </a:r>
          </a:p>
        </p:txBody>
      </p:sp>
      <p:sp>
        <p:nvSpPr>
          <p:cNvPr id="3" name="文字版面配置區 2"/>
          <p:cNvSpPr>
            <a:spLocks noGrp="1"/>
          </p:cNvSpPr>
          <p:nvPr>
            <p:ph type="body" idx="1"/>
          </p:nvPr>
        </p:nvSpPr>
        <p:spPr/>
        <p:txBody>
          <a:bodyPr/>
          <a:lstStyle/>
          <a:p>
            <a:r>
              <a:rPr lang="zh-TW" altLang="en-US" smtClean="0"/>
              <a:t>水力發電原理其實非常簡單，就是利用大量的水引入水輪機，而用來引水的壓力鋼管是一個引水隧道，源源不絕的水就從水壩上的水庫流入引水隧道，然後再衝向水輪機使其旋轉，而水輪機又與發電機連結合體，使用水的衝擊力產生機械能，再利用水輪機所產生的機械能轉換成發電機的電能，而這就是水力發電原理，看來水能載舟亦能覆舟還能發電。</a:t>
            </a:r>
            <a:endParaRPr lang="zh-TW" altLang="en-US" dirty="0"/>
          </a:p>
        </p:txBody>
      </p:sp>
    </p:spTree>
    <p:extLst>
      <p:ext uri="{BB962C8B-B14F-4D97-AF65-F5344CB8AC3E}">
        <p14:creationId xmlns:p14="http://schemas.microsoft.com/office/powerpoint/2010/main" val="143635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神奇的旋轉椅</a:t>
            </a:r>
            <a:r>
              <a:rPr lang="en-US" altLang="zh-TW" smtClean="0"/>
              <a:t>-</a:t>
            </a:r>
            <a:r>
              <a:rPr lang="zh-TW" altLang="en-US" smtClean="0"/>
              <a:t>角動量守恆的有趣現象</a:t>
            </a:r>
          </a:p>
        </p:txBody>
      </p:sp>
      <p:pic>
        <p:nvPicPr>
          <p:cNvPr id="13" name="內容版面配置區 1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40113" y="1825625"/>
            <a:ext cx="9187543" cy="2775404"/>
          </a:xfrm>
        </p:spPr>
      </p:pic>
      <p:sp>
        <p:nvSpPr>
          <p:cNvPr id="12" name="內容版面配置區 11"/>
          <p:cNvSpPr>
            <a:spLocks noGrp="1"/>
          </p:cNvSpPr>
          <p:nvPr>
            <p:ph sz="half" idx="2"/>
          </p:nvPr>
        </p:nvSpPr>
        <p:spPr>
          <a:xfrm>
            <a:off x="838800" y="4891314"/>
            <a:ext cx="7884286" cy="1408686"/>
          </a:xfrm>
        </p:spPr>
        <p:txBody>
          <a:bodyPr/>
          <a:lstStyle/>
          <a:p>
            <a:r>
              <a:rPr lang="zh-TW" altLang="zh-TW" dirty="0"/>
              <a:t>重力與正向力對垂直軸的外合力 矩為零，所以系統</a:t>
            </a:r>
            <a:r>
              <a:rPr lang="en-US" altLang="zh-TW" b="1" dirty="0"/>
              <a:t>(</a:t>
            </a:r>
            <a:r>
              <a:rPr lang="zh-TW" altLang="zh-TW" dirty="0"/>
              <a:t>人</a:t>
            </a:r>
            <a:r>
              <a:rPr lang="en-US" altLang="zh-TW" b="1" dirty="0"/>
              <a:t>+ </a:t>
            </a:r>
            <a:r>
              <a:rPr lang="zh-TW" altLang="zh-TW" dirty="0"/>
              <a:t>椅子</a:t>
            </a:r>
            <a:r>
              <a:rPr lang="en-US" altLang="zh-TW" b="1" dirty="0"/>
              <a:t>)</a:t>
            </a:r>
            <a:r>
              <a:rPr lang="zh-TW" altLang="zh-TW" dirty="0"/>
              <a:t>垂 直方向的角動量會維持定值</a:t>
            </a:r>
            <a:r>
              <a:rPr lang="zh-TW" altLang="zh-TW" dirty="0" smtClean="0"/>
              <a:t>。</a:t>
            </a:r>
            <a:endParaRPr lang="zh-TW" altLang="zh-TW" dirty="0"/>
          </a:p>
        </p:txBody>
      </p:sp>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607" y="4601029"/>
            <a:ext cx="1924050" cy="1371600"/>
          </a:xfrm>
          <a:prstGeom prst="rect">
            <a:avLst/>
          </a:prstGeom>
        </p:spPr>
      </p:pic>
    </p:spTree>
    <p:extLst>
      <p:ext uri="{BB962C8B-B14F-4D97-AF65-F5344CB8AC3E}">
        <p14:creationId xmlns:p14="http://schemas.microsoft.com/office/powerpoint/2010/main" val="838529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會倒退嚕的神奇牛奶罐</a:t>
            </a:r>
          </a:p>
        </p:txBody>
      </p:sp>
      <p:sp>
        <p:nvSpPr>
          <p:cNvPr id="5" name="文字版面配置區 4"/>
          <p:cNvSpPr>
            <a:spLocks noGrp="1"/>
          </p:cNvSpPr>
          <p:nvPr>
            <p:ph type="body" idx="1"/>
          </p:nvPr>
        </p:nvSpPr>
        <p:spPr>
          <a:xfrm>
            <a:off x="1407885" y="2656113"/>
            <a:ext cx="9144001" cy="2844801"/>
          </a:xfrm>
        </p:spPr>
        <p:txBody>
          <a:bodyPr/>
          <a:lstStyle/>
          <a:p>
            <a:r>
              <a:rPr lang="zh-TW" altLang="en-US" dirty="0"/>
              <a:t>眼見為憑，你</a:t>
            </a:r>
            <a:r>
              <a:rPr lang="en-US" altLang="zh-TW" dirty="0"/>
              <a:t>/</a:t>
            </a:r>
            <a:r>
              <a:rPr lang="zh-TW" altLang="en-US" dirty="0"/>
              <a:t>妳不得不相信這世界上</a:t>
            </a:r>
            <a:r>
              <a:rPr lang="zh-TW" altLang="en-US" dirty="0" smtClean="0"/>
              <a:t>竟然</a:t>
            </a:r>
            <a:r>
              <a:rPr lang="zh-TW" altLang="en-US" dirty="0"/>
              <a:t>有會倒退嚕的牛奶罐。想想看，它</a:t>
            </a:r>
            <a:r>
              <a:rPr lang="zh-TW" altLang="en-US" dirty="0" smtClean="0"/>
              <a:t>是怎麼</a:t>
            </a:r>
            <a:r>
              <a:rPr lang="zh-TW" altLang="en-US" dirty="0"/>
              <a:t>辦到的</a:t>
            </a:r>
            <a:r>
              <a:rPr lang="en-US" altLang="zh-TW" dirty="0"/>
              <a:t>?</a:t>
            </a:r>
            <a:r>
              <a:rPr lang="zh-TW" altLang="en-US" dirty="0"/>
              <a:t>它是否違反了物理定律</a:t>
            </a:r>
            <a:r>
              <a:rPr lang="en-US" altLang="zh-TW" dirty="0"/>
              <a:t>?</a:t>
            </a:r>
            <a:endParaRPr lang="zh-TW" altLang="en-US" dirty="0"/>
          </a:p>
        </p:txBody>
      </p:sp>
    </p:spTree>
    <p:extLst>
      <p:ext uri="{BB962C8B-B14F-4D97-AF65-F5344CB8AC3E}">
        <p14:creationId xmlns:p14="http://schemas.microsoft.com/office/powerpoint/2010/main" val="3204885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龍捲風製造機</a:t>
            </a:r>
          </a:p>
        </p:txBody>
      </p:sp>
      <p:sp>
        <p:nvSpPr>
          <p:cNvPr id="5" name="文字版面配置區 4"/>
          <p:cNvSpPr>
            <a:spLocks noGrp="1"/>
          </p:cNvSpPr>
          <p:nvPr>
            <p:ph sz="half" idx="1"/>
          </p:nvPr>
        </p:nvSpPr>
        <p:spPr>
          <a:xfrm>
            <a:off x="838200" y="2249713"/>
            <a:ext cx="7231743" cy="3657601"/>
          </a:xfrm>
        </p:spPr>
        <p:txBody>
          <a:bodyPr/>
          <a:lstStyle/>
          <a:p>
            <a:r>
              <a:rPr lang="zh-TW" altLang="en-US" dirty="0"/>
              <a:t>利用硬幣等圓形物體，透過特殊軌道設計，產生如同龍捲風般的運動效果</a:t>
            </a:r>
            <a:r>
              <a:rPr lang="zh-TW" altLang="en-US" dirty="0" smtClean="0"/>
              <a:t>。</a:t>
            </a:r>
            <a:endParaRPr lang="zh-TW" altLang="en-US" dirty="0"/>
          </a:p>
          <a:p>
            <a:r>
              <a:rPr lang="zh-TW" altLang="en-US" dirty="0"/>
              <a:t>原理：力圖分解，離心力</a:t>
            </a:r>
            <a:r>
              <a:rPr lang="en-US" altLang="zh-TW" dirty="0"/>
              <a:t>(Fc)</a:t>
            </a:r>
            <a:r>
              <a:rPr lang="zh-TW" altLang="en-US" dirty="0"/>
              <a:t>，重力</a:t>
            </a:r>
            <a:r>
              <a:rPr lang="en-US" altLang="zh-TW" dirty="0"/>
              <a:t>(mg)</a:t>
            </a:r>
            <a:r>
              <a:rPr lang="zh-TW" altLang="en-US" dirty="0"/>
              <a:t>，正向力</a:t>
            </a:r>
            <a:r>
              <a:rPr lang="en-US" altLang="zh-TW" dirty="0"/>
              <a:t>(N)</a:t>
            </a:r>
            <a:r>
              <a:rPr lang="zh-TW" altLang="en-US" dirty="0"/>
              <a:t>，在理想狀況下，可以達到力平衡，使硬幣的質心停留於斜面上， 而不會落下</a:t>
            </a:r>
            <a:r>
              <a:rPr lang="zh-TW" altLang="en-US" dirty="0" smtClean="0"/>
              <a:t>。</a:t>
            </a:r>
            <a:endParaRPr lang="zh-TW" altLang="en-US" dirty="0"/>
          </a:p>
        </p:txBody>
      </p:sp>
      <p:pic>
        <p:nvPicPr>
          <p:cNvPr id="7" name="內容版面配置區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89257" y="2467426"/>
            <a:ext cx="2772229" cy="2310380"/>
          </a:xfrm>
        </p:spPr>
      </p:pic>
    </p:spTree>
    <p:extLst>
      <p:ext uri="{BB962C8B-B14F-4D97-AF65-F5344CB8AC3E}">
        <p14:creationId xmlns:p14="http://schemas.microsoft.com/office/powerpoint/2010/main" val="3166800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泡泡膜與表面張力</a:t>
            </a:r>
          </a:p>
        </p:txBody>
      </p:sp>
      <p:sp>
        <p:nvSpPr>
          <p:cNvPr id="5" name="文字版面配置區 4"/>
          <p:cNvSpPr>
            <a:spLocks noGrp="1"/>
          </p:cNvSpPr>
          <p:nvPr>
            <p:ph sz="half" idx="1"/>
          </p:nvPr>
        </p:nvSpPr>
        <p:spPr/>
        <p:txBody>
          <a:bodyPr>
            <a:normAutofit fontScale="92500" lnSpcReduction="10000"/>
          </a:bodyPr>
          <a:lstStyle/>
          <a:p>
            <a:r>
              <a:rPr lang="zh-TW" altLang="en-US" dirty="0"/>
              <a:t>表面張力是使液體表面像一張薄板的特性，因此昆蟲可以在水面上行走，也使得小物體，甚至金屬如針頭，刀片，或錫箔碎片，可以漂浮於水面上，另外，它也是毛細現象的成因</a:t>
            </a:r>
            <a:r>
              <a:rPr lang="zh-TW" altLang="en-US" dirty="0" smtClean="0"/>
              <a:t>。</a:t>
            </a:r>
            <a:endParaRPr lang="zh-TW" altLang="en-US" dirty="0"/>
          </a:p>
        </p:txBody>
      </p:sp>
      <p:sp>
        <p:nvSpPr>
          <p:cNvPr id="9" name="內容版面配置區 8"/>
          <p:cNvSpPr>
            <a:spLocks noGrp="1"/>
          </p:cNvSpPr>
          <p:nvPr>
            <p:ph sz="half" idx="2"/>
          </p:nvPr>
        </p:nvSpPr>
        <p:spPr>
          <a:xfrm>
            <a:off x="838800" y="3274860"/>
            <a:ext cx="8568000" cy="1440000"/>
          </a:xfrm>
        </p:spPr>
        <p:txBody>
          <a:bodyPr>
            <a:normAutofit fontScale="92500" lnSpcReduction="10000"/>
          </a:bodyPr>
          <a:lstStyle/>
          <a:p>
            <a:r>
              <a:rPr lang="zh-TW" altLang="en-US" dirty="0"/>
              <a:t>與鄰近分子接觸的分子能量狀態低於未與鄰近分子接觸的分子，鄰界的分子比起內部分子擁有較少的鄰近分子，因此處於較高的能量狀態，為了降低能量狀 態，液體必須減少表面積以減少鄰界分子。</a:t>
            </a:r>
          </a:p>
          <a:p>
            <a:endParaRPr lang="zh-TW" altLang="en-US" dirty="0"/>
          </a:p>
        </p:txBody>
      </p:sp>
      <p:sp>
        <p:nvSpPr>
          <p:cNvPr id="10" name="內容版面配置區 9"/>
          <p:cNvSpPr>
            <a:spLocks noGrp="1"/>
          </p:cNvSpPr>
          <p:nvPr>
            <p:ph sz="half" idx="13"/>
          </p:nvPr>
        </p:nvSpPr>
        <p:spPr>
          <a:xfrm>
            <a:off x="838800" y="4634178"/>
            <a:ext cx="8568000" cy="1440000"/>
          </a:xfrm>
        </p:spPr>
        <p:txBody>
          <a:bodyPr>
            <a:normAutofit fontScale="92500" lnSpcReduction="10000"/>
          </a:bodyPr>
          <a:lstStyle/>
          <a:p>
            <a:r>
              <a:rPr lang="zh-TW" altLang="en-US" dirty="0"/>
              <a:t>液體的表面會盡量呈現最平滑的形狀以達到表面積最小化，任何彎曲的表面會產生較大的表面積而有更高的能量，因此表面會將其推回以減少彎曲，就像被 推上山的球會被推回以減少重力位能</a:t>
            </a:r>
            <a:r>
              <a:rPr lang="zh-TW" altLang="en-US" dirty="0" smtClean="0"/>
              <a:t>。</a:t>
            </a:r>
            <a:endParaRPr lang="zh-TW" altLang="en-US" dirty="0"/>
          </a:p>
        </p:txBody>
      </p:sp>
      <p:pic>
        <p:nvPicPr>
          <p:cNvPr id="18" name="內容版面配置區 17"/>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9576023" y="1828121"/>
            <a:ext cx="1599077" cy="1439862"/>
          </a:xfrm>
        </p:spPr>
      </p:pic>
      <p:pic>
        <p:nvPicPr>
          <p:cNvPr id="19" name="內容版面配置區 18"/>
          <p:cNvPicPr>
            <a:picLocks noGrp="1" noChangeAspect="1"/>
          </p:cNvPicPr>
          <p:nvPr>
            <p:ph sz="half" idx="15"/>
          </p:nvPr>
        </p:nvPicPr>
        <p:blipFill>
          <a:blip r:embed="rId3">
            <a:extLst>
              <a:ext uri="{28A0092B-C50C-407E-A947-70E740481C1C}">
                <a14:useLocalDpi xmlns:a14="http://schemas.microsoft.com/office/drawing/2010/main" val="0"/>
              </a:ext>
            </a:extLst>
          </a:blip>
          <a:stretch>
            <a:fillRect/>
          </a:stretch>
        </p:blipFill>
        <p:spPr>
          <a:xfrm>
            <a:off x="9570379" y="3346905"/>
            <a:ext cx="1623518" cy="1439863"/>
          </a:xfrm>
        </p:spPr>
      </p:pic>
      <p:pic>
        <p:nvPicPr>
          <p:cNvPr id="20" name="內容版面配置區 19"/>
          <p:cNvPicPr>
            <a:picLocks noGrp="1" noChangeAspect="1"/>
          </p:cNvPicPr>
          <p:nvPr>
            <p:ph sz="half" idx="16"/>
          </p:nvPr>
        </p:nvPicPr>
        <p:blipFill>
          <a:blip r:embed="rId4">
            <a:extLst>
              <a:ext uri="{28A0092B-C50C-407E-A947-70E740481C1C}">
                <a14:useLocalDpi xmlns:a14="http://schemas.microsoft.com/office/drawing/2010/main" val="0"/>
              </a:ext>
            </a:extLst>
          </a:blip>
          <a:stretch>
            <a:fillRect/>
          </a:stretch>
        </p:blipFill>
        <p:spPr>
          <a:xfrm>
            <a:off x="9573623" y="4863876"/>
            <a:ext cx="1574849" cy="1439862"/>
          </a:xfrm>
        </p:spPr>
      </p:pic>
      <p:pic>
        <p:nvPicPr>
          <p:cNvPr id="17" name="內容版面配置區 16"/>
          <p:cNvPicPr>
            <a:picLocks noGrp="1" noChangeAspect="1"/>
          </p:cNvPicPr>
          <p:nvPr>
            <p:ph sz="quarter" idx="17"/>
          </p:nvPr>
        </p:nvPicPr>
        <p:blipFill>
          <a:blip r:embed="rId5">
            <a:extLst>
              <a:ext uri="{28A0092B-C50C-407E-A947-70E740481C1C}">
                <a14:useLocalDpi xmlns:a14="http://schemas.microsoft.com/office/drawing/2010/main" val="0"/>
              </a:ext>
            </a:extLst>
          </a:blip>
          <a:stretch>
            <a:fillRect/>
          </a:stretch>
        </p:blipFill>
        <p:spPr>
          <a:xfrm>
            <a:off x="9645810" y="501878"/>
            <a:ext cx="1210876" cy="1116586"/>
          </a:xfrm>
        </p:spPr>
      </p:pic>
      <p:pic>
        <p:nvPicPr>
          <p:cNvPr id="16" name="內容版面配置區 15"/>
          <p:cNvPicPr>
            <a:picLocks noGrp="1" noChangeAspect="1"/>
          </p:cNvPicPr>
          <p:nvPr>
            <p:ph sz="quarter" idx="18"/>
          </p:nvPr>
        </p:nvPicPr>
        <p:blipFill>
          <a:blip r:embed="rId6">
            <a:extLst>
              <a:ext uri="{28A0092B-C50C-407E-A947-70E740481C1C}">
                <a14:useLocalDpi xmlns:a14="http://schemas.microsoft.com/office/drawing/2010/main" val="0"/>
              </a:ext>
            </a:extLst>
          </a:blip>
          <a:stretch>
            <a:fillRect/>
          </a:stretch>
        </p:blipFill>
        <p:spPr>
          <a:xfrm>
            <a:off x="1382487" y="525124"/>
            <a:ext cx="1176338" cy="1076325"/>
          </a:xfrm>
        </p:spPr>
      </p:pic>
      <p:sp>
        <p:nvSpPr>
          <p:cNvPr id="21" name="矩形 20"/>
          <p:cNvSpPr/>
          <p:nvPr/>
        </p:nvSpPr>
        <p:spPr>
          <a:xfrm>
            <a:off x="1074057" y="5975866"/>
            <a:ext cx="8026400" cy="369332"/>
          </a:xfrm>
          <a:prstGeom prst="rect">
            <a:avLst/>
          </a:prstGeom>
        </p:spPr>
        <p:txBody>
          <a:bodyPr wrap="square">
            <a:spAutoFit/>
          </a:bodyPr>
          <a:lstStyle/>
          <a:p>
            <a:r>
              <a:rPr lang="zh-TW" altLang="zh-TW" dirty="0">
                <a:solidFill>
                  <a:srgbClr val="00B050"/>
                </a:solidFill>
                <a:latin typeface="Times New Roman" panose="02020603050405020304" pitchFamily="18" charset="0"/>
                <a:ea typeface="標楷體" panose="03000509000000000000" pitchFamily="65" charset="-120"/>
              </a:rPr>
              <a:t>當二個泡泡相遇時，接觸面會形成</a:t>
            </a:r>
            <a:r>
              <a:rPr lang="en-US" altLang="zh-TW" dirty="0">
                <a:solidFill>
                  <a:srgbClr val="00B050"/>
                </a:solidFill>
                <a:latin typeface="Times New Roman" panose="02020603050405020304" pitchFamily="18" charset="0"/>
                <a:ea typeface="標楷體" panose="03000509000000000000" pitchFamily="65" charset="-120"/>
              </a:rPr>
              <a:t>180</a:t>
            </a:r>
            <a:r>
              <a:rPr lang="zh-TW" altLang="zh-TW" dirty="0">
                <a:solidFill>
                  <a:srgbClr val="00B050"/>
                </a:solidFill>
                <a:latin typeface="Times New Roman" panose="02020603050405020304" pitchFamily="18" charset="0"/>
                <a:ea typeface="標楷體" panose="03000509000000000000" pitchFamily="65" charset="-120"/>
              </a:rPr>
              <a:t>度，當三個泡泡接觸時則形成</a:t>
            </a:r>
            <a:r>
              <a:rPr lang="en-US" altLang="zh-TW" dirty="0">
                <a:solidFill>
                  <a:srgbClr val="00B050"/>
                </a:solidFill>
                <a:latin typeface="Times New Roman" panose="02020603050405020304" pitchFamily="18" charset="0"/>
                <a:ea typeface="標楷體" panose="03000509000000000000" pitchFamily="65" charset="-120"/>
              </a:rPr>
              <a:t>120</a:t>
            </a:r>
            <a:r>
              <a:rPr lang="zh-TW" altLang="zh-TW" dirty="0">
                <a:solidFill>
                  <a:srgbClr val="00B050"/>
                </a:solidFill>
                <a:latin typeface="Times New Roman" panose="02020603050405020304" pitchFamily="18" charset="0"/>
                <a:ea typeface="標楷體" panose="03000509000000000000" pitchFamily="65" charset="-120"/>
              </a:rPr>
              <a:t>度</a:t>
            </a:r>
            <a:r>
              <a:rPr lang="zh-TW" altLang="en-US" dirty="0">
                <a:solidFill>
                  <a:srgbClr val="00B050"/>
                </a:solidFill>
                <a:latin typeface="Times New Roman" panose="02020603050405020304" pitchFamily="18" charset="0"/>
                <a:ea typeface="標楷體" panose="03000509000000000000" pitchFamily="65" charset="-120"/>
              </a:rPr>
              <a:t>。</a:t>
            </a:r>
          </a:p>
        </p:txBody>
      </p:sp>
    </p:spTree>
    <p:extLst>
      <p:ext uri="{BB962C8B-B14F-4D97-AF65-F5344CB8AC3E}">
        <p14:creationId xmlns:p14="http://schemas.microsoft.com/office/powerpoint/2010/main" val="206634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紅酒禮儀杯 </a:t>
            </a:r>
            <a:r>
              <a:rPr lang="en-US" altLang="zh-TW" dirty="0" smtClean="0"/>
              <a:t>Civilized Wine Glass</a:t>
            </a:r>
            <a:endParaRPr lang="zh-TW" altLang="en-US" dirty="0" smtClean="0"/>
          </a:p>
        </p:txBody>
      </p:sp>
      <p:sp>
        <p:nvSpPr>
          <p:cNvPr id="6" name="內容版面配置區 5"/>
          <p:cNvSpPr>
            <a:spLocks noGrp="1"/>
          </p:cNvSpPr>
          <p:nvPr>
            <p:ph sz="half" idx="1"/>
          </p:nvPr>
        </p:nvSpPr>
        <p:spPr>
          <a:xfrm>
            <a:off x="838200" y="1825625"/>
            <a:ext cx="7443651" cy="4351338"/>
          </a:xfrm>
        </p:spPr>
        <p:txBody>
          <a:bodyPr>
            <a:noAutofit/>
          </a:bodyPr>
          <a:lstStyle/>
          <a:p>
            <a:r>
              <a:rPr lang="zh-TW" altLang="zh-TW" dirty="0"/>
              <a:t>相傳二千多年前，古希臘數學家畢達哥拉斯，為了懲罰貪心的工人，設計了一款特殊的酒杯，讓自視過高的貪心工人無法喝到杯中的美酒</a:t>
            </a:r>
            <a:r>
              <a:rPr lang="zh-TW" altLang="zh-TW" dirty="0" smtClean="0"/>
              <a:t>！</a:t>
            </a:r>
            <a:endParaRPr lang="en-US" altLang="zh-TW" dirty="0" smtClean="0"/>
          </a:p>
          <a:p>
            <a:r>
              <a:rPr lang="zh-TW" altLang="zh-TW" dirty="0"/>
              <a:t>透徹的玻璃更能清楚的觀察到其透過虹吸原理</a:t>
            </a:r>
            <a:r>
              <a:rPr lang="en-US" altLang="zh-TW" dirty="0"/>
              <a:t>(Siphon Principle)</a:t>
            </a:r>
            <a:r>
              <a:rPr lang="zh-TW" altLang="zh-TW" dirty="0"/>
              <a:t>所造成的神奇</a:t>
            </a:r>
            <a:r>
              <a:rPr lang="zh-TW" altLang="zh-TW" dirty="0" smtClean="0"/>
              <a:t>變化</a:t>
            </a:r>
            <a:r>
              <a:rPr lang="zh-TW" altLang="en-US" dirty="0" smtClean="0"/>
              <a:t>。</a:t>
            </a:r>
            <a:endParaRPr lang="en-US" altLang="zh-TW" dirty="0" smtClean="0"/>
          </a:p>
          <a:p>
            <a:r>
              <a:rPr lang="zh-TW" altLang="zh-TW" dirty="0"/>
              <a:t>其實利用同樣原理的杯子有很多種名稱，依照地域與時代不同而有多種俗名，像是中國的「公道杯」或是沖繩石垣島有名的「教訓茶碗」等等</a:t>
            </a:r>
            <a:endParaRPr lang="en-US" altLang="zh-TW" dirty="0" smtClean="0"/>
          </a:p>
        </p:txBody>
      </p:sp>
      <p:pic>
        <p:nvPicPr>
          <p:cNvPr id="8" name="內容版面配置區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01662" y="1825625"/>
            <a:ext cx="1794715" cy="4351338"/>
          </a:xfrm>
        </p:spPr>
      </p:pic>
    </p:spTree>
    <p:extLst>
      <p:ext uri="{BB962C8B-B14F-4D97-AF65-F5344CB8AC3E}">
        <p14:creationId xmlns:p14="http://schemas.microsoft.com/office/powerpoint/2010/main" val="1509495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紅酒禮儀杯 </a:t>
            </a:r>
            <a:r>
              <a:rPr lang="en-US" altLang="zh-TW" dirty="0"/>
              <a:t>Civilized Wine Glass</a:t>
            </a:r>
            <a:endParaRPr lang="zh-TW" altLang="en-US" dirty="0"/>
          </a:p>
        </p:txBody>
      </p:sp>
      <p:sp>
        <p:nvSpPr>
          <p:cNvPr id="3" name="內容版面配置區 2"/>
          <p:cNvSpPr>
            <a:spLocks noGrp="1"/>
          </p:cNvSpPr>
          <p:nvPr>
            <p:ph sz="half" idx="1"/>
          </p:nvPr>
        </p:nvSpPr>
        <p:spPr>
          <a:xfrm>
            <a:off x="838200" y="1825624"/>
            <a:ext cx="10515600" cy="2314575"/>
          </a:xfrm>
        </p:spPr>
        <p:txBody>
          <a:bodyPr>
            <a:normAutofit fontScale="92500" lnSpcReduction="10000"/>
          </a:bodyPr>
          <a:lstStyle/>
          <a:p>
            <a:r>
              <a:rPr lang="zh-TW" altLang="zh-TW" dirty="0"/>
              <a:t>虹吸原理</a:t>
            </a:r>
            <a:r>
              <a:rPr lang="en-US" altLang="zh-TW" dirty="0"/>
              <a:t>(Siphon Principle)</a:t>
            </a:r>
            <a:r>
              <a:rPr lang="zh-TW" altLang="zh-TW" dirty="0"/>
              <a:t>：</a:t>
            </a:r>
            <a:r>
              <a:rPr lang="en-US" altLang="zh-TW" dirty="0"/>
              <a:t/>
            </a:r>
            <a:br>
              <a:rPr lang="en-US" altLang="zh-TW" dirty="0"/>
            </a:br>
            <a:r>
              <a:rPr lang="zh-TW" altLang="zh-TW" dirty="0"/>
              <a:t>運用管內兩端液體壓力差產生的現象。杯子中間暗藏一個連接到杯底的中空通道。</a:t>
            </a:r>
            <a:r>
              <a:rPr lang="en-US" altLang="zh-TW" dirty="0"/>
              <a:t/>
            </a:r>
            <a:br>
              <a:rPr lang="en-US" altLang="zh-TW" dirty="0"/>
            </a:br>
            <a:r>
              <a:rPr lang="zh-TW" altLang="zh-TW" dirty="0"/>
              <a:t>當水倒至中空通道的最頂端以下時，水並不會流出來，是因為管子的兩端內外相通，皆承受相同的大氣壓力。</a:t>
            </a:r>
            <a:r>
              <a:rPr lang="en-US" altLang="zh-TW" dirty="0"/>
              <a:t/>
            </a:r>
            <a:br>
              <a:rPr lang="en-US" altLang="zh-TW" dirty="0"/>
            </a:br>
            <a:r>
              <a:rPr lang="zh-TW" altLang="zh-TW" dirty="0"/>
              <a:t>當倒入的水超過中空管道的頂端時，管子兩端壓力產生變化，水就會被擠壓開始往壓力低處流，直到全部流光。</a:t>
            </a:r>
            <a:endParaRPr lang="zh-TW" altLang="en-US" dirty="0"/>
          </a:p>
          <a:p>
            <a:endParaRPr lang="zh-TW" altLang="en-US" dirty="0"/>
          </a:p>
        </p:txBody>
      </p:sp>
      <p:pic>
        <p:nvPicPr>
          <p:cNvPr id="5" name="內容版面配置區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383965" y="4140200"/>
            <a:ext cx="5424070" cy="2160588"/>
          </a:xfrm>
        </p:spPr>
      </p:pic>
    </p:spTree>
    <p:extLst>
      <p:ext uri="{BB962C8B-B14F-4D97-AF65-F5344CB8AC3E}">
        <p14:creationId xmlns:p14="http://schemas.microsoft.com/office/powerpoint/2010/main" val="3433256677"/>
      </p:ext>
    </p:extLst>
  </p:cSld>
  <p:clrMapOvr>
    <a:masterClrMapping/>
  </p:clrMapOvr>
</p:sld>
</file>

<file path=ppt/theme/theme1.xml><?xml version="1.0" encoding="utf-8"?>
<a:theme xmlns:a="http://schemas.openxmlformats.org/drawingml/2006/main" name="物理教具簡介">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物理教具簡介-new" id="{97CB3DB8-2402-4C62-842A-1024ACB3B411}" vid="{46369B06-4E3C-4609-ABB0-5AE0131C9EA0}"/>
    </a:ext>
  </a:extLst>
</a:theme>
</file>

<file path=docProps/app.xml><?xml version="1.0" encoding="utf-8"?>
<Properties xmlns="http://schemas.openxmlformats.org/officeDocument/2006/extended-properties" xmlns:vt="http://schemas.openxmlformats.org/officeDocument/2006/docPropsVTypes">
  <Template>物理教具簡介</Template>
  <TotalTime>507</TotalTime>
  <Words>3573</Words>
  <Application>Microsoft Office PowerPoint</Application>
  <PresentationFormat>寬螢幕</PresentationFormat>
  <Paragraphs>131</Paragraphs>
  <Slides>33</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33</vt:i4>
      </vt:variant>
    </vt:vector>
  </HeadingPairs>
  <TitlesOfParts>
    <vt:vector size="41" baseType="lpstr">
      <vt:lpstr>新細明體</vt:lpstr>
      <vt:lpstr>標楷體</vt:lpstr>
      <vt:lpstr>Arial</vt:lpstr>
      <vt:lpstr>Calibri</vt:lpstr>
      <vt:lpstr>Cambria Math</vt:lpstr>
      <vt:lpstr>Times New Roman</vt:lpstr>
      <vt:lpstr>Wingdings</vt:lpstr>
      <vt:lpstr>物理教具簡介</vt:lpstr>
      <vt:lpstr>普物實驗室-物理教具</vt:lpstr>
      <vt:lpstr>物理教具-分類清單</vt:lpstr>
      <vt:lpstr>雙珠競走</vt:lpstr>
      <vt:lpstr>神奇的旋轉椅-角動量守恆的有趣現象</vt:lpstr>
      <vt:lpstr>會倒退嚕的神奇牛奶罐</vt:lpstr>
      <vt:lpstr>龍捲風製造機</vt:lpstr>
      <vt:lpstr>泡泡膜與表面張力</vt:lpstr>
      <vt:lpstr>紅酒禮儀杯 Civilized Wine Glass</vt:lpstr>
      <vt:lpstr>紅酒禮儀杯 Civilized Wine Glass</vt:lpstr>
      <vt:lpstr>韋氏感應起電機</vt:lpstr>
      <vt:lpstr>漂浮地球儀</vt:lpstr>
      <vt:lpstr>人體電流感應</vt:lpstr>
      <vt:lpstr>Feel Flux慢速掉落磁球-雙鋁杯</vt:lpstr>
      <vt:lpstr>Feel Flux慢速掉落磁球-雙鋁杯</vt:lpstr>
      <vt:lpstr>電與磁魔力</vt:lpstr>
      <vt:lpstr>空氣共振柱演示儀</vt:lpstr>
      <vt:lpstr>神龍沐浴-神奇的共振現象</vt:lpstr>
      <vt:lpstr>空氣砲</vt:lpstr>
      <vt:lpstr>看得到摸不到/神奇的雙凹面鏡組</vt:lpstr>
      <vt:lpstr>玄機杯</vt:lpstr>
      <vt:lpstr>被關起來的光</vt:lpstr>
      <vt:lpstr>被關起來的光(光纖原理展示器)</vt:lpstr>
      <vt:lpstr>史特林引擎</vt:lpstr>
      <vt:lpstr>賽貝克效應(Seebeck effect)</vt:lpstr>
      <vt:lpstr>永動機存在嗎-神奇的喝水鳥</vt:lpstr>
      <vt:lpstr>隔空點火</vt:lpstr>
      <vt:lpstr>記憶合金風車</vt:lpstr>
      <vt:lpstr>螢光黨來了-石頭變珠寶</vt:lpstr>
      <vt:lpstr>簡易氫氧燃料電池</vt:lpstr>
      <vt:lpstr>太陽能發電</vt:lpstr>
      <vt:lpstr>太陽能發電</vt:lpstr>
      <vt:lpstr>風力發電</vt:lpstr>
      <vt:lpstr>水力發電</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普物實驗室-物理教具</dc:title>
  <dc:creator>tkustra</dc:creator>
  <cp:lastModifiedBy>tkustra</cp:lastModifiedBy>
  <cp:revision>34</cp:revision>
  <cp:lastPrinted>2016-10-04T07:20:39Z</cp:lastPrinted>
  <dcterms:created xsi:type="dcterms:W3CDTF">2016-09-13T05:13:35Z</dcterms:created>
  <dcterms:modified xsi:type="dcterms:W3CDTF">2016-10-05T02:05:11Z</dcterms:modified>
</cp:coreProperties>
</file>